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2" r:id="rId2"/>
    <p:sldId id="267" r:id="rId3"/>
    <p:sldId id="266" r:id="rId4"/>
    <p:sldId id="277" r:id="rId5"/>
    <p:sldId id="275" r:id="rId6"/>
    <p:sldId id="264" r:id="rId7"/>
    <p:sldId id="278" r:id="rId8"/>
    <p:sldId id="274" r:id="rId9"/>
    <p:sldId id="279" r:id="rId10"/>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32" d="100"/>
          <a:sy n="132" d="100"/>
        </p:scale>
        <p:origin x="1050"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B013BB-223A-4A7A-A9B6-504A14290792}" type="datetimeFigureOut">
              <a:rPr lang="nb-NO" smtClean="0"/>
              <a:t>10.03.2015</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0BF349-27A5-44C1-8C69-2C3879FAD297}" type="slidenum">
              <a:rPr lang="nb-NO" smtClean="0"/>
              <a:t>‹#›</a:t>
            </a:fld>
            <a:endParaRPr lang="nb-NO"/>
          </a:p>
        </p:txBody>
      </p:sp>
    </p:spTree>
    <p:extLst>
      <p:ext uri="{BB962C8B-B14F-4D97-AF65-F5344CB8AC3E}">
        <p14:creationId xmlns:p14="http://schemas.microsoft.com/office/powerpoint/2010/main" val="158563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Forside">
    <p:bg>
      <p:bgPr>
        <a:solidFill>
          <a:schemeClr val="accent1"/>
        </a:solidFill>
        <a:effectLst/>
      </p:bgPr>
    </p:bg>
    <p:spTree>
      <p:nvGrpSpPr>
        <p:cNvPr id="1" name=""/>
        <p:cNvGrpSpPr/>
        <p:nvPr/>
      </p:nvGrpSpPr>
      <p:grpSpPr>
        <a:xfrm>
          <a:off x="0" y="0"/>
          <a:ext cx="0" cy="0"/>
          <a:chOff x="0" y="0"/>
          <a:chExt cx="0" cy="0"/>
        </a:xfrm>
      </p:grpSpPr>
      <p:pic>
        <p:nvPicPr>
          <p:cNvPr id="5" name="Bild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50000"/>
          <a:stretch/>
        </p:blipFill>
        <p:spPr>
          <a:xfrm>
            <a:off x="4571999" y="2572510"/>
            <a:ext cx="2569469" cy="1712979"/>
          </a:xfrm>
          <a:prstGeom prst="rect">
            <a:avLst/>
          </a:prstGeom>
        </p:spPr>
      </p:pic>
      <p:pic>
        <p:nvPicPr>
          <p:cNvPr id="2050" name="Picture 2" descr="Z:\NMBU\NMBU_symbol_1000prosent_av_18mm_RGB_hvit.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02531" y="2571889"/>
            <a:ext cx="2147040" cy="17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03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dirty="0"/>
          </a:p>
        </p:txBody>
      </p:sp>
      <p:sp>
        <p:nvSpPr>
          <p:cNvPr id="4" name="Plassholder for dato 3"/>
          <p:cNvSpPr>
            <a:spLocks noGrp="1"/>
          </p:cNvSpPr>
          <p:nvPr>
            <p:ph type="dt" sz="half" idx="10"/>
          </p:nvPr>
        </p:nvSpPr>
        <p:spPr/>
        <p:txBody>
          <a:bodyPr/>
          <a:lstStyle/>
          <a:p>
            <a:r>
              <a:rPr lang="nb-NO" smtClean="0"/>
              <a:t>Norges miljø- og biovitenskapelige universitet</a:t>
            </a:r>
            <a:endParaRPr lang="nb-NO"/>
          </a:p>
        </p:txBody>
      </p:sp>
      <p:sp>
        <p:nvSpPr>
          <p:cNvPr id="5" name="Plassholder for bunntekst 4"/>
          <p:cNvSpPr>
            <a:spLocks noGrp="1"/>
          </p:cNvSpPr>
          <p:nvPr>
            <p:ph type="ftr" sz="quarter" idx="11"/>
          </p:nvPr>
        </p:nvSpPr>
        <p:spPr/>
        <p:txBody>
          <a:bodyPr/>
          <a:lstStyle/>
          <a:p>
            <a:r>
              <a:rPr lang="nb-NO" smtClean="0"/>
              <a:t>Tittel på presentasjon</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t>‹#›</a:t>
            </a:fld>
            <a:endParaRPr lang="nb-NO"/>
          </a:p>
        </p:txBody>
      </p:sp>
      <p:sp>
        <p:nvSpPr>
          <p:cNvPr id="9" name="Plassholder for bilde 7"/>
          <p:cNvSpPr>
            <a:spLocks noGrp="1"/>
          </p:cNvSpPr>
          <p:nvPr>
            <p:ph type="pic" sz="quarter" idx="13"/>
          </p:nvPr>
        </p:nvSpPr>
        <p:spPr>
          <a:xfrm>
            <a:off x="576000" y="1920873"/>
            <a:ext cx="7992000" cy="4127501"/>
          </a:xfrm>
          <a:noFill/>
        </p:spPr>
        <p:txBody>
          <a:bodyPr tIns="2160000"/>
          <a:lstStyle>
            <a:lvl1pPr marL="0" indent="0" algn="ctr">
              <a:buNone/>
              <a:defRPr sz="1400">
                <a:solidFill>
                  <a:schemeClr val="tx1"/>
                </a:solidFill>
              </a:defRPr>
            </a:lvl1pPr>
          </a:lstStyle>
          <a:p>
            <a:r>
              <a:rPr lang="en-US" smtClean="0"/>
              <a:t>Click icon to add picture</a:t>
            </a:r>
            <a:endParaRPr lang="nb-NO" dirty="0"/>
          </a:p>
        </p:txBody>
      </p:sp>
    </p:spTree>
    <p:extLst>
      <p:ext uri="{BB962C8B-B14F-4D97-AF65-F5344CB8AC3E}">
        <p14:creationId xmlns:p14="http://schemas.microsoft.com/office/powerpoint/2010/main" val="186846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isteside">
    <p:bg>
      <p:bgPr>
        <a:solidFill>
          <a:schemeClr val="accent3"/>
        </a:solidFill>
        <a:effectLst/>
      </p:bgPr>
    </p:bg>
    <p:spTree>
      <p:nvGrpSpPr>
        <p:cNvPr id="1" name=""/>
        <p:cNvGrpSpPr/>
        <p:nvPr/>
      </p:nvGrpSpPr>
      <p:grpSpPr>
        <a:xfrm>
          <a:off x="0" y="0"/>
          <a:ext cx="0" cy="0"/>
          <a:chOff x="0" y="0"/>
          <a:chExt cx="0" cy="0"/>
        </a:xfrm>
      </p:grpSpPr>
      <p:pic>
        <p:nvPicPr>
          <p:cNvPr id="1026" name="Picture 2" descr="Z:\NMBU\nmbu_ppt_sisteside_grafik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920874"/>
            <a:ext cx="9144000" cy="49371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Z:\NMBU\NMBU_symbol_1000prosent_av_18mm_RGB_hvit.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588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a:p>
        </p:txBody>
      </p:sp>
      <p:sp>
        <p:nvSpPr>
          <p:cNvPr id="3" name="Plassholder for innhold 2"/>
          <p:cNvSpPr>
            <a:spLocks noGrp="1"/>
          </p:cNvSpPr>
          <p:nvPr>
            <p:ph sz="half" idx="1"/>
          </p:nvPr>
        </p:nvSpPr>
        <p:spPr>
          <a:xfrm>
            <a:off x="579353" y="1844825"/>
            <a:ext cx="3794294" cy="3960440"/>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Click to edit Master text styles</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Second level</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Third level</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Fourth level</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Fifth level</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4" name="Plassholder for innhold 3"/>
          <p:cNvSpPr>
            <a:spLocks noGrp="1"/>
          </p:cNvSpPr>
          <p:nvPr>
            <p:ph sz="half" idx="2"/>
          </p:nvPr>
        </p:nvSpPr>
        <p:spPr>
          <a:xfrm>
            <a:off x="4770353" y="1844825"/>
            <a:ext cx="3794294" cy="3960440"/>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Click to edit Master text styles</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Second level</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Third level</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Fourth level</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Fifth level</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5" name="Plassholder for dato 4"/>
          <p:cNvSpPr>
            <a:spLocks noGrp="1"/>
          </p:cNvSpPr>
          <p:nvPr>
            <p:ph type="dt" sz="half" idx="10"/>
          </p:nvPr>
        </p:nvSpPr>
        <p:spPr/>
        <p:txBody>
          <a:bodyPr/>
          <a:lstStyle/>
          <a:p>
            <a:r>
              <a:rPr lang="nb-NO" smtClean="0"/>
              <a:t>Norges miljø- og biovitenskapelige universitet</a:t>
            </a:r>
            <a:endParaRPr lang="nb-NO"/>
          </a:p>
        </p:txBody>
      </p:sp>
      <p:sp>
        <p:nvSpPr>
          <p:cNvPr id="6" name="Plassholder for bunntekst 5"/>
          <p:cNvSpPr>
            <a:spLocks noGrp="1"/>
          </p:cNvSpPr>
          <p:nvPr>
            <p:ph type="ftr" sz="quarter" idx="11"/>
          </p:nvPr>
        </p:nvSpPr>
        <p:spPr/>
        <p:txBody>
          <a:bodyPr/>
          <a:lstStyle/>
          <a:p>
            <a:r>
              <a:rPr lang="nb-NO" smtClean="0"/>
              <a:t>Tittel på presentasjon</a:t>
            </a:r>
            <a:endParaRPr lang="nb-NO"/>
          </a:p>
        </p:txBody>
      </p:sp>
      <p:sp>
        <p:nvSpPr>
          <p:cNvPr id="7" name="Plassholder for lysbildenummer 6"/>
          <p:cNvSpPr>
            <a:spLocks noGrp="1"/>
          </p:cNvSpPr>
          <p:nvPr>
            <p:ph type="sldNum" sz="quarter" idx="12"/>
          </p:nvPr>
        </p:nvSpPr>
        <p:spPr/>
        <p:txBody>
          <a:bodyPr/>
          <a:lstStyle/>
          <a:p>
            <a:fld id="{76503D8D-F27D-49CA-A299-3589FD585F6D}" type="slidenum">
              <a:rPr lang="nb-NO" smtClean="0"/>
              <a:t>‹#›</a:t>
            </a:fld>
            <a:endParaRPr lang="nb-NO"/>
          </a:p>
        </p:txBody>
      </p:sp>
    </p:spTree>
    <p:extLst>
      <p:ext uri="{BB962C8B-B14F-4D97-AF65-F5344CB8AC3E}">
        <p14:creationId xmlns:p14="http://schemas.microsoft.com/office/powerpoint/2010/main" val="975512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en-US" smtClean="0"/>
              <a:t>Click to edit Master title style</a:t>
            </a:r>
            <a:endParaRPr lang="nb-NO" dirty="0"/>
          </a:p>
        </p:txBody>
      </p:sp>
      <p:sp>
        <p:nvSpPr>
          <p:cNvPr id="3" name="Plassholder for tekst 2"/>
          <p:cNvSpPr>
            <a:spLocks noGrp="1"/>
          </p:cNvSpPr>
          <p:nvPr>
            <p:ph type="body" idx="1"/>
          </p:nvPr>
        </p:nvSpPr>
        <p:spPr>
          <a:xfrm>
            <a:off x="575862" y="1592719"/>
            <a:ext cx="3807674" cy="738664"/>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Plassholder for tekst 4"/>
          <p:cNvSpPr>
            <a:spLocks noGrp="1"/>
          </p:cNvSpPr>
          <p:nvPr>
            <p:ph type="body" sz="quarter" idx="3"/>
          </p:nvPr>
        </p:nvSpPr>
        <p:spPr>
          <a:xfrm>
            <a:off x="4763687" y="1592719"/>
            <a:ext cx="3807939" cy="738664"/>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Plassholder for dato 6"/>
          <p:cNvSpPr>
            <a:spLocks noGrp="1"/>
          </p:cNvSpPr>
          <p:nvPr>
            <p:ph type="dt" sz="half" idx="10"/>
          </p:nvPr>
        </p:nvSpPr>
        <p:spPr/>
        <p:txBody>
          <a:bodyPr/>
          <a:lstStyle/>
          <a:p>
            <a:r>
              <a:rPr lang="nb-NO" smtClean="0"/>
              <a:t>Norges miljø- og biovitenskapelige universitet</a:t>
            </a:r>
            <a:endParaRPr lang="nb-NO"/>
          </a:p>
        </p:txBody>
      </p:sp>
      <p:sp>
        <p:nvSpPr>
          <p:cNvPr id="8" name="Plassholder for bunntekst 7"/>
          <p:cNvSpPr>
            <a:spLocks noGrp="1"/>
          </p:cNvSpPr>
          <p:nvPr>
            <p:ph type="ftr" sz="quarter" idx="11"/>
          </p:nvPr>
        </p:nvSpPr>
        <p:spPr/>
        <p:txBody>
          <a:bodyPr/>
          <a:lstStyle/>
          <a:p>
            <a:r>
              <a:rPr lang="nb-NO" smtClean="0"/>
              <a:t>Tittel på presentasjon</a:t>
            </a:r>
            <a:endParaRPr lang="nb-NO"/>
          </a:p>
        </p:txBody>
      </p:sp>
      <p:sp>
        <p:nvSpPr>
          <p:cNvPr id="9" name="Plassholder for lysbildenummer 8"/>
          <p:cNvSpPr>
            <a:spLocks noGrp="1"/>
          </p:cNvSpPr>
          <p:nvPr>
            <p:ph type="sldNum" sz="quarter" idx="12"/>
          </p:nvPr>
        </p:nvSpPr>
        <p:spPr/>
        <p:txBody>
          <a:bodyPr/>
          <a:lstStyle/>
          <a:p>
            <a:fld id="{76503D8D-F27D-49CA-A299-3589FD585F6D}" type="slidenum">
              <a:rPr lang="nb-NO" smtClean="0"/>
              <a:t>‹#›</a:t>
            </a:fld>
            <a:endParaRPr lang="nb-NO"/>
          </a:p>
        </p:txBody>
      </p:sp>
      <p:sp>
        <p:nvSpPr>
          <p:cNvPr id="12" name="Plassholder for innhold 2"/>
          <p:cNvSpPr>
            <a:spLocks noGrp="1"/>
          </p:cNvSpPr>
          <p:nvPr>
            <p:ph sz="half" idx="13"/>
          </p:nvPr>
        </p:nvSpPr>
        <p:spPr>
          <a:xfrm>
            <a:off x="579353" y="2348880"/>
            <a:ext cx="3794294" cy="3456384"/>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Click to edit Master text styles</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Second level</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Third level</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Fourth level</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Fifth level</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13" name="Plassholder for innhold 3"/>
          <p:cNvSpPr>
            <a:spLocks noGrp="1"/>
          </p:cNvSpPr>
          <p:nvPr>
            <p:ph sz="half" idx="2"/>
          </p:nvPr>
        </p:nvSpPr>
        <p:spPr>
          <a:xfrm>
            <a:off x="4770353" y="2348880"/>
            <a:ext cx="3794294" cy="3456384"/>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Click to edit Master text styles</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Second level</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Third level</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Fourth level</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prstClr val="black"/>
                </a:solidFill>
                <a:effectLst/>
                <a:uLnTx/>
                <a:uFillTx/>
                <a:latin typeface="+mn-lt"/>
              </a:rPr>
              <a:t>Fifth level</a:t>
            </a:r>
            <a:endParaRPr kumimoji="0" lang="nb-NO" sz="2400" b="0" i="0" u="none" strike="noStrike" kern="1200" cap="none" spc="0" normalizeH="0" baseline="0" noProof="0" dirty="0">
              <a:ln>
                <a:noFill/>
              </a:ln>
              <a:solidFill>
                <a:prstClr val="black"/>
              </a:solidFill>
              <a:effectLst/>
              <a:uLnTx/>
              <a:uFillTx/>
              <a:latin typeface="+mn-lt"/>
            </a:endParaRPr>
          </a:p>
        </p:txBody>
      </p:sp>
    </p:spTree>
    <p:extLst>
      <p:ext uri="{BB962C8B-B14F-4D97-AF65-F5344CB8AC3E}">
        <p14:creationId xmlns:p14="http://schemas.microsoft.com/office/powerpoint/2010/main" val="3881828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a:p>
        </p:txBody>
      </p:sp>
      <p:sp>
        <p:nvSpPr>
          <p:cNvPr id="3" name="Plassholder for dato 2"/>
          <p:cNvSpPr>
            <a:spLocks noGrp="1"/>
          </p:cNvSpPr>
          <p:nvPr>
            <p:ph type="dt" sz="half" idx="10"/>
          </p:nvPr>
        </p:nvSpPr>
        <p:spPr/>
        <p:txBody>
          <a:bodyPr/>
          <a:lstStyle/>
          <a:p>
            <a:r>
              <a:rPr lang="nb-NO" smtClean="0"/>
              <a:t>Norges miljø- og biovitenskapelige universitet</a:t>
            </a:r>
            <a:endParaRPr lang="nb-NO"/>
          </a:p>
        </p:txBody>
      </p:sp>
      <p:sp>
        <p:nvSpPr>
          <p:cNvPr id="4" name="Plassholder for bunntekst 3"/>
          <p:cNvSpPr>
            <a:spLocks noGrp="1"/>
          </p:cNvSpPr>
          <p:nvPr>
            <p:ph type="ftr" sz="quarter" idx="11"/>
          </p:nvPr>
        </p:nvSpPr>
        <p:spPr/>
        <p:txBody>
          <a:bodyPr/>
          <a:lstStyle/>
          <a:p>
            <a:r>
              <a:rPr lang="nb-NO" smtClean="0"/>
              <a:t>Tittel på presentasjon</a:t>
            </a:r>
            <a:endParaRPr lang="nb-NO"/>
          </a:p>
        </p:txBody>
      </p:sp>
      <p:sp>
        <p:nvSpPr>
          <p:cNvPr id="5" name="Plassholder for lysbildenummer 4"/>
          <p:cNvSpPr>
            <a:spLocks noGrp="1"/>
          </p:cNvSpPr>
          <p:nvPr>
            <p:ph type="sldNum" sz="quarter" idx="12"/>
          </p:nvPr>
        </p:nvSpPr>
        <p:spPr/>
        <p:txBody>
          <a:bodyPr/>
          <a:lstStyle/>
          <a:p>
            <a:fld id="{76503D8D-F27D-49CA-A299-3589FD585F6D}" type="slidenum">
              <a:rPr lang="nb-NO" smtClean="0"/>
              <a:t>‹#›</a:t>
            </a:fld>
            <a:endParaRPr lang="nb-NO"/>
          </a:p>
        </p:txBody>
      </p:sp>
    </p:spTree>
    <p:extLst>
      <p:ext uri="{BB962C8B-B14F-4D97-AF65-F5344CB8AC3E}">
        <p14:creationId xmlns:p14="http://schemas.microsoft.com/office/powerpoint/2010/main" val="632205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r>
              <a:rPr lang="nb-NO" smtClean="0"/>
              <a:t>Norges miljø- og biovitenskapelige universitet</a:t>
            </a:r>
            <a:endParaRPr lang="nb-NO"/>
          </a:p>
        </p:txBody>
      </p:sp>
      <p:sp>
        <p:nvSpPr>
          <p:cNvPr id="3" name="Plassholder for bunntekst 2"/>
          <p:cNvSpPr>
            <a:spLocks noGrp="1"/>
          </p:cNvSpPr>
          <p:nvPr>
            <p:ph type="ftr" sz="quarter" idx="11"/>
          </p:nvPr>
        </p:nvSpPr>
        <p:spPr/>
        <p:txBody>
          <a:bodyPr/>
          <a:lstStyle/>
          <a:p>
            <a:r>
              <a:rPr lang="nb-NO" smtClean="0"/>
              <a:t>Tittel på presentasjon</a:t>
            </a:r>
            <a:endParaRPr lang="nb-NO"/>
          </a:p>
        </p:txBody>
      </p:sp>
      <p:sp>
        <p:nvSpPr>
          <p:cNvPr id="4" name="Plassholder for lysbildenummer 3"/>
          <p:cNvSpPr>
            <a:spLocks noGrp="1"/>
          </p:cNvSpPr>
          <p:nvPr>
            <p:ph type="sldNum" sz="quarter" idx="12"/>
          </p:nvPr>
        </p:nvSpPr>
        <p:spPr/>
        <p:txBody>
          <a:bodyPr/>
          <a:lstStyle/>
          <a:p>
            <a:fld id="{76503D8D-F27D-49CA-A299-3589FD585F6D}" type="slidenum">
              <a:rPr lang="nb-NO" smtClean="0"/>
              <a:t>‹#›</a:t>
            </a:fld>
            <a:endParaRPr lang="nb-NO"/>
          </a:p>
        </p:txBody>
      </p:sp>
    </p:spTree>
    <p:extLst>
      <p:ext uri="{BB962C8B-B14F-4D97-AF65-F5344CB8AC3E}">
        <p14:creationId xmlns:p14="http://schemas.microsoft.com/office/powerpoint/2010/main" val="70776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Logo animasjon">
    <p:bg>
      <p:bgPr>
        <a:solidFill>
          <a:srgbClr val="009D7F"/>
        </a:solidFill>
        <a:effectLst/>
      </p:bgPr>
    </p:bg>
    <p:spTree>
      <p:nvGrpSpPr>
        <p:cNvPr id="1" name=""/>
        <p:cNvGrpSpPr/>
        <p:nvPr/>
      </p:nvGrpSpPr>
      <p:grpSpPr>
        <a:xfrm>
          <a:off x="0" y="0"/>
          <a:ext cx="0" cy="0"/>
          <a:chOff x="0" y="0"/>
          <a:chExt cx="0" cy="0"/>
        </a:xfrm>
      </p:grpSpPr>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3859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tellysbilde #1">
    <p:bg>
      <p:bgPr>
        <a:solidFill>
          <a:schemeClr val="accent1"/>
        </a:solidFill>
        <a:effectLst/>
      </p:bgPr>
    </p:bg>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lvl1pPr>
              <a:defRPr>
                <a:solidFill>
                  <a:schemeClr val="bg1"/>
                </a:solidFill>
              </a:defRPr>
            </a:lvl1pPr>
          </a:lstStyle>
          <a:p>
            <a:r>
              <a:rPr lang="nb-NO" smtClean="0"/>
              <a:t>Norges miljø- og biovitenskapelige universitet</a:t>
            </a:r>
            <a:endParaRPr lang="nb-NO"/>
          </a:p>
        </p:txBody>
      </p:sp>
      <p:sp>
        <p:nvSpPr>
          <p:cNvPr id="5" name="Plassholder for bunntekst 4"/>
          <p:cNvSpPr>
            <a:spLocks noGrp="1"/>
          </p:cNvSpPr>
          <p:nvPr>
            <p:ph type="ftr" sz="quarter" idx="11"/>
          </p:nvPr>
        </p:nvSpPr>
        <p:spPr/>
        <p:txBody>
          <a:bodyPr/>
          <a:lstStyle>
            <a:lvl1pPr>
              <a:defRPr>
                <a:solidFill>
                  <a:schemeClr val="bg1"/>
                </a:solidFill>
              </a:defRPr>
            </a:lvl1pPr>
          </a:lstStyle>
          <a:p>
            <a:r>
              <a:rPr lang="nb-NO" smtClean="0"/>
              <a:t>Tittel på presentasjon</a:t>
            </a:r>
            <a:endParaRPr lang="nb-NO" dirty="0"/>
          </a:p>
        </p:txBody>
      </p:sp>
      <p:sp>
        <p:nvSpPr>
          <p:cNvPr id="6" name="Plassholder for lysbildenummer 5"/>
          <p:cNvSpPr>
            <a:spLocks noGrp="1"/>
          </p:cNvSpPr>
          <p:nvPr>
            <p:ph type="sldNum" sz="quarter" idx="12"/>
          </p:nvPr>
        </p:nvSpPr>
        <p:spPr/>
        <p:txBody>
          <a:bodyPr/>
          <a:lstStyle>
            <a:lvl1pPr>
              <a:defRPr>
                <a:solidFill>
                  <a:schemeClr val="bg1"/>
                </a:solidFill>
              </a:defRPr>
            </a:lvl1pPr>
          </a:lstStyle>
          <a:p>
            <a:fld id="{76503D8D-F27D-49CA-A299-3589FD585F6D}" type="slidenum">
              <a:rPr lang="nb-NO" smtClean="0"/>
              <a:pPr/>
              <a:t>‹#›</a:t>
            </a:fld>
            <a:endParaRPr lang="nb-NO"/>
          </a:p>
        </p:txBody>
      </p:sp>
      <p:cxnSp>
        <p:nvCxnSpPr>
          <p:cNvPr id="7" name="Rett linje 6"/>
          <p:cNvCxnSpPr/>
          <p:nvPr userDrawn="1"/>
        </p:nvCxnSpPr>
        <p:spPr>
          <a:xfrm>
            <a:off x="576000" y="6282000"/>
            <a:ext cx="8002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en-US" smtClean="0"/>
              <a:t>Click to edit Master title style</a:t>
            </a:r>
            <a:endParaRPr lang="nb-NO" dirty="0"/>
          </a:p>
        </p:txBody>
      </p:sp>
      <p:sp>
        <p:nvSpPr>
          <p:cNvPr id="12" name="Undertittel 2"/>
          <p:cNvSpPr>
            <a:spLocks noGrp="1"/>
          </p:cNvSpPr>
          <p:nvPr>
            <p:ph type="subTitle" idx="1"/>
          </p:nvPr>
        </p:nvSpPr>
        <p:spPr>
          <a:xfrm>
            <a:off x="576000" y="3502800"/>
            <a:ext cx="7992000" cy="369332"/>
          </a:xfrm>
        </p:spPr>
        <p:txBody>
          <a:bodyPr>
            <a:no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dirty="0"/>
          </a:p>
        </p:txBody>
      </p:sp>
      <p:sp>
        <p:nvSpPr>
          <p:cNvPr id="14" name="Plassholder for tekst 12"/>
          <p:cNvSpPr>
            <a:spLocks noGrp="1"/>
          </p:cNvSpPr>
          <p:nvPr>
            <p:ph type="body" sz="quarter" idx="13" hasCustomPrompt="1"/>
          </p:nvPr>
        </p:nvSpPr>
        <p:spPr>
          <a:xfrm>
            <a:off x="576000" y="3956400"/>
            <a:ext cx="7992000" cy="336550"/>
          </a:xfrm>
        </p:spPr>
        <p:txBody>
          <a:bodyPr>
            <a:noAutofit/>
          </a:bodyPr>
          <a:lstStyle>
            <a:lvl1pPr marL="0" indent="0">
              <a:buNone/>
              <a:defRPr>
                <a:solidFill>
                  <a:schemeClr val="bg1"/>
                </a:solidFill>
              </a:defRPr>
            </a:lvl1pPr>
          </a:lstStyle>
          <a:p>
            <a:pPr lvl="0"/>
            <a:r>
              <a:rPr lang="nb-NO" dirty="0" smtClean="0"/>
              <a:t>Dato</a:t>
            </a:r>
            <a:endParaRPr lang="nb-NO" dirty="0"/>
          </a:p>
        </p:txBody>
      </p:sp>
      <p:pic>
        <p:nvPicPr>
          <p:cNvPr id="10" name="Picture 2" descr="Z:\NMBU\NMBU_symbol_1000prosent_av_18mm_RGB_hvit.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64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tellysbilde #2">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en-US" smtClean="0"/>
              <a:t>Click to edit Master title style</a:t>
            </a:r>
            <a:endParaRPr lang="nb-NO" dirty="0"/>
          </a:p>
        </p:txBody>
      </p:sp>
      <p:sp>
        <p:nvSpPr>
          <p:cNvPr id="3" name="Undertittel 2"/>
          <p:cNvSpPr>
            <a:spLocks noGrp="1"/>
          </p:cNvSpPr>
          <p:nvPr>
            <p:ph type="subTitle" idx="1"/>
          </p:nvPr>
        </p:nvSpPr>
        <p:spPr>
          <a:xfrm>
            <a:off x="576000" y="3502800"/>
            <a:ext cx="7992000" cy="369332"/>
          </a:xfrm>
        </p:spPr>
        <p:txBody>
          <a:bodyPr>
            <a:no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dirty="0"/>
          </a:p>
        </p:txBody>
      </p:sp>
      <p:sp>
        <p:nvSpPr>
          <p:cNvPr id="4" name="Plassholder for dato 3"/>
          <p:cNvSpPr>
            <a:spLocks noGrp="1"/>
          </p:cNvSpPr>
          <p:nvPr>
            <p:ph type="dt" sz="half" idx="10"/>
          </p:nvPr>
        </p:nvSpPr>
        <p:spPr/>
        <p:txBody>
          <a:bodyPr/>
          <a:lstStyle>
            <a:lvl1pPr>
              <a:defRPr>
                <a:solidFill>
                  <a:schemeClr val="bg1"/>
                </a:solidFill>
              </a:defRPr>
            </a:lvl1pPr>
          </a:lstStyle>
          <a:p>
            <a:r>
              <a:rPr lang="nb-NO" smtClean="0"/>
              <a:t>Norges miljø- og biovitenskapelige universitet</a:t>
            </a:r>
            <a:endParaRPr lang="nb-NO"/>
          </a:p>
        </p:txBody>
      </p:sp>
      <p:sp>
        <p:nvSpPr>
          <p:cNvPr id="5" name="Plassholder for bunntekst 4"/>
          <p:cNvSpPr>
            <a:spLocks noGrp="1"/>
          </p:cNvSpPr>
          <p:nvPr>
            <p:ph type="ftr" sz="quarter" idx="11"/>
          </p:nvPr>
        </p:nvSpPr>
        <p:spPr/>
        <p:txBody>
          <a:bodyPr/>
          <a:lstStyle>
            <a:lvl1pPr>
              <a:defRPr>
                <a:solidFill>
                  <a:schemeClr val="bg1"/>
                </a:solidFill>
              </a:defRPr>
            </a:lvl1pPr>
          </a:lstStyle>
          <a:p>
            <a:r>
              <a:rPr lang="nb-NO" smtClean="0"/>
              <a:t>Tittel på presentasjon</a:t>
            </a:r>
            <a:endParaRPr lang="nb-NO" dirty="0"/>
          </a:p>
        </p:txBody>
      </p:sp>
      <p:sp>
        <p:nvSpPr>
          <p:cNvPr id="6" name="Plassholder for lysbildenummer 5"/>
          <p:cNvSpPr>
            <a:spLocks noGrp="1"/>
          </p:cNvSpPr>
          <p:nvPr>
            <p:ph type="sldNum" sz="quarter" idx="12"/>
          </p:nvPr>
        </p:nvSpPr>
        <p:spPr/>
        <p:txBody>
          <a:bodyPr/>
          <a:lstStyle>
            <a:lvl1pPr>
              <a:defRPr>
                <a:solidFill>
                  <a:schemeClr val="bg1"/>
                </a:solidFill>
              </a:defRPr>
            </a:lvl1pPr>
          </a:lstStyle>
          <a:p>
            <a:fld id="{76503D8D-F27D-49CA-A299-3589FD585F6D}" type="slidenum">
              <a:rPr lang="nb-NO" smtClean="0"/>
              <a:pPr/>
              <a:t>‹#›</a:t>
            </a:fld>
            <a:endParaRPr lang="nb-NO"/>
          </a:p>
        </p:txBody>
      </p:sp>
      <p:cxnSp>
        <p:nvCxnSpPr>
          <p:cNvPr id="7" name="Rett linje 6"/>
          <p:cNvCxnSpPr/>
          <p:nvPr userDrawn="1"/>
        </p:nvCxnSpPr>
        <p:spPr>
          <a:xfrm>
            <a:off x="576000" y="6282000"/>
            <a:ext cx="8002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lassholder for tekst 12"/>
          <p:cNvSpPr>
            <a:spLocks noGrp="1"/>
          </p:cNvSpPr>
          <p:nvPr>
            <p:ph type="body" sz="quarter" idx="13" hasCustomPrompt="1"/>
          </p:nvPr>
        </p:nvSpPr>
        <p:spPr>
          <a:xfrm>
            <a:off x="576000" y="3956400"/>
            <a:ext cx="7992000" cy="336550"/>
          </a:xfrm>
        </p:spPr>
        <p:txBody>
          <a:bodyPr>
            <a:noAutofit/>
          </a:bodyPr>
          <a:lstStyle>
            <a:lvl1pPr marL="0" indent="0">
              <a:buNone/>
              <a:defRPr>
                <a:solidFill>
                  <a:schemeClr val="bg1"/>
                </a:solidFill>
              </a:defRPr>
            </a:lvl1pPr>
          </a:lstStyle>
          <a:p>
            <a:pPr lvl="0"/>
            <a:r>
              <a:rPr lang="nb-NO" dirty="0" smtClean="0"/>
              <a:t>Dato</a:t>
            </a:r>
            <a:endParaRPr lang="nb-NO" dirty="0"/>
          </a:p>
        </p:txBody>
      </p:sp>
      <p:pic>
        <p:nvPicPr>
          <p:cNvPr id="10" name="Picture 2" descr="Z:\NMBU\NMBU_symbol_1000prosent_av_18mm_RGB_hvit.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4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dirty="0"/>
          </a:p>
        </p:txBody>
      </p:sp>
      <p:sp>
        <p:nvSpPr>
          <p:cNvPr id="3" name="Plassholder for innhold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4" name="Plassholder for dato 3"/>
          <p:cNvSpPr>
            <a:spLocks noGrp="1"/>
          </p:cNvSpPr>
          <p:nvPr>
            <p:ph type="dt" sz="half" idx="10"/>
          </p:nvPr>
        </p:nvSpPr>
        <p:spPr/>
        <p:txBody>
          <a:bodyPr/>
          <a:lstStyle/>
          <a:p>
            <a:r>
              <a:rPr lang="nb-NO" dirty="0" smtClean="0"/>
              <a:t>Norges miljø- og </a:t>
            </a:r>
            <a:r>
              <a:rPr lang="nb-NO" dirty="0" err="1" smtClean="0"/>
              <a:t>biovitenskapelige</a:t>
            </a:r>
            <a:r>
              <a:rPr lang="nb-NO" dirty="0" smtClean="0"/>
              <a:t> universitet</a:t>
            </a:r>
            <a:endParaRPr lang="nb-NO" dirty="0"/>
          </a:p>
        </p:txBody>
      </p:sp>
      <p:sp>
        <p:nvSpPr>
          <p:cNvPr id="5" name="Plassholder for bunntekst 4"/>
          <p:cNvSpPr>
            <a:spLocks noGrp="1"/>
          </p:cNvSpPr>
          <p:nvPr>
            <p:ph type="ftr" sz="quarter" idx="11"/>
          </p:nvPr>
        </p:nvSpPr>
        <p:spPr/>
        <p:txBody>
          <a:bodyPr/>
          <a:lstStyle/>
          <a:p>
            <a:r>
              <a:rPr lang="nb-NO" smtClean="0"/>
              <a:t>Tittel på presentasjon</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t>‹#›</a:t>
            </a:fld>
            <a:endParaRPr lang="nb-NO"/>
          </a:p>
        </p:txBody>
      </p:sp>
    </p:spTree>
    <p:extLst>
      <p:ext uri="{BB962C8B-B14F-4D97-AF65-F5344CB8AC3E}">
        <p14:creationId xmlns:p14="http://schemas.microsoft.com/office/powerpoint/2010/main" val="398607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til venst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dirty="0"/>
          </a:p>
        </p:txBody>
      </p:sp>
      <p:sp>
        <p:nvSpPr>
          <p:cNvPr id="3" name="Plassholder for innhold 2"/>
          <p:cNvSpPr>
            <a:spLocks noGrp="1"/>
          </p:cNvSpPr>
          <p:nvPr>
            <p:ph idx="1"/>
          </p:nvPr>
        </p:nvSpPr>
        <p:spPr>
          <a:xfrm>
            <a:off x="4716000" y="1825831"/>
            <a:ext cx="3852000" cy="39794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4" name="Plassholder for dato 3"/>
          <p:cNvSpPr>
            <a:spLocks noGrp="1"/>
          </p:cNvSpPr>
          <p:nvPr>
            <p:ph type="dt" sz="half" idx="10"/>
          </p:nvPr>
        </p:nvSpPr>
        <p:spPr/>
        <p:txBody>
          <a:bodyPr/>
          <a:lstStyle/>
          <a:p>
            <a:r>
              <a:rPr lang="nb-NO" smtClean="0"/>
              <a:t>Norges miljø- og biovitenskapelige universitet</a:t>
            </a:r>
            <a:endParaRPr lang="nb-NO"/>
          </a:p>
        </p:txBody>
      </p:sp>
      <p:sp>
        <p:nvSpPr>
          <p:cNvPr id="5" name="Plassholder for bunntekst 4"/>
          <p:cNvSpPr>
            <a:spLocks noGrp="1"/>
          </p:cNvSpPr>
          <p:nvPr>
            <p:ph type="ftr" sz="quarter" idx="11"/>
          </p:nvPr>
        </p:nvSpPr>
        <p:spPr/>
        <p:txBody>
          <a:bodyPr/>
          <a:lstStyle/>
          <a:p>
            <a:r>
              <a:rPr lang="nb-NO" smtClean="0"/>
              <a:t>Tittel på presentasjon</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t>‹#›</a:t>
            </a:fld>
            <a:endParaRPr lang="nb-NO"/>
          </a:p>
        </p:txBody>
      </p:sp>
      <p:sp>
        <p:nvSpPr>
          <p:cNvPr id="10" name="Plassholder for bilde 9"/>
          <p:cNvSpPr>
            <a:spLocks noGrp="1"/>
          </p:cNvSpPr>
          <p:nvPr>
            <p:ph type="pic" sz="quarter" idx="13"/>
          </p:nvPr>
        </p:nvSpPr>
        <p:spPr>
          <a:xfrm>
            <a:off x="575999" y="1922400"/>
            <a:ext cx="3870000" cy="4129200"/>
          </a:xfrm>
          <a:noFill/>
        </p:spPr>
        <p:txBody>
          <a:bodyPr tIns="2160000"/>
          <a:lstStyle>
            <a:lvl1pPr marL="0" indent="0" algn="ctr">
              <a:buNone/>
              <a:defRPr sz="1400">
                <a:solidFill>
                  <a:schemeClr val="tx1"/>
                </a:solidFill>
              </a:defRPr>
            </a:lvl1pPr>
          </a:lstStyle>
          <a:p>
            <a:r>
              <a:rPr lang="en-US" smtClean="0"/>
              <a:t>Click icon to add picture</a:t>
            </a:r>
            <a:endParaRPr lang="nb-NO" dirty="0"/>
          </a:p>
        </p:txBody>
      </p:sp>
    </p:spTree>
    <p:extLst>
      <p:ext uri="{BB962C8B-B14F-4D97-AF65-F5344CB8AC3E}">
        <p14:creationId xmlns:p14="http://schemas.microsoft.com/office/powerpoint/2010/main" val="72565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innhold og bilde til høy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dirty="0"/>
          </a:p>
        </p:txBody>
      </p:sp>
      <p:sp>
        <p:nvSpPr>
          <p:cNvPr id="3" name="Plassholder for innhold 2"/>
          <p:cNvSpPr>
            <a:spLocks noGrp="1"/>
          </p:cNvSpPr>
          <p:nvPr>
            <p:ph idx="1"/>
          </p:nvPr>
        </p:nvSpPr>
        <p:spPr>
          <a:xfrm>
            <a:off x="576000" y="1825831"/>
            <a:ext cx="3852000" cy="39794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4" name="Plassholder for dato 3"/>
          <p:cNvSpPr>
            <a:spLocks noGrp="1"/>
          </p:cNvSpPr>
          <p:nvPr>
            <p:ph type="dt" sz="half" idx="10"/>
          </p:nvPr>
        </p:nvSpPr>
        <p:spPr/>
        <p:txBody>
          <a:bodyPr/>
          <a:lstStyle/>
          <a:p>
            <a:r>
              <a:rPr lang="nb-NO" smtClean="0"/>
              <a:t>Norges miljø- og biovitenskapelige universitet</a:t>
            </a:r>
            <a:endParaRPr lang="nb-NO"/>
          </a:p>
        </p:txBody>
      </p:sp>
      <p:sp>
        <p:nvSpPr>
          <p:cNvPr id="5" name="Plassholder for bunntekst 4"/>
          <p:cNvSpPr>
            <a:spLocks noGrp="1"/>
          </p:cNvSpPr>
          <p:nvPr>
            <p:ph type="ftr" sz="quarter" idx="11"/>
          </p:nvPr>
        </p:nvSpPr>
        <p:spPr/>
        <p:txBody>
          <a:bodyPr/>
          <a:lstStyle/>
          <a:p>
            <a:r>
              <a:rPr lang="nb-NO" smtClean="0"/>
              <a:t>Tittel på presentasjon</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t>‹#›</a:t>
            </a:fld>
            <a:endParaRPr lang="nb-NO"/>
          </a:p>
        </p:txBody>
      </p:sp>
      <p:sp>
        <p:nvSpPr>
          <p:cNvPr id="10" name="Plassholder for bilde 9"/>
          <p:cNvSpPr>
            <a:spLocks noGrp="1"/>
          </p:cNvSpPr>
          <p:nvPr>
            <p:ph type="pic" sz="quarter" idx="13"/>
          </p:nvPr>
        </p:nvSpPr>
        <p:spPr>
          <a:xfrm>
            <a:off x="4716016" y="1922400"/>
            <a:ext cx="3870000" cy="4129200"/>
          </a:xfrm>
          <a:noFill/>
        </p:spPr>
        <p:txBody>
          <a:bodyPr tIns="2160000" bIns="0"/>
          <a:lstStyle>
            <a:lvl1pPr marL="0" indent="0" algn="ctr">
              <a:buNone/>
              <a:defRPr sz="1400">
                <a:solidFill>
                  <a:schemeClr val="tx1"/>
                </a:solidFill>
              </a:defRPr>
            </a:lvl1pPr>
          </a:lstStyle>
          <a:p>
            <a:r>
              <a:rPr lang="en-US" smtClean="0"/>
              <a:t>Click icon to add picture</a:t>
            </a:r>
            <a:endParaRPr lang="nb-NO" dirty="0"/>
          </a:p>
        </p:txBody>
      </p:sp>
    </p:spTree>
    <p:extLst>
      <p:ext uri="{BB962C8B-B14F-4D97-AF65-F5344CB8AC3E}">
        <p14:creationId xmlns:p14="http://schemas.microsoft.com/office/powerpoint/2010/main" val="186135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Hvileslide med farge og bilde">
    <p:bg>
      <p:bgPr>
        <a:solidFill>
          <a:srgbClr val="009D7F"/>
        </a:solidFill>
        <a:effectLst/>
      </p:bgPr>
    </p:bg>
    <p:spTree>
      <p:nvGrpSpPr>
        <p:cNvPr id="1" name=""/>
        <p:cNvGrpSpPr/>
        <p:nvPr/>
      </p:nvGrpSpPr>
      <p:grpSpPr>
        <a:xfrm>
          <a:off x="0" y="0"/>
          <a:ext cx="0" cy="0"/>
          <a:chOff x="0" y="0"/>
          <a:chExt cx="0" cy="0"/>
        </a:xfrm>
      </p:grpSpPr>
      <p:pic>
        <p:nvPicPr>
          <p:cNvPr id="8" name="Bil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096512"/>
            <a:ext cx="9144000" cy="2761488"/>
          </a:xfrm>
          <a:prstGeom prst="rect">
            <a:avLst/>
          </a:prstGeom>
        </p:spPr>
      </p:pic>
      <p:sp>
        <p:nvSpPr>
          <p:cNvPr id="6"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en-US" smtClean="0"/>
              <a:t>Click to edit Master title style</a:t>
            </a:r>
            <a:endParaRPr lang="nb-NO" dirty="0"/>
          </a:p>
        </p:txBody>
      </p:sp>
      <p:sp>
        <p:nvSpPr>
          <p:cNvPr id="7" name="Undertittel 2"/>
          <p:cNvSpPr>
            <a:spLocks noGrp="1"/>
          </p:cNvSpPr>
          <p:nvPr>
            <p:ph type="subTitle" idx="1"/>
          </p:nvPr>
        </p:nvSpPr>
        <p:spPr>
          <a:xfrm>
            <a:off x="576000" y="3502800"/>
            <a:ext cx="7992000" cy="246221"/>
          </a:xfrm>
        </p:spPr>
        <p:txBody>
          <a:bodyPr>
            <a:no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dirty="0"/>
          </a:p>
        </p:txBody>
      </p:sp>
      <p:pic>
        <p:nvPicPr>
          <p:cNvPr id="10" name="Picture 2" descr="Z:\NMBU\NMBU_symbol_1000prosent_av_18mm_RGB_hvit.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68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vileslide med tekst og bilde">
    <p:bg>
      <p:bgPr>
        <a:solidFill>
          <a:schemeClr val="accent1"/>
        </a:solidFill>
        <a:effectLst/>
      </p:bgPr>
    </p:bg>
    <p:spTree>
      <p:nvGrpSpPr>
        <p:cNvPr id="1" name=""/>
        <p:cNvGrpSpPr/>
        <p:nvPr/>
      </p:nvGrpSpPr>
      <p:grpSpPr>
        <a:xfrm>
          <a:off x="0" y="0"/>
          <a:ext cx="0" cy="0"/>
          <a:chOff x="0" y="0"/>
          <a:chExt cx="0" cy="0"/>
        </a:xfrm>
      </p:grpSpPr>
      <p:sp>
        <p:nvSpPr>
          <p:cNvPr id="12" name="Plassholder for bilde 11"/>
          <p:cNvSpPr>
            <a:spLocks noGrp="1"/>
          </p:cNvSpPr>
          <p:nvPr>
            <p:ph type="pic" sz="quarter" idx="12"/>
          </p:nvPr>
        </p:nvSpPr>
        <p:spPr>
          <a:xfrm>
            <a:off x="0" y="0"/>
            <a:ext cx="9144000" cy="6858000"/>
          </a:xfrm>
          <a:solidFill>
            <a:schemeClr val="bg1">
              <a:lumMod val="75000"/>
            </a:schemeClr>
          </a:solidFill>
        </p:spPr>
        <p:txBody>
          <a:bodyPr tIns="3600000"/>
          <a:lstStyle>
            <a:lvl1pPr marL="0" indent="0" algn="ctr">
              <a:buNone/>
              <a:defRPr sz="1400">
                <a:solidFill>
                  <a:schemeClr val="bg1"/>
                </a:solidFill>
              </a:defRPr>
            </a:lvl1pPr>
          </a:lstStyle>
          <a:p>
            <a:r>
              <a:rPr lang="en-US" smtClean="0"/>
              <a:t>Click icon to add picture</a:t>
            </a:r>
            <a:endParaRPr lang="nb-NO" dirty="0"/>
          </a:p>
        </p:txBody>
      </p:sp>
      <p:sp>
        <p:nvSpPr>
          <p:cNvPr id="7" name="Plassholder for tekst 6"/>
          <p:cNvSpPr>
            <a:spLocks noGrp="1"/>
          </p:cNvSpPr>
          <p:nvPr>
            <p:ph type="body" sz="quarter" idx="10" hasCustomPrompt="1"/>
          </p:nvPr>
        </p:nvSpPr>
        <p:spPr>
          <a:xfrm>
            <a:off x="7970400" y="392400"/>
            <a:ext cx="676800" cy="540000"/>
          </a:xfrm>
          <a:blipFill>
            <a:blip r:embed="rId2"/>
            <a:stretch>
              <a:fillRect/>
            </a:stretch>
          </a:blipFill>
        </p:spPr>
        <p:txBody>
          <a:bodyPr/>
          <a:lstStyle>
            <a:lvl1pPr marL="0" indent="0">
              <a:buNone/>
              <a:defRPr sz="100">
                <a:solidFill>
                  <a:schemeClr val="bg1"/>
                </a:solidFill>
              </a:defRPr>
            </a:lvl1pPr>
          </a:lstStyle>
          <a:p>
            <a:pPr lvl="0"/>
            <a:r>
              <a:rPr lang="nb-NO" dirty="0" smtClean="0"/>
              <a:t>.</a:t>
            </a:r>
            <a:endParaRPr lang="nb-NO" dirty="0"/>
          </a:p>
        </p:txBody>
      </p:sp>
      <p:sp>
        <p:nvSpPr>
          <p:cNvPr id="10" name="Plassholder for tekst 6"/>
          <p:cNvSpPr>
            <a:spLocks noGrp="1"/>
          </p:cNvSpPr>
          <p:nvPr>
            <p:ph type="body" sz="quarter" idx="11" hasCustomPrompt="1"/>
          </p:nvPr>
        </p:nvSpPr>
        <p:spPr>
          <a:xfrm>
            <a:off x="0" y="4096800"/>
            <a:ext cx="9144000" cy="2761200"/>
          </a:xfrm>
          <a:blipFill>
            <a:blip r:embed="rId3"/>
            <a:stretch>
              <a:fillRect/>
            </a:stretch>
          </a:blipFill>
        </p:spPr>
        <p:txBody>
          <a:bodyPr/>
          <a:lstStyle>
            <a:lvl1pPr marL="0" indent="0">
              <a:buNone/>
              <a:defRPr sz="100">
                <a:solidFill>
                  <a:schemeClr val="bg1"/>
                </a:solidFill>
              </a:defRPr>
            </a:lvl1pPr>
          </a:lstStyle>
          <a:p>
            <a:pPr lvl="0"/>
            <a:r>
              <a:rPr lang="nb-NO" dirty="0" smtClean="0"/>
              <a:t>.</a:t>
            </a:r>
            <a:endParaRPr lang="nb-NO" dirty="0"/>
          </a:p>
        </p:txBody>
      </p:sp>
      <p:sp>
        <p:nvSpPr>
          <p:cNvPr id="8"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en-US" smtClean="0"/>
              <a:t>Click to edit Master title style</a:t>
            </a:r>
            <a:endParaRPr lang="nb-NO" dirty="0"/>
          </a:p>
        </p:txBody>
      </p:sp>
      <p:sp>
        <p:nvSpPr>
          <p:cNvPr id="9" name="Undertittel 2"/>
          <p:cNvSpPr>
            <a:spLocks noGrp="1"/>
          </p:cNvSpPr>
          <p:nvPr>
            <p:ph type="subTitle" idx="1"/>
          </p:nvPr>
        </p:nvSpPr>
        <p:spPr>
          <a:xfrm>
            <a:off x="576000" y="3502800"/>
            <a:ext cx="7992000" cy="246221"/>
          </a:xfrm>
        </p:spPr>
        <p:txBody>
          <a:bodyPr>
            <a:no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dirty="0"/>
          </a:p>
        </p:txBody>
      </p:sp>
    </p:spTree>
    <p:extLst>
      <p:ext uri="{BB962C8B-B14F-4D97-AF65-F5344CB8AC3E}">
        <p14:creationId xmlns:p14="http://schemas.microsoft.com/office/powerpoint/2010/main" val="3281357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576000" y="932071"/>
            <a:ext cx="6818518" cy="615553"/>
          </a:xfrm>
          <a:prstGeom prst="rect">
            <a:avLst/>
          </a:prstGeom>
        </p:spPr>
        <p:txBody>
          <a:bodyPr vert="horz" wrap="square" lIns="0" tIns="0" rIns="0" bIns="0" rtlCol="0" anchor="b" anchorCtr="0">
            <a:sp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576000" y="1825831"/>
            <a:ext cx="7992000" cy="3979433"/>
          </a:xfrm>
          <a:prstGeom prst="rect">
            <a:avLst/>
          </a:prstGeom>
        </p:spPr>
        <p:txBody>
          <a:bodyPr vert="horz" wrap="square" lIns="0" tIns="0" rIns="0" bIns="0" rtlCol="0" anchor="t" anchorCtr="0">
            <a:no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5353200" y="6372140"/>
            <a:ext cx="2891208" cy="153888"/>
          </a:xfrm>
          <a:prstGeom prst="rect">
            <a:avLst/>
          </a:prstGeom>
        </p:spPr>
        <p:txBody>
          <a:bodyPr vert="horz" wrap="square" lIns="0" tIns="0" rIns="0" bIns="0" rtlCol="0" anchor="ctr">
            <a:spAutoFit/>
          </a:bodyPr>
          <a:lstStyle>
            <a:lvl1pPr algn="l">
              <a:defRPr sz="1000" b="0">
                <a:solidFill>
                  <a:srgbClr val="009D7F"/>
                </a:solidFill>
              </a:defRPr>
            </a:lvl1pPr>
          </a:lstStyle>
          <a:p>
            <a:r>
              <a:rPr lang="nb-NO" smtClean="0"/>
              <a:t>Norges miljø- og biovitenskapelige universitet</a:t>
            </a:r>
            <a:endParaRPr lang="nb-NO" dirty="0"/>
          </a:p>
        </p:txBody>
      </p:sp>
      <p:sp>
        <p:nvSpPr>
          <p:cNvPr id="5" name="Plassholder for bunntekst 4"/>
          <p:cNvSpPr>
            <a:spLocks noGrp="1"/>
          </p:cNvSpPr>
          <p:nvPr>
            <p:ph type="ftr" sz="quarter" idx="3"/>
          </p:nvPr>
        </p:nvSpPr>
        <p:spPr>
          <a:xfrm>
            <a:off x="576000" y="6372140"/>
            <a:ext cx="4758000" cy="153888"/>
          </a:xfrm>
          <a:prstGeom prst="rect">
            <a:avLst/>
          </a:prstGeom>
        </p:spPr>
        <p:txBody>
          <a:bodyPr vert="horz" wrap="square" lIns="0" tIns="0" rIns="0" bIns="0" rtlCol="0" anchor="ctr">
            <a:spAutoFit/>
          </a:bodyPr>
          <a:lstStyle>
            <a:lvl1pPr algn="l">
              <a:defRPr sz="1000" b="0">
                <a:solidFill>
                  <a:srgbClr val="009D7F"/>
                </a:solidFill>
              </a:defRPr>
            </a:lvl1pPr>
          </a:lstStyle>
          <a:p>
            <a:r>
              <a:rPr lang="nb-NO" smtClean="0"/>
              <a:t>Tittel på presentasjon</a:t>
            </a:r>
            <a:endParaRPr lang="nb-NO" dirty="0"/>
          </a:p>
        </p:txBody>
      </p:sp>
      <p:sp>
        <p:nvSpPr>
          <p:cNvPr id="6" name="Plassholder for lysbildenummer 5"/>
          <p:cNvSpPr>
            <a:spLocks noGrp="1"/>
          </p:cNvSpPr>
          <p:nvPr>
            <p:ph type="sldNum" sz="quarter" idx="4"/>
          </p:nvPr>
        </p:nvSpPr>
        <p:spPr>
          <a:xfrm>
            <a:off x="8269624" y="6372140"/>
            <a:ext cx="298376" cy="153888"/>
          </a:xfrm>
          <a:prstGeom prst="rect">
            <a:avLst/>
          </a:prstGeom>
        </p:spPr>
        <p:txBody>
          <a:bodyPr vert="horz" wrap="square" lIns="0" tIns="0" rIns="0" bIns="0" rtlCol="0" anchor="ctr">
            <a:spAutoFit/>
          </a:bodyPr>
          <a:lstStyle>
            <a:lvl1pPr algn="r">
              <a:defRPr sz="1000" b="0">
                <a:solidFill>
                  <a:srgbClr val="009D7F"/>
                </a:solidFill>
              </a:defRPr>
            </a:lvl1pPr>
          </a:lstStyle>
          <a:p>
            <a:fld id="{76503D8D-F27D-49CA-A299-3589FD585F6D}" type="slidenum">
              <a:rPr lang="nb-NO" smtClean="0"/>
              <a:pPr/>
              <a:t>‹#›</a:t>
            </a:fld>
            <a:endParaRPr lang="nb-NO"/>
          </a:p>
        </p:txBody>
      </p:sp>
      <p:cxnSp>
        <p:nvCxnSpPr>
          <p:cNvPr id="13" name="Rett linje 12"/>
          <p:cNvCxnSpPr/>
          <p:nvPr userDrawn="1"/>
        </p:nvCxnSpPr>
        <p:spPr>
          <a:xfrm>
            <a:off x="576000" y="6282000"/>
            <a:ext cx="8002800" cy="0"/>
          </a:xfrm>
          <a:prstGeom prst="line">
            <a:avLst/>
          </a:prstGeom>
          <a:ln w="12700">
            <a:solidFill>
              <a:srgbClr val="009D7F"/>
            </a:solidFill>
          </a:ln>
        </p:spPr>
        <p:style>
          <a:lnRef idx="1">
            <a:schemeClr val="accent1"/>
          </a:lnRef>
          <a:fillRef idx="0">
            <a:schemeClr val="accent1"/>
          </a:fillRef>
          <a:effectRef idx="0">
            <a:schemeClr val="accent1"/>
          </a:effectRef>
          <a:fontRef idx="minor">
            <a:schemeClr val="tx1"/>
          </a:fontRef>
        </p:style>
      </p:cxnSp>
      <p:pic>
        <p:nvPicPr>
          <p:cNvPr id="3074" name="Picture 2" descr="C:\Users\Morten\Downloads\NMBU_symbol_1000prosent_av_18mm_RGB.wmf"/>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970518" y="389642"/>
            <a:ext cx="676257"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724005"/>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49" r:id="rId3"/>
    <p:sldLayoutId id="2147483660" r:id="rId4"/>
    <p:sldLayoutId id="2147483650" r:id="rId5"/>
    <p:sldLayoutId id="2147483662" r:id="rId6"/>
    <p:sldLayoutId id="2147483663" r:id="rId7"/>
    <p:sldLayoutId id="2147483664" r:id="rId8"/>
    <p:sldLayoutId id="2147483665" r:id="rId9"/>
    <p:sldLayoutId id="2147483666" r:id="rId10"/>
    <p:sldLayoutId id="2147483667" r:id="rId11"/>
    <p:sldLayoutId id="2147483652" r:id="rId12"/>
    <p:sldLayoutId id="2147483653" r:id="rId13"/>
    <p:sldLayoutId id="2147483654" r:id="rId14"/>
    <p:sldLayoutId id="2147483655" r:id="rId15"/>
  </p:sldLayoutIdLst>
  <p:hf hdr="0"/>
  <p:txStyles>
    <p:titleStyle>
      <a:lvl1pPr algn="l" defTabSz="914400" rtl="0" eaLnBrk="1" latinLnBrk="0" hangingPunct="1">
        <a:spcBef>
          <a:spcPct val="0"/>
        </a:spcBef>
        <a:buNone/>
        <a:defRPr sz="4000" kern="1200">
          <a:solidFill>
            <a:srgbClr val="009D7F"/>
          </a:solidFill>
          <a:latin typeface="+mj-lt"/>
          <a:ea typeface="+mj-ea"/>
          <a:cs typeface="+mj-cs"/>
        </a:defRPr>
      </a:lvl1pPr>
    </p:titleStyle>
    <p:bodyStyle>
      <a:lvl1pPr marL="198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666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34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2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nmbu.no/en/research/researchdept/cristin_and_scientific_publishing" TargetMode="External"/><Relationship Id="rId1" Type="http://schemas.openxmlformats.org/officeDocument/2006/relationships/slideLayout" Target="../slideLayouts/slideLayout10.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s://www.nmbu.no/forskning/publisering_og_cristin/cristin" TargetMode="External"/><Relationship Id="rId2" Type="http://schemas.openxmlformats.org/officeDocument/2006/relationships/hyperlink" Target="https://www.nmbu.no/forskning/publisering_og_cristin/cristin-superbrukere-og-kontaktpersoner-ved-umb" TargetMode="External"/><Relationship Id="rId1" Type="http://schemas.openxmlformats.org/officeDocument/2006/relationships/slideLayout" Target="../slideLayouts/slideLayout10.xml"/><Relationship Id="rId4" Type="http://schemas.openxmlformats.org/officeDocument/2006/relationships/hyperlink" Target="https://www.nmbu.no/en/research/researchdept/cristin_and_scientific_publishi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ristin.no/open-access/" TargetMode="External"/><Relationship Id="rId2" Type="http://schemas.openxmlformats.org/officeDocument/2006/relationships/image" Target="../media/image9.png"/><Relationship Id="rId1" Type="http://schemas.openxmlformats.org/officeDocument/2006/relationships/slideLayout" Target="../slideLayouts/slideLayout10.xml"/><Relationship Id="rId4" Type="http://schemas.openxmlformats.org/officeDocument/2006/relationships/hyperlink" Target="https://www.nmbu.no/en/research/researchdept/cristin_and_scientific_publishing/open-acces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ristin.no/open-access/sporsmal-og-svar/" TargetMode="External"/><Relationship Id="rId2" Type="http://schemas.openxmlformats.org/officeDocument/2006/relationships/hyperlink" Target="http://www.cristin.no/as/WebObjects/cristin.woa?la=no" TargetMode="External"/><Relationship Id="rId1" Type="http://schemas.openxmlformats.org/officeDocument/2006/relationships/slideLayout" Target="../slideLayouts/slideLayout10.xml"/><Relationship Id="rId6" Type="http://schemas.openxmlformats.org/officeDocument/2006/relationships/hyperlink" Target="mailto:publikasjonsfond@nmbu.no" TargetMode="External"/><Relationship Id="rId5" Type="http://schemas.openxmlformats.org/officeDocument/2006/relationships/hyperlink" Target="http://www.doaj.org/" TargetMode="External"/><Relationship Id="rId4" Type="http://schemas.openxmlformats.org/officeDocument/2006/relationships/hyperlink" Target="http://dbh.nsd.uib.no/kanaler/"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umb.no/statisk/brage/brage_doktorgradsavhandlinger_eng.pdf"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76000" y="2247868"/>
            <a:ext cx="7992000" cy="1107996"/>
          </a:xfrm>
        </p:spPr>
        <p:txBody>
          <a:bodyPr/>
          <a:lstStyle/>
          <a:p>
            <a:r>
              <a:rPr lang="nb-NO" sz="3600" b="1" dirty="0"/>
              <a:t>Scientific </a:t>
            </a:r>
            <a:r>
              <a:rPr lang="nb-NO" sz="3600" b="1" dirty="0" err="1" smtClean="0"/>
              <a:t>publishing</a:t>
            </a:r>
            <a:r>
              <a:rPr lang="nb-NO" sz="3600" b="1" dirty="0" smtClean="0"/>
              <a:t> and</a:t>
            </a:r>
            <a:r>
              <a:rPr lang="nb-NO" sz="3600" b="1" dirty="0"/>
              <a:t/>
            </a:r>
            <a:br>
              <a:rPr lang="nb-NO" sz="3600" b="1" dirty="0"/>
            </a:br>
            <a:r>
              <a:rPr lang="nb-NO" sz="3600" b="1" dirty="0" err="1" smtClean="0"/>
              <a:t>Cristin</a:t>
            </a:r>
            <a:endParaRPr lang="nb-NO" sz="3600" b="1" dirty="0"/>
          </a:p>
        </p:txBody>
      </p:sp>
      <p:sp>
        <p:nvSpPr>
          <p:cNvPr id="4" name="Undertittel 3"/>
          <p:cNvSpPr>
            <a:spLocks noGrp="1"/>
          </p:cNvSpPr>
          <p:nvPr>
            <p:ph type="subTitle" idx="1"/>
          </p:nvPr>
        </p:nvSpPr>
        <p:spPr/>
        <p:txBody>
          <a:bodyPr/>
          <a:lstStyle/>
          <a:p>
            <a:r>
              <a:rPr lang="nb-NO" dirty="0"/>
              <a:t>FODOS seminar 13 </a:t>
            </a:r>
            <a:r>
              <a:rPr lang="nb-NO" dirty="0" err="1"/>
              <a:t>March</a:t>
            </a:r>
            <a:r>
              <a:rPr lang="nb-NO" dirty="0"/>
              <a:t> 2015</a:t>
            </a:r>
            <a:endParaRPr lang="nb-NO" dirty="0"/>
          </a:p>
        </p:txBody>
      </p:sp>
    </p:spTree>
    <p:extLst>
      <p:ext uri="{BB962C8B-B14F-4D97-AF65-F5344CB8AC3E}">
        <p14:creationId xmlns:p14="http://schemas.microsoft.com/office/powerpoint/2010/main" val="1380557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nb-NO" dirty="0"/>
              <a:t>Norwegian </a:t>
            </a:r>
            <a:r>
              <a:rPr lang="nb-NO" dirty="0" err="1"/>
              <a:t>University</a:t>
            </a:r>
            <a:r>
              <a:rPr lang="nb-NO" dirty="0"/>
              <a:t> </a:t>
            </a:r>
            <a:r>
              <a:rPr lang="nb-NO" dirty="0" err="1"/>
              <a:t>of</a:t>
            </a:r>
            <a:r>
              <a:rPr lang="nb-NO" dirty="0"/>
              <a:t> Life Sciences</a:t>
            </a:r>
            <a:endParaRPr lang="nb-NO" dirty="0"/>
          </a:p>
        </p:txBody>
      </p:sp>
      <p:sp>
        <p:nvSpPr>
          <p:cNvPr id="4" name="Footer Placeholder 3"/>
          <p:cNvSpPr>
            <a:spLocks noGrp="1"/>
          </p:cNvSpPr>
          <p:nvPr>
            <p:ph type="ftr" sz="quarter" idx="11"/>
          </p:nvPr>
        </p:nvSpPr>
        <p:spPr/>
        <p:txBody>
          <a:bodyPr/>
          <a:lstStyle/>
          <a:p>
            <a:r>
              <a:rPr lang="nb-NO" dirty="0"/>
              <a:t>FODOS seminar 13 </a:t>
            </a:r>
            <a:r>
              <a:rPr lang="nb-NO" dirty="0" err="1"/>
              <a:t>March</a:t>
            </a:r>
            <a:r>
              <a:rPr lang="nb-NO" dirty="0"/>
              <a:t> 2015</a:t>
            </a:r>
            <a:endParaRPr lang="nb-NO" dirty="0"/>
          </a:p>
        </p:txBody>
      </p:sp>
      <p:sp>
        <p:nvSpPr>
          <p:cNvPr id="5" name="Slide Number Placeholder 4"/>
          <p:cNvSpPr>
            <a:spLocks noGrp="1"/>
          </p:cNvSpPr>
          <p:nvPr>
            <p:ph type="sldNum" sz="quarter" idx="12"/>
          </p:nvPr>
        </p:nvSpPr>
        <p:spPr/>
        <p:txBody>
          <a:bodyPr/>
          <a:lstStyle/>
          <a:p>
            <a:fld id="{76503D8D-F27D-49CA-A299-3589FD585F6D}" type="slidenum">
              <a:rPr lang="nb-NO" smtClean="0"/>
              <a:t>2</a:t>
            </a:fld>
            <a:endParaRPr lang="nb-NO"/>
          </a:p>
        </p:txBody>
      </p:sp>
      <p:sp>
        <p:nvSpPr>
          <p:cNvPr id="7" name="TextBox 6"/>
          <p:cNvSpPr txBox="1"/>
          <p:nvPr/>
        </p:nvSpPr>
        <p:spPr>
          <a:xfrm>
            <a:off x="372138" y="1916832"/>
            <a:ext cx="7416824" cy="3077766"/>
          </a:xfrm>
          <a:prstGeom prst="rect">
            <a:avLst/>
          </a:prstGeom>
          <a:noFill/>
        </p:spPr>
        <p:txBody>
          <a:bodyPr wrap="square" rtlCol="0">
            <a:spAutoFit/>
          </a:bodyPr>
          <a:lstStyle/>
          <a:p>
            <a:pPr marL="342900" indent="-342900">
              <a:buAutoNum type="arabicPeriod"/>
            </a:pPr>
            <a:r>
              <a:rPr lang="nb-NO" b="1" dirty="0" err="1" smtClean="0">
                <a:solidFill>
                  <a:srgbClr val="009D7F"/>
                </a:solidFill>
              </a:rPr>
              <a:t>Cristin</a:t>
            </a:r>
            <a:r>
              <a:rPr lang="nb-NO" b="1" dirty="0">
                <a:solidFill>
                  <a:srgbClr val="009D7F"/>
                </a:solidFill>
              </a:rPr>
              <a:t> </a:t>
            </a:r>
            <a:r>
              <a:rPr lang="nb-NO" b="1" dirty="0" smtClean="0">
                <a:solidFill>
                  <a:srgbClr val="009D7F"/>
                </a:solidFill>
              </a:rPr>
              <a:t>- </a:t>
            </a:r>
            <a:r>
              <a:rPr lang="en-US" b="1" dirty="0">
                <a:solidFill>
                  <a:srgbClr val="009D7F"/>
                </a:solidFill>
              </a:rPr>
              <a:t>Current Research System in </a:t>
            </a:r>
            <a:r>
              <a:rPr lang="en-US" b="1" dirty="0" smtClean="0">
                <a:solidFill>
                  <a:srgbClr val="009D7F"/>
                </a:solidFill>
              </a:rPr>
              <a:t>Norway</a:t>
            </a:r>
          </a:p>
          <a:p>
            <a:r>
              <a:rPr lang="nb-NO" b="1" dirty="0" smtClean="0">
                <a:solidFill>
                  <a:srgbClr val="009D7F"/>
                </a:solidFill>
              </a:rPr>
              <a:t>  </a:t>
            </a:r>
          </a:p>
          <a:p>
            <a:endParaRPr lang="nb-NO" sz="1600" b="1" dirty="0" smtClean="0"/>
          </a:p>
          <a:p>
            <a:r>
              <a:rPr lang="nb-NO" b="1" dirty="0" smtClean="0">
                <a:solidFill>
                  <a:srgbClr val="009D7F"/>
                </a:solidFill>
              </a:rPr>
              <a:t>2. Open Access </a:t>
            </a:r>
            <a:r>
              <a:rPr lang="nb-NO" b="1" dirty="0" err="1" smtClean="0">
                <a:solidFill>
                  <a:srgbClr val="009D7F"/>
                </a:solidFill>
              </a:rPr>
              <a:t>publication</a:t>
            </a:r>
            <a:endParaRPr lang="nb-NO" b="1" dirty="0" smtClean="0">
              <a:solidFill>
                <a:srgbClr val="009D7F"/>
              </a:solidFill>
            </a:endParaRPr>
          </a:p>
          <a:p>
            <a:endParaRPr lang="nb-NO" b="1" dirty="0" smtClean="0">
              <a:solidFill>
                <a:srgbClr val="009D7F"/>
              </a:solidFill>
            </a:endParaRPr>
          </a:p>
          <a:p>
            <a:endParaRPr lang="nb-NO" sz="1600" b="1" dirty="0" smtClean="0"/>
          </a:p>
          <a:p>
            <a:r>
              <a:rPr lang="nb-NO" b="1" dirty="0" smtClean="0">
                <a:solidFill>
                  <a:srgbClr val="009D7F"/>
                </a:solidFill>
              </a:rPr>
              <a:t>3. </a:t>
            </a:r>
            <a:r>
              <a:rPr lang="nb-NO" b="1" dirty="0">
                <a:solidFill>
                  <a:srgbClr val="009D7F"/>
                </a:solidFill>
              </a:rPr>
              <a:t>Brage – </a:t>
            </a:r>
            <a:r>
              <a:rPr lang="nb-NO" b="1" dirty="0" err="1">
                <a:solidFill>
                  <a:srgbClr val="009D7F"/>
                </a:solidFill>
              </a:rPr>
              <a:t>NMBUs</a:t>
            </a:r>
            <a:r>
              <a:rPr lang="nb-NO" b="1" dirty="0">
                <a:solidFill>
                  <a:srgbClr val="009D7F"/>
                </a:solidFill>
              </a:rPr>
              <a:t> </a:t>
            </a:r>
            <a:r>
              <a:rPr lang="nb-NO" b="1" dirty="0" err="1">
                <a:solidFill>
                  <a:srgbClr val="009D7F"/>
                </a:solidFill>
              </a:rPr>
              <a:t>open</a:t>
            </a:r>
            <a:r>
              <a:rPr lang="nb-NO" b="1" dirty="0">
                <a:solidFill>
                  <a:srgbClr val="009D7F"/>
                </a:solidFill>
              </a:rPr>
              <a:t> </a:t>
            </a:r>
            <a:r>
              <a:rPr lang="nb-NO" b="1" dirty="0" err="1" smtClean="0">
                <a:solidFill>
                  <a:srgbClr val="009D7F"/>
                </a:solidFill>
              </a:rPr>
              <a:t>archive</a:t>
            </a:r>
            <a:endParaRPr lang="nb-NO" b="1" dirty="0" smtClean="0">
              <a:solidFill>
                <a:srgbClr val="009D7F"/>
              </a:solidFill>
            </a:endParaRPr>
          </a:p>
          <a:p>
            <a:endParaRPr lang="nb-NO" b="1" dirty="0">
              <a:solidFill>
                <a:srgbClr val="009D7F"/>
              </a:solidFill>
            </a:endParaRPr>
          </a:p>
          <a:p>
            <a:r>
              <a:rPr lang="nb-NO" b="1" dirty="0" smtClean="0">
                <a:solidFill>
                  <a:srgbClr val="009D7F"/>
                </a:solidFill>
              </a:rPr>
              <a:t>4. </a:t>
            </a:r>
            <a:r>
              <a:rPr lang="nb-NO" b="1" dirty="0">
                <a:solidFill>
                  <a:srgbClr val="009D7F"/>
                </a:solidFill>
              </a:rPr>
              <a:t>Storage </a:t>
            </a:r>
            <a:r>
              <a:rPr lang="nb-NO" b="1" dirty="0" err="1">
                <a:solidFill>
                  <a:srgbClr val="009D7F"/>
                </a:solidFill>
              </a:rPr>
              <a:t>of</a:t>
            </a:r>
            <a:r>
              <a:rPr lang="nb-NO" b="1" dirty="0">
                <a:solidFill>
                  <a:srgbClr val="009D7F"/>
                </a:solidFill>
              </a:rPr>
              <a:t> </a:t>
            </a:r>
            <a:r>
              <a:rPr lang="nb-NO" b="1" dirty="0" err="1">
                <a:solidFill>
                  <a:srgbClr val="009D7F"/>
                </a:solidFill>
              </a:rPr>
              <a:t>primary</a:t>
            </a:r>
            <a:r>
              <a:rPr lang="nb-NO" b="1" dirty="0">
                <a:solidFill>
                  <a:srgbClr val="009D7F"/>
                </a:solidFill>
              </a:rPr>
              <a:t> </a:t>
            </a:r>
            <a:r>
              <a:rPr lang="nb-NO" b="1" dirty="0" smtClean="0">
                <a:solidFill>
                  <a:srgbClr val="009D7F"/>
                </a:solidFill>
              </a:rPr>
              <a:t>data</a:t>
            </a:r>
          </a:p>
          <a:p>
            <a:endParaRPr lang="nb-NO" b="1" dirty="0">
              <a:solidFill>
                <a:srgbClr val="009D7F"/>
              </a:solidFill>
            </a:endParaRPr>
          </a:p>
          <a:p>
            <a:r>
              <a:rPr lang="nb-NO" b="1" dirty="0" smtClean="0">
                <a:solidFill>
                  <a:srgbClr val="009D7F"/>
                </a:solidFill>
              </a:rPr>
              <a:t>5. Ph.d.-</a:t>
            </a:r>
            <a:r>
              <a:rPr lang="nb-NO" b="1" dirty="0" err="1" smtClean="0">
                <a:solidFill>
                  <a:srgbClr val="009D7F"/>
                </a:solidFill>
              </a:rPr>
              <a:t>thesis</a:t>
            </a:r>
            <a:r>
              <a:rPr lang="nb-NO" b="1" dirty="0" smtClean="0">
                <a:solidFill>
                  <a:srgbClr val="009D7F"/>
                </a:solidFill>
              </a:rPr>
              <a:t> </a:t>
            </a:r>
            <a:r>
              <a:rPr lang="nb-NO" b="1" dirty="0" err="1" smtClean="0">
                <a:solidFill>
                  <a:srgbClr val="009D7F"/>
                </a:solidFill>
              </a:rPr>
              <a:t>claims</a:t>
            </a:r>
            <a:r>
              <a:rPr lang="nb-NO" b="1" dirty="0" smtClean="0">
                <a:solidFill>
                  <a:srgbClr val="009D7F"/>
                </a:solidFill>
              </a:rPr>
              <a:t> – </a:t>
            </a:r>
            <a:r>
              <a:rPr lang="nb-NO" b="1" dirty="0" err="1" smtClean="0">
                <a:solidFill>
                  <a:srgbClr val="009D7F"/>
                </a:solidFill>
              </a:rPr>
              <a:t>number</a:t>
            </a:r>
            <a:r>
              <a:rPr lang="nb-NO" b="1" dirty="0" smtClean="0">
                <a:solidFill>
                  <a:srgbClr val="009D7F"/>
                </a:solidFill>
              </a:rPr>
              <a:t> </a:t>
            </a:r>
            <a:r>
              <a:rPr lang="nb-NO" b="1" dirty="0" err="1" smtClean="0">
                <a:solidFill>
                  <a:srgbClr val="009D7F"/>
                </a:solidFill>
              </a:rPr>
              <a:t>of</a:t>
            </a:r>
            <a:r>
              <a:rPr lang="nb-NO" b="1" dirty="0" smtClean="0">
                <a:solidFill>
                  <a:srgbClr val="009D7F"/>
                </a:solidFill>
              </a:rPr>
              <a:t> </a:t>
            </a:r>
            <a:r>
              <a:rPr lang="nb-NO" b="1" dirty="0" err="1" smtClean="0">
                <a:solidFill>
                  <a:srgbClr val="009D7F"/>
                </a:solidFill>
              </a:rPr>
              <a:t>scientific</a:t>
            </a:r>
            <a:r>
              <a:rPr lang="nb-NO" b="1" dirty="0" smtClean="0">
                <a:solidFill>
                  <a:srgbClr val="009D7F"/>
                </a:solidFill>
              </a:rPr>
              <a:t> </a:t>
            </a:r>
            <a:r>
              <a:rPr lang="nb-NO" b="1" dirty="0" err="1" smtClean="0">
                <a:solidFill>
                  <a:srgbClr val="009D7F"/>
                </a:solidFill>
              </a:rPr>
              <a:t>papers</a:t>
            </a:r>
            <a:r>
              <a:rPr lang="nb-NO" b="1" dirty="0" smtClean="0">
                <a:solidFill>
                  <a:srgbClr val="009D7F"/>
                </a:solidFill>
              </a:rPr>
              <a:t> </a:t>
            </a:r>
            <a:endParaRPr lang="nb-NO" b="1" dirty="0">
              <a:solidFill>
                <a:srgbClr val="009D7F"/>
              </a:solidFill>
            </a:endParaRPr>
          </a:p>
        </p:txBody>
      </p:sp>
      <p:sp>
        <p:nvSpPr>
          <p:cNvPr id="2" name="Rektangel 1"/>
          <p:cNvSpPr/>
          <p:nvPr/>
        </p:nvSpPr>
        <p:spPr>
          <a:xfrm>
            <a:off x="755576" y="5517232"/>
            <a:ext cx="8439504" cy="584775"/>
          </a:xfrm>
          <a:prstGeom prst="rect">
            <a:avLst/>
          </a:prstGeom>
        </p:spPr>
        <p:txBody>
          <a:bodyPr wrap="square">
            <a:spAutoFit/>
          </a:bodyPr>
          <a:lstStyle/>
          <a:p>
            <a:r>
              <a:rPr lang="nb-NO" sz="1600" dirty="0">
                <a:hlinkClick r:id="rId2"/>
              </a:rPr>
              <a:t>https://</a:t>
            </a:r>
            <a:r>
              <a:rPr lang="nb-NO" sz="1600" dirty="0" smtClean="0">
                <a:hlinkClick r:id="rId2"/>
              </a:rPr>
              <a:t>www.nmbu.no/en/research/researchdept/cristin_and_scientific_publishing</a:t>
            </a:r>
            <a:endParaRPr lang="nb-NO" sz="1600" dirty="0" smtClean="0"/>
          </a:p>
          <a:p>
            <a:endParaRPr lang="nb-NO" sz="1600" dirty="0"/>
          </a:p>
        </p:txBody>
      </p:sp>
      <p:pic>
        <p:nvPicPr>
          <p:cNvPr id="8" name="Bild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1643" y="1621434"/>
            <a:ext cx="2057371" cy="720080"/>
          </a:xfrm>
          <a:prstGeom prst="rect">
            <a:avLst/>
          </a:prstGeom>
        </p:spPr>
      </p:pic>
      <p:pic>
        <p:nvPicPr>
          <p:cNvPr id="9" name="Picture 2" descr="https://www.nmbu.no/sites/default/files/wysiwyg_inserts/open-access-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2708920"/>
            <a:ext cx="1475720" cy="714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71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0" y="1660561"/>
            <a:ext cx="6818518" cy="369332"/>
          </a:xfrm>
        </p:spPr>
        <p:txBody>
          <a:bodyPr/>
          <a:lstStyle/>
          <a:p>
            <a:r>
              <a:rPr lang="nb-NO" sz="2400" b="1" dirty="0"/>
              <a:t>1. </a:t>
            </a:r>
            <a:r>
              <a:rPr lang="nb-NO" sz="2400" b="1" dirty="0" err="1"/>
              <a:t>Cristin</a:t>
            </a:r>
            <a:r>
              <a:rPr lang="nb-NO" sz="2400" b="1" dirty="0"/>
              <a:t> </a:t>
            </a:r>
          </a:p>
        </p:txBody>
      </p:sp>
      <p:sp>
        <p:nvSpPr>
          <p:cNvPr id="3" name="Date Placeholder 2"/>
          <p:cNvSpPr>
            <a:spLocks noGrp="1"/>
          </p:cNvSpPr>
          <p:nvPr>
            <p:ph type="dt" sz="half" idx="10"/>
          </p:nvPr>
        </p:nvSpPr>
        <p:spPr/>
        <p:txBody>
          <a:bodyPr/>
          <a:lstStyle/>
          <a:p>
            <a:r>
              <a:rPr lang="nb-NO" dirty="0" smtClean="0"/>
              <a:t>Norwegian </a:t>
            </a:r>
            <a:r>
              <a:rPr lang="nb-NO" dirty="0" err="1" smtClean="0"/>
              <a:t>University</a:t>
            </a:r>
            <a:r>
              <a:rPr lang="nb-NO" dirty="0" smtClean="0"/>
              <a:t> </a:t>
            </a:r>
            <a:r>
              <a:rPr lang="nb-NO" dirty="0" err="1" smtClean="0"/>
              <a:t>of</a:t>
            </a:r>
            <a:r>
              <a:rPr lang="nb-NO" dirty="0" smtClean="0"/>
              <a:t> Life Sciences</a:t>
            </a:r>
            <a:endParaRPr lang="nb-NO" dirty="0"/>
          </a:p>
        </p:txBody>
      </p:sp>
      <p:sp>
        <p:nvSpPr>
          <p:cNvPr id="4" name="Footer Placeholder 3"/>
          <p:cNvSpPr>
            <a:spLocks noGrp="1"/>
          </p:cNvSpPr>
          <p:nvPr>
            <p:ph type="ftr" sz="quarter" idx="11"/>
          </p:nvPr>
        </p:nvSpPr>
        <p:spPr/>
        <p:txBody>
          <a:bodyPr/>
          <a:lstStyle/>
          <a:p>
            <a:r>
              <a:rPr lang="nb-NO" dirty="0"/>
              <a:t>FODOS seminar 13 </a:t>
            </a:r>
            <a:r>
              <a:rPr lang="nb-NO" dirty="0" err="1"/>
              <a:t>March</a:t>
            </a:r>
            <a:r>
              <a:rPr lang="nb-NO" dirty="0"/>
              <a:t> 2015</a:t>
            </a:r>
            <a:endParaRPr lang="nb-NO" dirty="0"/>
          </a:p>
        </p:txBody>
      </p:sp>
      <p:sp>
        <p:nvSpPr>
          <p:cNvPr id="5" name="Slide Number Placeholder 4"/>
          <p:cNvSpPr>
            <a:spLocks noGrp="1"/>
          </p:cNvSpPr>
          <p:nvPr>
            <p:ph type="sldNum" sz="quarter" idx="12"/>
          </p:nvPr>
        </p:nvSpPr>
        <p:spPr/>
        <p:txBody>
          <a:bodyPr/>
          <a:lstStyle/>
          <a:p>
            <a:fld id="{76503D8D-F27D-49CA-A299-3589FD585F6D}" type="slidenum">
              <a:rPr lang="nb-NO" smtClean="0"/>
              <a:t>3</a:t>
            </a:fld>
            <a:endParaRPr lang="nb-NO"/>
          </a:p>
        </p:txBody>
      </p:sp>
      <p:sp>
        <p:nvSpPr>
          <p:cNvPr id="8" name="Rectangle 7"/>
          <p:cNvSpPr/>
          <p:nvPr/>
        </p:nvSpPr>
        <p:spPr>
          <a:xfrm>
            <a:off x="566272" y="2197992"/>
            <a:ext cx="5301871" cy="369332"/>
          </a:xfrm>
          <a:prstGeom prst="rect">
            <a:avLst/>
          </a:prstGeom>
        </p:spPr>
        <p:txBody>
          <a:bodyPr wrap="square">
            <a:spAutoFit/>
          </a:bodyPr>
          <a:lstStyle/>
          <a:p>
            <a:endParaRPr lang="nb-NO" dirty="0"/>
          </a:p>
        </p:txBody>
      </p:sp>
      <p:sp>
        <p:nvSpPr>
          <p:cNvPr id="6" name="Rektangel 5"/>
          <p:cNvSpPr/>
          <p:nvPr/>
        </p:nvSpPr>
        <p:spPr>
          <a:xfrm>
            <a:off x="706345" y="2280864"/>
            <a:ext cx="6696744" cy="2554545"/>
          </a:xfrm>
          <a:prstGeom prst="rect">
            <a:avLst/>
          </a:prstGeom>
        </p:spPr>
        <p:txBody>
          <a:bodyPr wrap="square">
            <a:spAutoFit/>
          </a:bodyPr>
          <a:lstStyle/>
          <a:p>
            <a:pPr marL="285750" indent="-285750">
              <a:buFont typeface="Arial" panose="020B0604020202020204" pitchFamily="34" charset="0"/>
              <a:buChar char="•"/>
            </a:pPr>
            <a:r>
              <a:rPr lang="en-US" sz="1600" dirty="0" smtClean="0"/>
              <a:t>Is </a:t>
            </a:r>
            <a:r>
              <a:rPr lang="en-US" sz="1600" dirty="0"/>
              <a:t>the official national reporting system used by researchers and research institutions in </a:t>
            </a:r>
            <a:r>
              <a:rPr lang="en-US" sz="1600" dirty="0" smtClean="0"/>
              <a:t>Norway </a:t>
            </a:r>
            <a:r>
              <a:rPr lang="en-US" sz="1600" dirty="0"/>
              <a:t>to record and register research results, researcher profiles, projects etc. </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err="1"/>
              <a:t>CRIStin</a:t>
            </a:r>
            <a:r>
              <a:rPr lang="en-US" sz="1600" dirty="0"/>
              <a:t> </a:t>
            </a:r>
            <a:r>
              <a:rPr lang="en-US" sz="1600" dirty="0" smtClean="0"/>
              <a:t>forms </a:t>
            </a:r>
            <a:r>
              <a:rPr lang="en-US" sz="1600" dirty="0"/>
              <a:t>the basis for the reporting of publication points, which in turn determines part of each research institution's annual </a:t>
            </a:r>
            <a:r>
              <a:rPr lang="en-US" sz="1600" dirty="0" smtClean="0"/>
              <a:t>budget.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Its </a:t>
            </a:r>
            <a:r>
              <a:rPr lang="en-US" sz="1600" dirty="0"/>
              <a:t>purpose is both to simplify the reporting of research results, and to promote greater visibility for both individual researchers' and institutions' expertise and research</a:t>
            </a:r>
            <a:r>
              <a:rPr lang="en-US" sz="1600" dirty="0" smtClean="0"/>
              <a:t>.</a:t>
            </a:r>
          </a:p>
        </p:txBody>
      </p:sp>
      <p:pic>
        <p:nvPicPr>
          <p:cNvPr id="10" name="Bild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1433" y="674062"/>
            <a:ext cx="2057371" cy="720080"/>
          </a:xfrm>
          <a:prstGeom prst="rect">
            <a:avLst/>
          </a:prstGeom>
        </p:spPr>
      </p:pic>
    </p:spTree>
    <p:extLst>
      <p:ext uri="{BB962C8B-B14F-4D97-AF65-F5344CB8AC3E}">
        <p14:creationId xmlns:p14="http://schemas.microsoft.com/office/powerpoint/2010/main" val="3874097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r>
              <a:rPr lang="nb-NO" dirty="0"/>
              <a:t>Norwegian </a:t>
            </a:r>
            <a:r>
              <a:rPr lang="nb-NO" dirty="0" err="1"/>
              <a:t>University</a:t>
            </a:r>
            <a:r>
              <a:rPr lang="nb-NO" dirty="0"/>
              <a:t> </a:t>
            </a:r>
            <a:r>
              <a:rPr lang="nb-NO" dirty="0" err="1"/>
              <a:t>of</a:t>
            </a:r>
            <a:r>
              <a:rPr lang="nb-NO" dirty="0"/>
              <a:t> Life Sciences</a:t>
            </a:r>
          </a:p>
        </p:txBody>
      </p:sp>
      <p:sp>
        <p:nvSpPr>
          <p:cNvPr id="4" name="Plassholder for bunntekst 3"/>
          <p:cNvSpPr>
            <a:spLocks noGrp="1"/>
          </p:cNvSpPr>
          <p:nvPr>
            <p:ph type="ftr" sz="quarter" idx="11"/>
          </p:nvPr>
        </p:nvSpPr>
        <p:spPr/>
        <p:txBody>
          <a:bodyPr/>
          <a:lstStyle/>
          <a:p>
            <a:r>
              <a:rPr lang="nb-NO" dirty="0"/>
              <a:t>FODOS seminar 13 </a:t>
            </a:r>
            <a:r>
              <a:rPr lang="nb-NO" dirty="0" err="1"/>
              <a:t>March</a:t>
            </a:r>
            <a:r>
              <a:rPr lang="nb-NO" dirty="0"/>
              <a:t> 2015</a:t>
            </a:r>
            <a:endParaRPr lang="nb-NO" dirty="0"/>
          </a:p>
        </p:txBody>
      </p:sp>
      <p:sp>
        <p:nvSpPr>
          <p:cNvPr id="5" name="Plassholder for lysbildenummer 4"/>
          <p:cNvSpPr>
            <a:spLocks noGrp="1"/>
          </p:cNvSpPr>
          <p:nvPr>
            <p:ph type="sldNum" sz="quarter" idx="12"/>
          </p:nvPr>
        </p:nvSpPr>
        <p:spPr/>
        <p:txBody>
          <a:bodyPr/>
          <a:lstStyle/>
          <a:p>
            <a:fld id="{76503D8D-F27D-49CA-A299-3589FD585F6D}" type="slidenum">
              <a:rPr lang="nb-NO" smtClean="0"/>
              <a:t>4</a:t>
            </a:fld>
            <a:endParaRPr lang="nb-NO"/>
          </a:p>
        </p:txBody>
      </p:sp>
      <p:sp>
        <p:nvSpPr>
          <p:cNvPr id="7" name="Rektangel 6"/>
          <p:cNvSpPr/>
          <p:nvPr/>
        </p:nvSpPr>
        <p:spPr>
          <a:xfrm>
            <a:off x="539552" y="1336120"/>
            <a:ext cx="6984776" cy="4185761"/>
          </a:xfrm>
          <a:prstGeom prst="rect">
            <a:avLst/>
          </a:prstGeom>
        </p:spPr>
        <p:txBody>
          <a:bodyPr wrap="square">
            <a:spAutoFit/>
          </a:bodyPr>
          <a:lstStyle/>
          <a:p>
            <a:endParaRPr lang="en-US" sz="1400" b="1" dirty="0"/>
          </a:p>
          <a:p>
            <a:pPr marL="285750" indent="-285750">
              <a:buFont typeface="Arial" panose="020B0604020202020204" pitchFamily="34" charset="0"/>
              <a:buChar char="•"/>
            </a:pPr>
            <a:r>
              <a:rPr lang="en-US" sz="1400" b="1" dirty="0"/>
              <a:t>All scientific publications </a:t>
            </a:r>
            <a:r>
              <a:rPr lang="en-US" sz="1400" b="1" dirty="0" smtClean="0"/>
              <a:t>and other </a:t>
            </a:r>
            <a:r>
              <a:rPr lang="en-US" sz="1400" b="1" dirty="0"/>
              <a:t>dissemination of research results (posters at conferences, oral presentations, press releases etc.) </a:t>
            </a:r>
            <a:r>
              <a:rPr lang="en-US" sz="1400" b="1" u="sng" dirty="0"/>
              <a:t>must</a:t>
            </a:r>
            <a:r>
              <a:rPr lang="en-US" sz="1400" b="1" dirty="0"/>
              <a:t> </a:t>
            </a:r>
            <a:r>
              <a:rPr lang="en-US" sz="1400" b="1" dirty="0" smtClean="0"/>
              <a:t>be </a:t>
            </a:r>
            <a:r>
              <a:rPr lang="en-US" sz="1400" b="1" dirty="0"/>
              <a:t>registered in </a:t>
            </a:r>
            <a:r>
              <a:rPr lang="en-US" sz="1400" b="1" dirty="0" err="1"/>
              <a:t>CRIStin</a:t>
            </a:r>
            <a:r>
              <a:rPr lang="en-US" sz="1400" b="1" dirty="0"/>
              <a:t>. This is done both by automatic import and by manual registration.</a:t>
            </a:r>
          </a:p>
          <a:p>
            <a:pPr marL="742950" lvl="1" indent="-285750">
              <a:buFont typeface="Arial" panose="020B0604020202020204" pitchFamily="34" charset="0"/>
              <a:buChar char="•"/>
            </a:pPr>
            <a:r>
              <a:rPr lang="en-US" sz="1400" dirty="0"/>
              <a:t>For registration in </a:t>
            </a:r>
            <a:r>
              <a:rPr lang="en-US" sz="1400" dirty="0" err="1"/>
              <a:t>Cristin</a:t>
            </a:r>
            <a:r>
              <a:rPr lang="en-US" sz="1400" dirty="0"/>
              <a:t>, contact the </a:t>
            </a:r>
            <a:r>
              <a:rPr lang="en-US" sz="1400" dirty="0" err="1"/>
              <a:t>Cristin</a:t>
            </a:r>
            <a:r>
              <a:rPr lang="en-US" sz="1400" dirty="0"/>
              <a:t>-contact person at your Department</a:t>
            </a:r>
          </a:p>
          <a:p>
            <a:pPr marL="742950" lvl="1" indent="-285750">
              <a:buFont typeface="Arial" panose="020B0604020202020204" pitchFamily="34" charset="0"/>
              <a:buChar char="•"/>
            </a:pPr>
            <a:r>
              <a:rPr lang="en-US" sz="1400" dirty="0">
                <a:hlinkClick r:id="rId2"/>
              </a:rPr>
              <a:t>https://www.nmbu.no/forskning/publisering_og_cristin/cristin-superbrukere-og-kontaktpersoner-ved-umb</a:t>
            </a:r>
            <a:endParaRPr lang="en-US" sz="1400" dirty="0"/>
          </a:p>
          <a:p>
            <a:pPr lvl="1"/>
            <a:endParaRPr lang="en-US" sz="1400" dirty="0"/>
          </a:p>
          <a:p>
            <a:endParaRPr lang="en-US" sz="1400" b="1" i="1" dirty="0">
              <a:solidFill>
                <a:srgbClr val="000000"/>
              </a:solidFill>
              <a:latin typeface="Arial" panose="020B0604020202020204" pitchFamily="34" charset="0"/>
            </a:endParaRPr>
          </a:p>
          <a:p>
            <a:pPr marL="285750" indent="-285750">
              <a:buFont typeface="Arial" panose="020B0604020202020204" pitchFamily="34" charset="0"/>
              <a:buChar char="•"/>
            </a:pPr>
            <a:r>
              <a:rPr lang="en-US" sz="1400" b="1" dirty="0" smtClean="0"/>
              <a:t>The deadline </a:t>
            </a:r>
            <a:r>
              <a:rPr lang="en-US" sz="1400" b="1" dirty="0"/>
              <a:t>for NMBU authors to register the previous year’s publications and dissemination </a:t>
            </a:r>
            <a:r>
              <a:rPr lang="en-US" sz="1400" b="1" dirty="0" smtClean="0"/>
              <a:t>activities</a:t>
            </a:r>
            <a:r>
              <a:rPr lang="en-US" sz="1400" b="1" dirty="0"/>
              <a:t> </a:t>
            </a:r>
            <a:r>
              <a:rPr lang="en-US" sz="1400" b="1" dirty="0" smtClean="0"/>
              <a:t>is </a:t>
            </a:r>
            <a:r>
              <a:rPr lang="en-US" sz="1400" b="1" u="sng" dirty="0" smtClean="0"/>
              <a:t>31th of January</a:t>
            </a:r>
            <a:endParaRPr lang="nb-NO" sz="1400" b="1" i="1" u="sng" dirty="0">
              <a:solidFill>
                <a:srgbClr val="000000"/>
              </a:solidFill>
              <a:latin typeface="Arial" panose="020B0604020202020204" pitchFamily="34" charset="0"/>
            </a:endParaRPr>
          </a:p>
          <a:p>
            <a:endParaRPr lang="nb-NO" sz="1400" dirty="0"/>
          </a:p>
          <a:p>
            <a:endParaRPr lang="nb-NO" sz="1400" dirty="0" smtClean="0">
              <a:hlinkClick r:id="rId3"/>
            </a:endParaRPr>
          </a:p>
          <a:p>
            <a:endParaRPr lang="nb-NO" sz="1400" dirty="0">
              <a:hlinkClick r:id="rId3"/>
            </a:endParaRPr>
          </a:p>
          <a:p>
            <a:endParaRPr lang="nb-NO" sz="1400" dirty="0">
              <a:hlinkClick r:id="rId3"/>
            </a:endParaRPr>
          </a:p>
          <a:p>
            <a:r>
              <a:rPr lang="nb-NO" sz="1400" dirty="0">
                <a:hlinkClick r:id="rId4"/>
              </a:rPr>
              <a:t>https://www.nmbu.no/en/research/researchdept/cristin_and_scientific_publishing</a:t>
            </a:r>
            <a:endParaRPr lang="nb-NO" sz="1400" dirty="0"/>
          </a:p>
          <a:p>
            <a:endParaRPr lang="nb-NO" sz="1400" dirty="0"/>
          </a:p>
        </p:txBody>
      </p:sp>
    </p:spTree>
    <p:extLst>
      <p:ext uri="{BB962C8B-B14F-4D97-AF65-F5344CB8AC3E}">
        <p14:creationId xmlns:p14="http://schemas.microsoft.com/office/powerpoint/2010/main" val="981156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76000" y="1178292"/>
            <a:ext cx="6818518" cy="369332"/>
          </a:xfrm>
        </p:spPr>
        <p:txBody>
          <a:bodyPr/>
          <a:lstStyle/>
          <a:p>
            <a:r>
              <a:rPr lang="nb-NO" sz="2400" b="1" dirty="0" smtClean="0"/>
              <a:t>2. Open </a:t>
            </a:r>
            <a:r>
              <a:rPr lang="nb-NO" sz="2400" b="1" dirty="0" smtClean="0"/>
              <a:t>Access </a:t>
            </a:r>
            <a:r>
              <a:rPr lang="nb-NO" sz="2400" b="1" dirty="0" err="1" smtClean="0"/>
              <a:t>publication</a:t>
            </a:r>
            <a:endParaRPr lang="nb-NO" sz="2400" dirty="0"/>
          </a:p>
        </p:txBody>
      </p:sp>
      <p:sp>
        <p:nvSpPr>
          <p:cNvPr id="3" name="Plassholder for dato 2"/>
          <p:cNvSpPr>
            <a:spLocks noGrp="1"/>
          </p:cNvSpPr>
          <p:nvPr>
            <p:ph type="dt" sz="half" idx="10"/>
          </p:nvPr>
        </p:nvSpPr>
        <p:spPr/>
        <p:txBody>
          <a:bodyPr/>
          <a:lstStyle/>
          <a:p>
            <a:r>
              <a:rPr lang="nb-NO" dirty="0"/>
              <a:t>Norwegian </a:t>
            </a:r>
            <a:r>
              <a:rPr lang="nb-NO" dirty="0" err="1"/>
              <a:t>University</a:t>
            </a:r>
            <a:r>
              <a:rPr lang="nb-NO" dirty="0"/>
              <a:t> </a:t>
            </a:r>
            <a:r>
              <a:rPr lang="nb-NO" dirty="0" err="1"/>
              <a:t>of</a:t>
            </a:r>
            <a:r>
              <a:rPr lang="nb-NO" dirty="0"/>
              <a:t> Life Sciences</a:t>
            </a:r>
          </a:p>
        </p:txBody>
      </p:sp>
      <p:sp>
        <p:nvSpPr>
          <p:cNvPr id="4" name="Plassholder for bunntekst 3"/>
          <p:cNvSpPr>
            <a:spLocks noGrp="1"/>
          </p:cNvSpPr>
          <p:nvPr>
            <p:ph type="ftr" sz="quarter" idx="11"/>
          </p:nvPr>
        </p:nvSpPr>
        <p:spPr/>
        <p:txBody>
          <a:bodyPr/>
          <a:lstStyle/>
          <a:p>
            <a:r>
              <a:rPr lang="nb-NO" dirty="0"/>
              <a:t>FODOS seminar 13 </a:t>
            </a:r>
            <a:r>
              <a:rPr lang="nb-NO" dirty="0" err="1"/>
              <a:t>March</a:t>
            </a:r>
            <a:r>
              <a:rPr lang="nb-NO" dirty="0"/>
              <a:t> 2015</a:t>
            </a:r>
            <a:endParaRPr lang="nb-NO" dirty="0"/>
          </a:p>
        </p:txBody>
      </p:sp>
      <p:sp>
        <p:nvSpPr>
          <p:cNvPr id="5" name="Plassholder for lysbildenummer 4"/>
          <p:cNvSpPr>
            <a:spLocks noGrp="1"/>
          </p:cNvSpPr>
          <p:nvPr>
            <p:ph type="sldNum" sz="quarter" idx="12"/>
          </p:nvPr>
        </p:nvSpPr>
        <p:spPr/>
        <p:txBody>
          <a:bodyPr/>
          <a:lstStyle/>
          <a:p>
            <a:fld id="{76503D8D-F27D-49CA-A299-3589FD585F6D}" type="slidenum">
              <a:rPr lang="nb-NO" smtClean="0"/>
              <a:t>5</a:t>
            </a:fld>
            <a:endParaRPr lang="nb-NO"/>
          </a:p>
        </p:txBody>
      </p:sp>
      <p:sp>
        <p:nvSpPr>
          <p:cNvPr id="7" name="Rektangel 6"/>
          <p:cNvSpPr/>
          <p:nvPr/>
        </p:nvSpPr>
        <p:spPr>
          <a:xfrm>
            <a:off x="781200" y="1700808"/>
            <a:ext cx="4942928" cy="3416320"/>
          </a:xfrm>
          <a:prstGeom prst="rect">
            <a:avLst/>
          </a:prstGeom>
        </p:spPr>
        <p:txBody>
          <a:bodyPr wrap="square">
            <a:spAutoFit/>
          </a:bodyPr>
          <a:lstStyle/>
          <a:p>
            <a:endParaRPr lang="nb-NO" dirty="0"/>
          </a:p>
          <a:p>
            <a:pPr marL="285750" indent="-285750">
              <a:buFont typeface="Arial" panose="020B0604020202020204" pitchFamily="34" charset="0"/>
              <a:buChar char="•"/>
            </a:pPr>
            <a:r>
              <a:rPr lang="en-US" dirty="0"/>
              <a:t>NMBU wants to increase the number of publications in Open Access journals. </a:t>
            </a:r>
            <a:endParaRPr lang="en-US" dirty="0" smtClean="0"/>
          </a:p>
          <a:p>
            <a:endParaRPr lang="en-US" dirty="0" smtClean="0"/>
          </a:p>
          <a:p>
            <a:pPr marL="285750" indent="-285750">
              <a:buFont typeface="Arial" panose="020B0604020202020204" pitchFamily="34" charset="0"/>
              <a:buChar char="•"/>
            </a:pPr>
            <a:r>
              <a:rPr lang="en-US" dirty="0" smtClean="0"/>
              <a:t>Therefore</a:t>
            </a:r>
            <a:r>
              <a:rPr lang="en-US" dirty="0"/>
              <a:t>, a publishing fund of 300 000 NOK has been established. </a:t>
            </a:r>
            <a:endParaRPr lang="en-US" dirty="0" smtClean="0"/>
          </a:p>
          <a:p>
            <a:endParaRPr lang="en-US" dirty="0" smtClean="0"/>
          </a:p>
          <a:p>
            <a:pPr marL="285750" indent="-285750">
              <a:buFont typeface="Arial" panose="020B0604020202020204" pitchFamily="34" charset="0"/>
              <a:buChar char="•"/>
            </a:pPr>
            <a:r>
              <a:rPr lang="en-US" dirty="0" smtClean="0"/>
              <a:t>The </a:t>
            </a:r>
            <a:r>
              <a:rPr lang="en-US" dirty="0"/>
              <a:t>purpose of the fund is to provide NMBU researchers, who do not have any other funding, an opportunity to publish papers accepted in fee-based Open Access journals.</a:t>
            </a:r>
            <a:endParaRPr lang="nb-NO" dirty="0"/>
          </a:p>
        </p:txBody>
      </p:sp>
      <p:pic>
        <p:nvPicPr>
          <p:cNvPr id="9" name="Picture 2" descr="https://www.nmbu.no/sites/default/files/wysiwyg_inserts/open-access-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7649" y="1910883"/>
            <a:ext cx="1933738" cy="936889"/>
          </a:xfrm>
          <a:prstGeom prst="rect">
            <a:avLst/>
          </a:prstGeom>
          <a:noFill/>
          <a:extLst>
            <a:ext uri="{909E8E84-426E-40DD-AFC4-6F175D3DCCD1}">
              <a14:hiddenFill xmlns:a14="http://schemas.microsoft.com/office/drawing/2010/main">
                <a:solidFill>
                  <a:srgbClr val="FFFFFF"/>
                </a:solidFill>
              </a14:hiddenFill>
            </a:ext>
          </a:extLst>
        </p:spPr>
      </p:pic>
      <p:sp>
        <p:nvSpPr>
          <p:cNvPr id="10" name="Rektangel 7"/>
          <p:cNvSpPr/>
          <p:nvPr/>
        </p:nvSpPr>
        <p:spPr>
          <a:xfrm>
            <a:off x="6432601" y="2887865"/>
            <a:ext cx="1421416" cy="646331"/>
          </a:xfrm>
          <a:prstGeom prst="rect">
            <a:avLst/>
          </a:prstGeom>
        </p:spPr>
        <p:txBody>
          <a:bodyPr wrap="square">
            <a:spAutoFit/>
          </a:bodyPr>
          <a:lstStyle/>
          <a:p>
            <a:r>
              <a:rPr lang="nb-NO" sz="1200" dirty="0">
                <a:hlinkClick r:id="rId3"/>
              </a:rPr>
              <a:t>http://www.cristin.no/open-access</a:t>
            </a:r>
            <a:r>
              <a:rPr lang="nb-NO" sz="1200" dirty="0" smtClean="0">
                <a:hlinkClick r:id="rId3"/>
              </a:rPr>
              <a:t>/</a:t>
            </a:r>
            <a:endParaRPr lang="nb-NO" sz="1200" dirty="0" smtClean="0"/>
          </a:p>
          <a:p>
            <a:endParaRPr lang="nb-NO" sz="1200" dirty="0"/>
          </a:p>
        </p:txBody>
      </p:sp>
      <p:sp>
        <p:nvSpPr>
          <p:cNvPr id="6" name="Rectangle 5"/>
          <p:cNvSpPr/>
          <p:nvPr/>
        </p:nvSpPr>
        <p:spPr>
          <a:xfrm>
            <a:off x="781200" y="5677898"/>
            <a:ext cx="7786800" cy="523220"/>
          </a:xfrm>
          <a:prstGeom prst="rect">
            <a:avLst/>
          </a:prstGeom>
        </p:spPr>
        <p:txBody>
          <a:bodyPr wrap="square">
            <a:spAutoFit/>
          </a:bodyPr>
          <a:lstStyle/>
          <a:p>
            <a:r>
              <a:rPr lang="nb-NO" sz="1400" dirty="0">
                <a:hlinkClick r:id="rId4"/>
              </a:rPr>
              <a:t>https://</a:t>
            </a:r>
            <a:r>
              <a:rPr lang="nb-NO" sz="1400" dirty="0" smtClean="0">
                <a:hlinkClick r:id="rId4"/>
              </a:rPr>
              <a:t>www.nmbu.no/en/research/researchdept/cristin_and_scientific_publishing/open-access</a:t>
            </a:r>
            <a:endParaRPr lang="nb-NO" sz="1400" dirty="0" smtClean="0"/>
          </a:p>
          <a:p>
            <a:endParaRPr lang="nb-NO" sz="1400" dirty="0"/>
          </a:p>
        </p:txBody>
      </p:sp>
    </p:spTree>
    <p:extLst>
      <p:ext uri="{BB962C8B-B14F-4D97-AF65-F5344CB8AC3E}">
        <p14:creationId xmlns:p14="http://schemas.microsoft.com/office/powerpoint/2010/main" val="2322324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b-NO" dirty="0"/>
              <a:t>Norwegian </a:t>
            </a:r>
            <a:r>
              <a:rPr lang="nb-NO" dirty="0" err="1"/>
              <a:t>University</a:t>
            </a:r>
            <a:r>
              <a:rPr lang="nb-NO" dirty="0"/>
              <a:t> </a:t>
            </a:r>
            <a:r>
              <a:rPr lang="nb-NO" dirty="0" err="1"/>
              <a:t>of</a:t>
            </a:r>
            <a:r>
              <a:rPr lang="nb-NO" dirty="0"/>
              <a:t> Life Sciences</a:t>
            </a:r>
          </a:p>
        </p:txBody>
      </p:sp>
      <p:sp>
        <p:nvSpPr>
          <p:cNvPr id="5" name="Plassholder for bunntekst 4"/>
          <p:cNvSpPr>
            <a:spLocks noGrp="1"/>
          </p:cNvSpPr>
          <p:nvPr>
            <p:ph type="ftr" sz="quarter" idx="11"/>
          </p:nvPr>
        </p:nvSpPr>
        <p:spPr/>
        <p:txBody>
          <a:bodyPr/>
          <a:lstStyle/>
          <a:p>
            <a:r>
              <a:rPr lang="nb-NO" dirty="0"/>
              <a:t>FODOS seminar 13 </a:t>
            </a:r>
            <a:r>
              <a:rPr lang="nb-NO" dirty="0" err="1"/>
              <a:t>March</a:t>
            </a:r>
            <a:r>
              <a:rPr lang="nb-NO" dirty="0"/>
              <a:t> 2015</a:t>
            </a:r>
            <a:endParaRPr lang="nb-NO" dirty="0"/>
          </a:p>
        </p:txBody>
      </p:sp>
      <p:sp>
        <p:nvSpPr>
          <p:cNvPr id="6" name="Plassholder for lysbildenummer 5"/>
          <p:cNvSpPr>
            <a:spLocks noGrp="1"/>
          </p:cNvSpPr>
          <p:nvPr>
            <p:ph type="sldNum" sz="quarter" idx="12"/>
          </p:nvPr>
        </p:nvSpPr>
        <p:spPr/>
        <p:txBody>
          <a:bodyPr/>
          <a:lstStyle/>
          <a:p>
            <a:fld id="{76503D8D-F27D-49CA-A299-3589FD585F6D}" type="slidenum">
              <a:rPr lang="nb-NO" smtClean="0"/>
              <a:t>6</a:t>
            </a:fld>
            <a:endParaRPr lang="nb-NO"/>
          </a:p>
        </p:txBody>
      </p:sp>
      <p:sp>
        <p:nvSpPr>
          <p:cNvPr id="2" name="TextBox 1"/>
          <p:cNvSpPr txBox="1"/>
          <p:nvPr/>
        </p:nvSpPr>
        <p:spPr>
          <a:xfrm>
            <a:off x="755576" y="2060848"/>
            <a:ext cx="72008" cy="369332"/>
          </a:xfrm>
          <a:prstGeom prst="rect">
            <a:avLst/>
          </a:prstGeom>
          <a:noFill/>
        </p:spPr>
        <p:txBody>
          <a:bodyPr wrap="square" rtlCol="0">
            <a:spAutoFit/>
          </a:bodyPr>
          <a:lstStyle/>
          <a:p>
            <a:endParaRPr lang="nb-NO" dirty="0"/>
          </a:p>
        </p:txBody>
      </p:sp>
      <p:sp>
        <p:nvSpPr>
          <p:cNvPr id="9" name="Rektangel 8"/>
          <p:cNvSpPr/>
          <p:nvPr/>
        </p:nvSpPr>
        <p:spPr>
          <a:xfrm>
            <a:off x="683568" y="1124744"/>
            <a:ext cx="8325265" cy="4370427"/>
          </a:xfrm>
          <a:prstGeom prst="rect">
            <a:avLst/>
          </a:prstGeom>
        </p:spPr>
        <p:txBody>
          <a:bodyPr wrap="square">
            <a:spAutoFit/>
          </a:bodyPr>
          <a:lstStyle/>
          <a:p>
            <a:r>
              <a:rPr lang="en-US" b="1" dirty="0"/>
              <a:t>To get support from the publishing fund, the publication has to</a:t>
            </a:r>
            <a:r>
              <a:rPr lang="en-US" b="1" dirty="0" smtClean="0"/>
              <a:t>:</a:t>
            </a:r>
          </a:p>
          <a:p>
            <a:endParaRPr lang="en-US" dirty="0"/>
          </a:p>
          <a:p>
            <a:pPr marL="342900" indent="-342900">
              <a:buAutoNum type="arabicPeriod"/>
            </a:pPr>
            <a:r>
              <a:rPr lang="en-US" dirty="0" smtClean="0"/>
              <a:t>Be </a:t>
            </a:r>
            <a:r>
              <a:rPr lang="en-US" dirty="0"/>
              <a:t>registered in </a:t>
            </a:r>
            <a:r>
              <a:rPr lang="en-US" dirty="0" err="1">
                <a:hlinkClick r:id="rId2"/>
              </a:rPr>
              <a:t>CRIStin</a:t>
            </a:r>
            <a:r>
              <a:rPr lang="en-US" dirty="0" smtClean="0"/>
              <a:t>.</a:t>
            </a:r>
          </a:p>
          <a:p>
            <a:pPr marL="342900" indent="-342900">
              <a:buAutoNum type="arabicPeriod"/>
            </a:pPr>
            <a:endParaRPr lang="en-US" dirty="0"/>
          </a:p>
          <a:p>
            <a:r>
              <a:rPr lang="en-US" dirty="0"/>
              <a:t>2. Be published in </a:t>
            </a:r>
            <a:r>
              <a:rPr lang="en-US" dirty="0">
                <a:hlinkClick r:id="rId3"/>
              </a:rPr>
              <a:t>a «gold» OA journal</a:t>
            </a:r>
            <a:r>
              <a:rPr lang="en-US" dirty="0" smtClean="0"/>
              <a:t>.</a:t>
            </a:r>
          </a:p>
          <a:p>
            <a:endParaRPr lang="en-US" dirty="0"/>
          </a:p>
          <a:p>
            <a:r>
              <a:rPr lang="en-US" dirty="0"/>
              <a:t>3. Be published in journals accepted by </a:t>
            </a:r>
            <a:r>
              <a:rPr lang="en-US" dirty="0">
                <a:hlinkClick r:id="rId4"/>
              </a:rPr>
              <a:t>The Norwegian Database for Higher Education (DBH)</a:t>
            </a:r>
            <a:r>
              <a:rPr lang="en-US" u="sng" dirty="0"/>
              <a:t> </a:t>
            </a:r>
            <a:r>
              <a:rPr lang="en-US" dirty="0"/>
              <a:t>and member of </a:t>
            </a:r>
            <a:r>
              <a:rPr lang="en-US" dirty="0">
                <a:hlinkClick r:id="rId5"/>
              </a:rPr>
              <a:t>DOAJ: Directory of Open Access Journals</a:t>
            </a:r>
            <a:r>
              <a:rPr lang="en-US" dirty="0" smtClean="0"/>
              <a:t>.</a:t>
            </a:r>
          </a:p>
          <a:p>
            <a:endParaRPr lang="en-US" dirty="0"/>
          </a:p>
          <a:p>
            <a:r>
              <a:rPr lang="en-US" dirty="0"/>
              <a:t>4. Corresponding author should be a NMBU student or employed.</a:t>
            </a:r>
          </a:p>
          <a:p>
            <a:r>
              <a:rPr lang="en-US" dirty="0"/>
              <a:t>Maximum amount of support is limited to 15 000 NOK pr. article.</a:t>
            </a:r>
          </a:p>
          <a:p>
            <a:endParaRPr lang="en-US" dirty="0" smtClean="0"/>
          </a:p>
          <a:p>
            <a:endParaRPr lang="en-US" dirty="0"/>
          </a:p>
          <a:p>
            <a:r>
              <a:rPr lang="en-US" dirty="0" smtClean="0"/>
              <a:t>For </a:t>
            </a:r>
            <a:r>
              <a:rPr lang="en-US" dirty="0"/>
              <a:t>questions contact:  </a:t>
            </a:r>
            <a:r>
              <a:rPr lang="en-US" u="sng" dirty="0">
                <a:hlinkClick r:id="rId6"/>
              </a:rPr>
              <a:t>publikasjonsfond@nmbu.no</a:t>
            </a:r>
            <a:r>
              <a:rPr lang="en-US" dirty="0"/>
              <a:t> </a:t>
            </a:r>
          </a:p>
          <a:p>
            <a:pPr marL="1200150" lvl="2" indent="-285750">
              <a:buFontTx/>
              <a:buChar char="-"/>
            </a:pPr>
            <a:r>
              <a:rPr lang="nb-NO" sz="1200" dirty="0" smtClean="0"/>
              <a:t>.</a:t>
            </a:r>
            <a:endParaRPr lang="nb-NO" sz="1200" dirty="0"/>
          </a:p>
          <a:p>
            <a:pPr marL="1200150" lvl="2" indent="-285750">
              <a:buFont typeface="Arial" panose="020B0604020202020204" pitchFamily="34" charset="0"/>
              <a:buChar char="•"/>
            </a:pPr>
            <a:endParaRPr lang="nn-NO" sz="1400" dirty="0"/>
          </a:p>
        </p:txBody>
      </p:sp>
    </p:spTree>
    <p:extLst>
      <p:ext uri="{BB962C8B-B14F-4D97-AF65-F5344CB8AC3E}">
        <p14:creationId xmlns:p14="http://schemas.microsoft.com/office/powerpoint/2010/main" val="4229190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76000" y="836712"/>
            <a:ext cx="6818518" cy="369332"/>
          </a:xfrm>
        </p:spPr>
        <p:txBody>
          <a:bodyPr/>
          <a:lstStyle/>
          <a:p>
            <a:r>
              <a:rPr lang="nb-NO" sz="2400" b="1" dirty="0" smtClean="0"/>
              <a:t>3. Brage – </a:t>
            </a:r>
            <a:r>
              <a:rPr lang="nb-NO" sz="2400" b="1" dirty="0" err="1" smtClean="0"/>
              <a:t>NMBUs</a:t>
            </a:r>
            <a:r>
              <a:rPr lang="nb-NO" sz="2400" b="1" dirty="0" smtClean="0"/>
              <a:t> </a:t>
            </a:r>
            <a:r>
              <a:rPr lang="nb-NO" sz="2400" b="1" dirty="0" err="1" smtClean="0"/>
              <a:t>open</a:t>
            </a:r>
            <a:r>
              <a:rPr lang="nb-NO" sz="2400" b="1" dirty="0" smtClean="0"/>
              <a:t> </a:t>
            </a:r>
            <a:r>
              <a:rPr lang="nb-NO" sz="2400" b="1" dirty="0" err="1" smtClean="0"/>
              <a:t>archive</a:t>
            </a:r>
            <a:endParaRPr lang="nb-NO" sz="2400" b="1" dirty="0"/>
          </a:p>
        </p:txBody>
      </p:sp>
      <p:sp>
        <p:nvSpPr>
          <p:cNvPr id="3" name="Plassholder for dato 2"/>
          <p:cNvSpPr>
            <a:spLocks noGrp="1"/>
          </p:cNvSpPr>
          <p:nvPr>
            <p:ph type="dt" sz="half" idx="10"/>
          </p:nvPr>
        </p:nvSpPr>
        <p:spPr/>
        <p:txBody>
          <a:bodyPr/>
          <a:lstStyle/>
          <a:p>
            <a:r>
              <a:rPr lang="nb-NO" smtClean="0"/>
              <a:t>Norges miljø- og biovitenskapelige universitet</a:t>
            </a:r>
            <a:endParaRPr lang="nb-NO"/>
          </a:p>
        </p:txBody>
      </p:sp>
      <p:sp>
        <p:nvSpPr>
          <p:cNvPr id="4" name="Plassholder for bunntekst 3"/>
          <p:cNvSpPr>
            <a:spLocks noGrp="1"/>
          </p:cNvSpPr>
          <p:nvPr>
            <p:ph type="ftr" sz="quarter" idx="11"/>
          </p:nvPr>
        </p:nvSpPr>
        <p:spPr/>
        <p:txBody>
          <a:bodyPr/>
          <a:lstStyle/>
          <a:p>
            <a:r>
              <a:rPr lang="nb-NO" dirty="0" smtClean="0"/>
              <a:t>FODOS seminar 13 </a:t>
            </a:r>
            <a:r>
              <a:rPr lang="nb-NO" dirty="0" err="1" smtClean="0"/>
              <a:t>March</a:t>
            </a:r>
            <a:r>
              <a:rPr lang="nb-NO" dirty="0" smtClean="0"/>
              <a:t> 2015</a:t>
            </a:r>
            <a:endParaRPr lang="nb-NO" dirty="0"/>
          </a:p>
        </p:txBody>
      </p:sp>
      <p:sp>
        <p:nvSpPr>
          <p:cNvPr id="5" name="Plassholder for lysbildenummer 4"/>
          <p:cNvSpPr>
            <a:spLocks noGrp="1"/>
          </p:cNvSpPr>
          <p:nvPr>
            <p:ph type="sldNum" sz="quarter" idx="12"/>
          </p:nvPr>
        </p:nvSpPr>
        <p:spPr/>
        <p:txBody>
          <a:bodyPr/>
          <a:lstStyle/>
          <a:p>
            <a:fld id="{76503D8D-F27D-49CA-A299-3589FD585F6D}" type="slidenum">
              <a:rPr lang="nb-NO" smtClean="0"/>
              <a:t>7</a:t>
            </a:fld>
            <a:endParaRPr lang="nb-NO"/>
          </a:p>
        </p:txBody>
      </p:sp>
      <p:sp>
        <p:nvSpPr>
          <p:cNvPr id="7" name="Rektangel 6"/>
          <p:cNvSpPr/>
          <p:nvPr/>
        </p:nvSpPr>
        <p:spPr>
          <a:xfrm>
            <a:off x="576000" y="1484784"/>
            <a:ext cx="7463384" cy="4524315"/>
          </a:xfrm>
          <a:prstGeom prst="rect">
            <a:avLst/>
          </a:prstGeom>
        </p:spPr>
        <p:txBody>
          <a:bodyPr wrap="square">
            <a:spAutoFit/>
          </a:bodyPr>
          <a:lstStyle/>
          <a:p>
            <a:pPr marL="285750" indent="-285750">
              <a:buFont typeface="Arial" panose="020B0604020202020204" pitchFamily="34" charset="0"/>
              <a:buChar char="•"/>
            </a:pPr>
            <a:r>
              <a:rPr lang="en-US" dirty="0" err="1" smtClean="0">
                <a:solidFill>
                  <a:srgbClr val="000000"/>
                </a:solidFill>
                <a:latin typeface="Calibri" panose="020F0502020204030204" pitchFamily="34" charset="0"/>
              </a:rPr>
              <a:t>Brage</a:t>
            </a:r>
            <a:r>
              <a:rPr lang="en-US" dirty="0" smtClean="0">
                <a:solidFill>
                  <a:srgbClr val="000000"/>
                </a:solidFill>
                <a:latin typeface="Calibri" panose="020F0502020204030204" pitchFamily="34" charset="0"/>
              </a:rPr>
              <a:t> </a:t>
            </a:r>
            <a:r>
              <a:rPr lang="en-US" dirty="0">
                <a:solidFill>
                  <a:srgbClr val="000000"/>
                </a:solidFill>
                <a:latin typeface="Calibri" panose="020F0502020204030204" pitchFamily="34" charset="0"/>
              </a:rPr>
              <a:t>is NMBU’s open institutional archive for academic and research-related material. </a:t>
            </a:r>
            <a:endParaRPr lang="en-US" dirty="0" smtClean="0">
              <a:solidFill>
                <a:srgbClr val="000000"/>
              </a:solidFill>
              <a:latin typeface="Calibri" panose="020F0502020204030204" pitchFamily="34" charset="0"/>
            </a:endParaRPr>
          </a:p>
          <a:p>
            <a:pPr marL="285750" indent="-285750">
              <a:buFont typeface="Arial" panose="020B0604020202020204" pitchFamily="34" charset="0"/>
              <a:buChar char="•"/>
            </a:pPr>
            <a:r>
              <a:rPr lang="en-US" dirty="0" smtClean="0">
                <a:solidFill>
                  <a:srgbClr val="000000"/>
                </a:solidFill>
                <a:latin typeface="Calibri" panose="020F0502020204030204" pitchFamily="34" charset="0"/>
              </a:rPr>
              <a:t>Its </a:t>
            </a:r>
            <a:r>
              <a:rPr lang="en-US" dirty="0">
                <a:solidFill>
                  <a:srgbClr val="000000"/>
                </a:solidFill>
                <a:latin typeface="Calibri" panose="020F0502020204030204" pitchFamily="34" charset="0"/>
              </a:rPr>
              <a:t>objective is to provide secure, long-term digital storage of research work produced at the university, and to make this work publicly available free of charge via the internet. </a:t>
            </a:r>
          </a:p>
          <a:p>
            <a:pPr marL="285750" indent="-285750">
              <a:buFont typeface="Arial" panose="020B0604020202020204" pitchFamily="34" charset="0"/>
              <a:buChar char="•"/>
            </a:pPr>
            <a:r>
              <a:rPr lang="en-US" dirty="0" smtClean="0">
                <a:latin typeface="Calibri" panose="020F0502020204030204" pitchFamily="34" charset="0"/>
              </a:rPr>
              <a:t>The </a:t>
            </a:r>
            <a:r>
              <a:rPr lang="en-US" dirty="0">
                <a:latin typeface="Calibri" panose="020F0502020204030204" pitchFamily="34" charset="0"/>
              </a:rPr>
              <a:t>archive shall also ensure digital storage and publication of doctoral theses and master's theses produced at NMBU. </a:t>
            </a:r>
            <a:endParaRPr lang="en-US" dirty="0" smtClean="0">
              <a:latin typeface="Calibri" panose="020F0502020204030204" pitchFamily="34" charset="0"/>
            </a:endParaRPr>
          </a:p>
          <a:p>
            <a:endParaRPr lang="en-US" dirty="0" smtClean="0">
              <a:latin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rPr>
              <a:t>NMBU encourage ph.d-students to save/ archive their </a:t>
            </a:r>
            <a:r>
              <a:rPr lang="en-US" dirty="0" err="1" smtClean="0">
                <a:latin typeface="Calibri" panose="020F0502020204030204" pitchFamily="34" charset="0"/>
              </a:rPr>
              <a:t>ph.d.</a:t>
            </a:r>
            <a:r>
              <a:rPr lang="en-US" dirty="0" smtClean="0">
                <a:latin typeface="Calibri" panose="020F0502020204030204" pitchFamily="34" charset="0"/>
              </a:rPr>
              <a:t>-thesis in </a:t>
            </a:r>
            <a:r>
              <a:rPr lang="en-US" dirty="0" err="1" smtClean="0">
                <a:latin typeface="Calibri" panose="020F0502020204030204" pitchFamily="34" charset="0"/>
              </a:rPr>
              <a:t>Brage</a:t>
            </a:r>
            <a:r>
              <a:rPr lang="en-US" dirty="0" smtClean="0">
                <a:latin typeface="Calibri" panose="020F0502020204030204" pitchFamily="34" charset="0"/>
              </a:rPr>
              <a:t>.  </a:t>
            </a:r>
            <a:endParaRPr lang="nb-NO" dirty="0"/>
          </a:p>
          <a:p>
            <a:pPr marL="285750" indent="-285750">
              <a:buFont typeface="Arial" panose="020B0604020202020204" pitchFamily="34" charset="0"/>
              <a:buChar char="•"/>
            </a:pPr>
            <a:r>
              <a:rPr lang="en-US" dirty="0" smtClean="0">
                <a:latin typeface="Calibri" panose="020F0502020204030204" pitchFamily="34" charset="0"/>
              </a:rPr>
              <a:t>In </a:t>
            </a:r>
            <a:r>
              <a:rPr lang="en-US" dirty="0">
                <a:latin typeface="Calibri" panose="020F0502020204030204" pitchFamily="34" charset="0"/>
              </a:rPr>
              <a:t>cases where the thesis consists of several articles and an embargo (deferred publication) is required for one or more of </a:t>
            </a:r>
            <a:r>
              <a:rPr lang="en-US" dirty="0" smtClean="0">
                <a:latin typeface="Calibri" panose="020F0502020204030204" pitchFamily="34" charset="0"/>
              </a:rPr>
              <a:t>them, this is handled by the library.</a:t>
            </a:r>
          </a:p>
          <a:p>
            <a:pPr marL="285750" indent="-285750">
              <a:buFont typeface="Arial" panose="020B0604020202020204" pitchFamily="34" charset="0"/>
              <a:buChar char="•"/>
            </a:pPr>
            <a:r>
              <a:rPr lang="en-US" dirty="0" smtClean="0">
                <a:latin typeface="Calibri" panose="020F0502020204030204" pitchFamily="34" charset="0"/>
              </a:rPr>
              <a:t>For further information, contact the NMBU Library.</a:t>
            </a:r>
          </a:p>
          <a:p>
            <a:pPr marL="285750" indent="-285750">
              <a:buFont typeface="Arial" panose="020B0604020202020204" pitchFamily="34" charset="0"/>
              <a:buChar char="•"/>
            </a:pPr>
            <a:endParaRPr lang="en-US" dirty="0">
              <a:latin typeface="Calibri" panose="020F0502020204030204" pitchFamily="34" charset="0"/>
            </a:endParaRPr>
          </a:p>
          <a:p>
            <a:r>
              <a:rPr lang="nb-NO" dirty="0">
                <a:latin typeface="Calibri" panose="020F0502020204030204" pitchFamily="34" charset="0"/>
                <a:hlinkClick r:id="rId2"/>
              </a:rPr>
              <a:t>http://</a:t>
            </a:r>
            <a:r>
              <a:rPr lang="nb-NO" dirty="0" smtClean="0">
                <a:latin typeface="Calibri" panose="020F0502020204030204" pitchFamily="34" charset="0"/>
                <a:hlinkClick r:id="rId2"/>
              </a:rPr>
              <a:t>www.umb.no/statisk/brage/brage_doktorgradsavhandlinger_eng.pdf</a:t>
            </a:r>
            <a:endParaRPr lang="nb-NO" dirty="0" smtClean="0">
              <a:latin typeface="Calibri" panose="020F0502020204030204" pitchFamily="34" charset="0"/>
            </a:endParaRPr>
          </a:p>
        </p:txBody>
      </p:sp>
    </p:spTree>
    <p:extLst>
      <p:ext uri="{BB962C8B-B14F-4D97-AF65-F5344CB8AC3E}">
        <p14:creationId xmlns:p14="http://schemas.microsoft.com/office/powerpoint/2010/main" val="2414756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55576" y="1060373"/>
            <a:ext cx="6818518" cy="738664"/>
          </a:xfrm>
        </p:spPr>
        <p:txBody>
          <a:bodyPr/>
          <a:lstStyle/>
          <a:p>
            <a:r>
              <a:rPr lang="nb-NO" sz="2400" b="1" dirty="0" smtClean="0"/>
              <a:t>4. </a:t>
            </a:r>
            <a:r>
              <a:rPr lang="nb-NO" sz="2400" b="1" dirty="0" smtClean="0"/>
              <a:t>Storage </a:t>
            </a:r>
            <a:r>
              <a:rPr lang="nb-NO" sz="2400" b="1" dirty="0" err="1"/>
              <a:t>of</a:t>
            </a:r>
            <a:r>
              <a:rPr lang="nb-NO" sz="2400" b="1" dirty="0"/>
              <a:t> </a:t>
            </a:r>
            <a:r>
              <a:rPr lang="nb-NO" sz="2400" b="1" dirty="0" err="1"/>
              <a:t>primary</a:t>
            </a:r>
            <a:r>
              <a:rPr lang="nb-NO" sz="2400" b="1" dirty="0"/>
              <a:t> data</a:t>
            </a:r>
            <a:br>
              <a:rPr lang="nb-NO" sz="2400" b="1" dirty="0"/>
            </a:br>
            <a:endParaRPr lang="nb-NO" sz="2400" b="1" dirty="0"/>
          </a:p>
        </p:txBody>
      </p:sp>
      <p:sp>
        <p:nvSpPr>
          <p:cNvPr id="3" name="Plassholder for dato 2"/>
          <p:cNvSpPr>
            <a:spLocks noGrp="1"/>
          </p:cNvSpPr>
          <p:nvPr>
            <p:ph type="dt" sz="half" idx="10"/>
          </p:nvPr>
        </p:nvSpPr>
        <p:spPr/>
        <p:txBody>
          <a:bodyPr/>
          <a:lstStyle/>
          <a:p>
            <a:r>
              <a:rPr lang="nb-NO" dirty="0"/>
              <a:t>Norwegian </a:t>
            </a:r>
            <a:r>
              <a:rPr lang="nb-NO" dirty="0" err="1"/>
              <a:t>University</a:t>
            </a:r>
            <a:r>
              <a:rPr lang="nb-NO" dirty="0"/>
              <a:t> </a:t>
            </a:r>
            <a:r>
              <a:rPr lang="nb-NO" dirty="0" err="1"/>
              <a:t>of</a:t>
            </a:r>
            <a:r>
              <a:rPr lang="nb-NO" dirty="0"/>
              <a:t> Life Sciences</a:t>
            </a:r>
          </a:p>
        </p:txBody>
      </p:sp>
      <p:sp>
        <p:nvSpPr>
          <p:cNvPr id="4" name="Plassholder for bunntekst 3"/>
          <p:cNvSpPr>
            <a:spLocks noGrp="1"/>
          </p:cNvSpPr>
          <p:nvPr>
            <p:ph type="ftr" sz="quarter" idx="11"/>
          </p:nvPr>
        </p:nvSpPr>
        <p:spPr/>
        <p:txBody>
          <a:bodyPr/>
          <a:lstStyle/>
          <a:p>
            <a:r>
              <a:rPr lang="nb-NO" dirty="0"/>
              <a:t>FODOS seminar 13 </a:t>
            </a:r>
            <a:r>
              <a:rPr lang="nb-NO" dirty="0" err="1"/>
              <a:t>March</a:t>
            </a:r>
            <a:r>
              <a:rPr lang="nb-NO" dirty="0"/>
              <a:t> 2015</a:t>
            </a:r>
            <a:endParaRPr lang="nb-NO" dirty="0"/>
          </a:p>
        </p:txBody>
      </p:sp>
      <p:sp>
        <p:nvSpPr>
          <p:cNvPr id="5" name="Plassholder for lysbildenummer 4"/>
          <p:cNvSpPr>
            <a:spLocks noGrp="1"/>
          </p:cNvSpPr>
          <p:nvPr>
            <p:ph type="sldNum" sz="quarter" idx="12"/>
          </p:nvPr>
        </p:nvSpPr>
        <p:spPr/>
        <p:txBody>
          <a:bodyPr/>
          <a:lstStyle/>
          <a:p>
            <a:fld id="{76503D8D-F27D-49CA-A299-3589FD585F6D}" type="slidenum">
              <a:rPr lang="nb-NO" smtClean="0"/>
              <a:t>8</a:t>
            </a:fld>
            <a:endParaRPr lang="nb-NO"/>
          </a:p>
        </p:txBody>
      </p:sp>
      <p:sp>
        <p:nvSpPr>
          <p:cNvPr id="6" name="Rectangle 5"/>
          <p:cNvSpPr/>
          <p:nvPr/>
        </p:nvSpPr>
        <p:spPr>
          <a:xfrm>
            <a:off x="385192" y="1772816"/>
            <a:ext cx="7884432" cy="2862322"/>
          </a:xfrm>
          <a:prstGeom prst="rect">
            <a:avLst/>
          </a:prstGeom>
        </p:spPr>
        <p:txBody>
          <a:bodyPr wrap="square">
            <a:spAutoFit/>
          </a:bodyPr>
          <a:lstStyle/>
          <a:p>
            <a:pPr marL="285750" indent="-285750">
              <a:buFont typeface="Arial" panose="020B0604020202020204" pitchFamily="34" charset="0"/>
              <a:buChar char="•"/>
            </a:pPr>
            <a:r>
              <a:rPr lang="en-US" dirty="0">
                <a:solidFill>
                  <a:srgbClr val="000000"/>
                </a:solidFill>
                <a:latin typeface="Arial" panose="020B0604020202020204" pitchFamily="34" charset="0"/>
              </a:rPr>
              <a:t>According to standard contracts with public funding sources (RCN, EU), national research ethics guidelines, and pursuant to decisions by the university board, NMBU is responsible for storing its own scientific data (primary data). </a:t>
            </a:r>
            <a:endParaRPr lang="en-US" dirty="0" smtClean="0">
              <a:solidFill>
                <a:srgbClr val="000000"/>
              </a:solidFill>
              <a:latin typeface="Arial" panose="020B0604020202020204" pitchFamily="34" charset="0"/>
            </a:endParaRPr>
          </a:p>
          <a:p>
            <a:pPr marL="285750" indent="-285750">
              <a:buFont typeface="Arial" panose="020B0604020202020204" pitchFamily="34" charset="0"/>
              <a:buChar char="•"/>
            </a:pPr>
            <a:endParaRPr lang="en-US" dirty="0">
              <a:solidFill>
                <a:srgbClr val="000000"/>
              </a:solidFill>
              <a:latin typeface="Arial" panose="020B0604020202020204" pitchFamily="34" charset="0"/>
            </a:endParaRPr>
          </a:p>
          <a:p>
            <a:pPr marL="285750" indent="-285750">
              <a:buFont typeface="Arial" panose="020B0604020202020204" pitchFamily="34" charset="0"/>
              <a:buChar char="•"/>
            </a:pPr>
            <a:r>
              <a:rPr lang="en-US" dirty="0" smtClean="0">
                <a:solidFill>
                  <a:srgbClr val="000000"/>
                </a:solidFill>
                <a:latin typeface="Arial" panose="020B0604020202020204" pitchFamily="34" charset="0"/>
              </a:rPr>
              <a:t>NMBU is currently working to establish a new system for secure storage of primary data.</a:t>
            </a:r>
          </a:p>
          <a:p>
            <a:pPr marL="285750" indent="-285750">
              <a:buFont typeface="Arial" panose="020B0604020202020204" pitchFamily="34" charset="0"/>
              <a:buChar char="•"/>
            </a:pPr>
            <a:endParaRPr lang="en-US" dirty="0">
              <a:solidFill>
                <a:srgbClr val="000000"/>
              </a:solidFill>
              <a:latin typeface="Arial" panose="020B0604020202020204" pitchFamily="34" charset="0"/>
            </a:endParaRPr>
          </a:p>
          <a:p>
            <a:pPr marL="285750" indent="-285750">
              <a:buFont typeface="Arial" panose="020B0604020202020204" pitchFamily="34" charset="0"/>
              <a:buChar char="•"/>
            </a:pPr>
            <a:r>
              <a:rPr lang="en-US" dirty="0" smtClean="0">
                <a:solidFill>
                  <a:srgbClr val="000000"/>
                </a:solidFill>
                <a:latin typeface="Arial" panose="020B0604020202020204" pitchFamily="34" charset="0"/>
              </a:rPr>
              <a:t>Until then, each research is responsible for proper storage of primary data. Please contact the Department IT-person for further questions</a:t>
            </a:r>
            <a:endParaRPr lang="nb-NO" dirty="0"/>
          </a:p>
        </p:txBody>
      </p:sp>
    </p:spTree>
    <p:extLst>
      <p:ext uri="{BB962C8B-B14F-4D97-AF65-F5344CB8AC3E}">
        <p14:creationId xmlns:p14="http://schemas.microsoft.com/office/powerpoint/2010/main" val="3131058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76000" y="808960"/>
            <a:ext cx="6818518" cy="738664"/>
          </a:xfrm>
        </p:spPr>
        <p:txBody>
          <a:bodyPr/>
          <a:lstStyle/>
          <a:p>
            <a:r>
              <a:rPr lang="nb-NO" sz="2400" b="1" dirty="0"/>
              <a:t>5. Ph.d.-</a:t>
            </a:r>
            <a:r>
              <a:rPr lang="nb-NO" sz="2400" b="1" dirty="0" err="1"/>
              <a:t>thesis</a:t>
            </a:r>
            <a:r>
              <a:rPr lang="nb-NO" sz="2400" b="1" dirty="0"/>
              <a:t> </a:t>
            </a:r>
            <a:r>
              <a:rPr lang="nb-NO" sz="2400" b="1" dirty="0" err="1"/>
              <a:t>claims</a:t>
            </a:r>
            <a:r>
              <a:rPr lang="nb-NO" sz="2400" b="1" dirty="0"/>
              <a:t> – </a:t>
            </a:r>
            <a:r>
              <a:rPr lang="nb-NO" sz="2400" b="1" dirty="0" err="1"/>
              <a:t>number</a:t>
            </a:r>
            <a:r>
              <a:rPr lang="nb-NO" sz="2400" b="1" dirty="0"/>
              <a:t> </a:t>
            </a:r>
            <a:r>
              <a:rPr lang="nb-NO" sz="2400" b="1" dirty="0" err="1"/>
              <a:t>of</a:t>
            </a:r>
            <a:r>
              <a:rPr lang="nb-NO" sz="2400" b="1" dirty="0"/>
              <a:t> </a:t>
            </a:r>
            <a:r>
              <a:rPr lang="nb-NO" sz="2400" b="1" dirty="0" err="1"/>
              <a:t>scientific</a:t>
            </a:r>
            <a:r>
              <a:rPr lang="nb-NO" sz="2400" b="1" dirty="0"/>
              <a:t> </a:t>
            </a:r>
            <a:r>
              <a:rPr lang="nb-NO" sz="2400" b="1" dirty="0" err="1" smtClean="0"/>
              <a:t>publications</a:t>
            </a:r>
            <a:endParaRPr lang="nb-NO" sz="2400" dirty="0"/>
          </a:p>
        </p:txBody>
      </p:sp>
      <p:sp>
        <p:nvSpPr>
          <p:cNvPr id="3" name="Plassholder for dato 2"/>
          <p:cNvSpPr>
            <a:spLocks noGrp="1"/>
          </p:cNvSpPr>
          <p:nvPr>
            <p:ph type="dt" sz="half" idx="10"/>
          </p:nvPr>
        </p:nvSpPr>
        <p:spPr/>
        <p:txBody>
          <a:bodyPr/>
          <a:lstStyle/>
          <a:p>
            <a:r>
              <a:rPr lang="nb-NO" dirty="0"/>
              <a:t>Norwegian </a:t>
            </a:r>
            <a:r>
              <a:rPr lang="nb-NO" dirty="0" err="1"/>
              <a:t>University</a:t>
            </a:r>
            <a:r>
              <a:rPr lang="nb-NO" dirty="0"/>
              <a:t> </a:t>
            </a:r>
            <a:r>
              <a:rPr lang="nb-NO" dirty="0" err="1"/>
              <a:t>of</a:t>
            </a:r>
            <a:r>
              <a:rPr lang="nb-NO" dirty="0"/>
              <a:t> Life Sciences</a:t>
            </a:r>
            <a:endParaRPr lang="nb-NO" dirty="0"/>
          </a:p>
        </p:txBody>
      </p:sp>
      <p:sp>
        <p:nvSpPr>
          <p:cNvPr id="4" name="Plassholder for bunntekst 3"/>
          <p:cNvSpPr>
            <a:spLocks noGrp="1"/>
          </p:cNvSpPr>
          <p:nvPr>
            <p:ph type="ftr" sz="quarter" idx="11"/>
          </p:nvPr>
        </p:nvSpPr>
        <p:spPr/>
        <p:txBody>
          <a:bodyPr/>
          <a:lstStyle/>
          <a:p>
            <a:r>
              <a:rPr lang="nb-NO" dirty="0"/>
              <a:t>FODOS seminar 13 </a:t>
            </a:r>
            <a:r>
              <a:rPr lang="nb-NO" dirty="0" err="1"/>
              <a:t>March</a:t>
            </a:r>
            <a:r>
              <a:rPr lang="nb-NO" dirty="0"/>
              <a:t> 2015</a:t>
            </a:r>
            <a:endParaRPr lang="nb-NO" dirty="0"/>
          </a:p>
        </p:txBody>
      </p:sp>
      <p:sp>
        <p:nvSpPr>
          <p:cNvPr id="5" name="Plassholder for lysbildenummer 4"/>
          <p:cNvSpPr>
            <a:spLocks noGrp="1"/>
          </p:cNvSpPr>
          <p:nvPr>
            <p:ph type="sldNum" sz="quarter" idx="12"/>
          </p:nvPr>
        </p:nvSpPr>
        <p:spPr/>
        <p:txBody>
          <a:bodyPr/>
          <a:lstStyle/>
          <a:p>
            <a:fld id="{76503D8D-F27D-49CA-A299-3589FD585F6D}" type="slidenum">
              <a:rPr lang="nb-NO" smtClean="0"/>
              <a:t>9</a:t>
            </a:fld>
            <a:endParaRPr lang="nb-NO"/>
          </a:p>
        </p:txBody>
      </p:sp>
      <p:graphicFrame>
        <p:nvGraphicFramePr>
          <p:cNvPr id="7" name="Tabell 6"/>
          <p:cNvGraphicFramePr>
            <a:graphicFrameLocks noGrp="1"/>
          </p:cNvGraphicFramePr>
          <p:nvPr>
            <p:extLst>
              <p:ext uri="{D42A27DB-BD31-4B8C-83A1-F6EECF244321}">
                <p14:modId xmlns:p14="http://schemas.microsoft.com/office/powerpoint/2010/main" val="2837328346"/>
              </p:ext>
            </p:extLst>
          </p:nvPr>
        </p:nvGraphicFramePr>
        <p:xfrm>
          <a:off x="1043608" y="1772816"/>
          <a:ext cx="6552728" cy="4247340"/>
        </p:xfrm>
        <a:graphic>
          <a:graphicData uri="http://schemas.openxmlformats.org/drawingml/2006/table">
            <a:tbl>
              <a:tblPr firstRow="1" bandRow="1">
                <a:tableStyleId>{5C22544A-7EE6-4342-B048-85BDC9FD1C3A}</a:tableStyleId>
              </a:tblPr>
              <a:tblGrid>
                <a:gridCol w="1135148"/>
                <a:gridCol w="2708790"/>
                <a:gridCol w="2708790"/>
              </a:tblGrid>
              <a:tr h="277745">
                <a:tc>
                  <a:txBody>
                    <a:bodyPr/>
                    <a:lstStyle/>
                    <a:p>
                      <a:endParaRPr lang="nb-NO" sz="1200" dirty="0"/>
                    </a:p>
                  </a:txBody>
                  <a:tcPr/>
                </a:tc>
                <a:tc>
                  <a:txBody>
                    <a:bodyPr/>
                    <a:lstStyle/>
                    <a:p>
                      <a:r>
                        <a:rPr lang="nb-NO" sz="1200" dirty="0" err="1" smtClean="0"/>
                        <a:t>Number</a:t>
                      </a:r>
                      <a:r>
                        <a:rPr lang="nb-NO" sz="1200" dirty="0" smtClean="0"/>
                        <a:t> </a:t>
                      </a:r>
                      <a:r>
                        <a:rPr lang="nb-NO" sz="1200" dirty="0" err="1" smtClean="0"/>
                        <a:t>of</a:t>
                      </a:r>
                      <a:r>
                        <a:rPr lang="nb-NO" sz="1200" dirty="0" smtClean="0"/>
                        <a:t> </a:t>
                      </a:r>
                      <a:r>
                        <a:rPr lang="nb-NO" sz="1200" dirty="0" err="1" smtClean="0"/>
                        <a:t>scientific</a:t>
                      </a:r>
                      <a:r>
                        <a:rPr lang="nb-NO" sz="1200" dirty="0" smtClean="0"/>
                        <a:t> </a:t>
                      </a:r>
                      <a:r>
                        <a:rPr lang="nb-NO" sz="1200" dirty="0" err="1" smtClean="0"/>
                        <a:t>publications</a:t>
                      </a:r>
                      <a:r>
                        <a:rPr lang="nb-NO" sz="1200" dirty="0" smtClean="0"/>
                        <a:t> (F</a:t>
                      </a:r>
                      <a:r>
                        <a:rPr lang="nb-NO" sz="1200" dirty="0" smtClean="0"/>
                        <a:t>ormal </a:t>
                      </a:r>
                      <a:r>
                        <a:rPr lang="nb-NO" sz="1200" dirty="0" err="1" smtClean="0"/>
                        <a:t>claims</a:t>
                      </a:r>
                      <a:r>
                        <a:rPr lang="nb-NO" sz="1200" dirty="0" smtClean="0"/>
                        <a:t> </a:t>
                      </a:r>
                      <a:r>
                        <a:rPr lang="nb-NO" sz="1200" dirty="0" smtClean="0"/>
                        <a:t>)</a:t>
                      </a:r>
                      <a:endParaRPr lang="nb-NO"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err="1" smtClean="0"/>
                        <a:t>Number</a:t>
                      </a:r>
                      <a:r>
                        <a:rPr lang="nb-NO" sz="1200" dirty="0" smtClean="0"/>
                        <a:t> </a:t>
                      </a:r>
                      <a:r>
                        <a:rPr lang="nb-NO" sz="1200" dirty="0" err="1" smtClean="0"/>
                        <a:t>of</a:t>
                      </a:r>
                      <a:r>
                        <a:rPr lang="nb-NO" sz="1200" dirty="0" smtClean="0"/>
                        <a:t> </a:t>
                      </a:r>
                      <a:r>
                        <a:rPr lang="nb-NO" sz="1200" dirty="0" err="1" smtClean="0"/>
                        <a:t>scientific</a:t>
                      </a:r>
                      <a:r>
                        <a:rPr lang="nb-NO" sz="1200" dirty="0" smtClean="0"/>
                        <a:t> </a:t>
                      </a:r>
                      <a:r>
                        <a:rPr lang="nb-NO" sz="1200" dirty="0" err="1" smtClean="0"/>
                        <a:t>publications</a:t>
                      </a:r>
                      <a:r>
                        <a:rPr lang="nb-NO" sz="1200" dirty="0" smtClean="0"/>
                        <a:t> (normal)</a:t>
                      </a:r>
                    </a:p>
                  </a:txBody>
                  <a:tcPr/>
                </a:tc>
              </a:tr>
              <a:tr h="277745">
                <a:tc>
                  <a:txBody>
                    <a:bodyPr/>
                    <a:lstStyle/>
                    <a:p>
                      <a:r>
                        <a:rPr lang="nb-NO" sz="1200" dirty="0" smtClean="0"/>
                        <a:t>IKBM</a:t>
                      </a:r>
                      <a:endParaRPr lang="nb-NO" sz="1200" dirty="0"/>
                    </a:p>
                  </a:txBody>
                  <a:tcPr/>
                </a:tc>
                <a:tc>
                  <a:txBody>
                    <a:bodyPr/>
                    <a:lstStyle/>
                    <a:p>
                      <a:r>
                        <a:rPr lang="nb-NO" sz="1200" dirty="0" smtClean="0"/>
                        <a:t>None</a:t>
                      </a:r>
                      <a:endParaRPr lang="nb-NO" sz="1200" dirty="0"/>
                    </a:p>
                  </a:txBody>
                  <a:tcPr/>
                </a:tc>
                <a:tc>
                  <a:txBody>
                    <a:bodyPr/>
                    <a:lstStyle/>
                    <a:p>
                      <a:r>
                        <a:rPr lang="nb-NO" sz="1200" dirty="0" smtClean="0"/>
                        <a:t>3 (min 2 </a:t>
                      </a:r>
                      <a:r>
                        <a:rPr lang="nb-NO" sz="1200" dirty="0" smtClean="0"/>
                        <a:t>as first </a:t>
                      </a:r>
                      <a:r>
                        <a:rPr lang="nb-NO" sz="1200" dirty="0" err="1" smtClean="0"/>
                        <a:t>author</a:t>
                      </a:r>
                      <a:r>
                        <a:rPr lang="nb-NO" sz="1200" dirty="0" smtClean="0"/>
                        <a:t>, </a:t>
                      </a:r>
                      <a:r>
                        <a:rPr lang="nb-NO" sz="1200" dirty="0" err="1" smtClean="0"/>
                        <a:t>usually</a:t>
                      </a:r>
                      <a:r>
                        <a:rPr lang="nb-NO" sz="1200" dirty="0" smtClean="0"/>
                        <a:t> 2 </a:t>
                      </a:r>
                      <a:r>
                        <a:rPr lang="nb-NO" sz="1200" dirty="0" err="1" smtClean="0"/>
                        <a:t>accepted</a:t>
                      </a:r>
                      <a:r>
                        <a:rPr lang="nb-NO" sz="1200" dirty="0" smtClean="0"/>
                        <a:t>/ 1 </a:t>
                      </a:r>
                      <a:r>
                        <a:rPr lang="nb-NO" sz="1200" dirty="0" err="1" smtClean="0"/>
                        <a:t>submitted</a:t>
                      </a:r>
                      <a:r>
                        <a:rPr lang="nb-NO" sz="1200" dirty="0" smtClean="0"/>
                        <a:t>)</a:t>
                      </a:r>
                      <a:endParaRPr lang="nb-NO" sz="1200" dirty="0"/>
                    </a:p>
                  </a:txBody>
                  <a:tcPr/>
                </a:tc>
              </a:tr>
              <a:tr h="277745">
                <a:tc>
                  <a:txBody>
                    <a:bodyPr/>
                    <a:lstStyle/>
                    <a:p>
                      <a:r>
                        <a:rPr lang="nb-NO" sz="1200" dirty="0" smtClean="0"/>
                        <a:t>IHA</a:t>
                      </a:r>
                      <a:endParaRPr lang="nb-NO" sz="1200" dirty="0"/>
                    </a:p>
                  </a:txBody>
                  <a:tcPr/>
                </a:tc>
                <a:tc>
                  <a:txBody>
                    <a:bodyPr/>
                    <a:lstStyle/>
                    <a:p>
                      <a:r>
                        <a:rPr lang="nb-NO" sz="1200" dirty="0" smtClean="0"/>
                        <a:t>None</a:t>
                      </a:r>
                      <a:endParaRPr lang="nb-NO" sz="1200" dirty="0"/>
                    </a:p>
                  </a:txBody>
                  <a:tcPr/>
                </a:tc>
                <a:tc>
                  <a:txBody>
                    <a:bodyPr/>
                    <a:lstStyle/>
                    <a:p>
                      <a:r>
                        <a:rPr lang="nb-NO" sz="1200" dirty="0" smtClean="0"/>
                        <a:t>3-4 (min 2 </a:t>
                      </a:r>
                      <a:r>
                        <a:rPr lang="nb-NO" sz="1200" dirty="0" smtClean="0"/>
                        <a:t>as first </a:t>
                      </a:r>
                      <a:r>
                        <a:rPr lang="nb-NO" sz="1200" dirty="0" err="1" smtClean="0"/>
                        <a:t>author</a:t>
                      </a:r>
                      <a:r>
                        <a:rPr lang="nb-NO" sz="1200" dirty="0" smtClean="0"/>
                        <a:t>)</a:t>
                      </a:r>
                      <a:endParaRPr lang="nb-NO" sz="1200" dirty="0"/>
                    </a:p>
                  </a:txBody>
                  <a:tcPr/>
                </a:tc>
              </a:tr>
              <a:tr h="277745">
                <a:tc>
                  <a:txBody>
                    <a:bodyPr/>
                    <a:lstStyle/>
                    <a:p>
                      <a:r>
                        <a:rPr lang="nb-NO" sz="1200" dirty="0" smtClean="0"/>
                        <a:t>IPV</a:t>
                      </a:r>
                    </a:p>
                  </a:txBody>
                  <a:tcPr/>
                </a:tc>
                <a:tc>
                  <a:txBody>
                    <a:bodyPr/>
                    <a:lstStyle/>
                    <a:p>
                      <a:r>
                        <a:rPr lang="nb-NO" sz="1200" dirty="0" smtClean="0"/>
                        <a:t>None</a:t>
                      </a:r>
                      <a:endParaRPr lang="nb-NO"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noProof="0" dirty="0" smtClean="0"/>
                        <a:t>Quality</a:t>
                      </a:r>
                      <a:r>
                        <a:rPr lang="nb-NO" sz="1200" dirty="0" smtClean="0"/>
                        <a:t> </a:t>
                      </a:r>
                      <a:r>
                        <a:rPr lang="nb-NO" sz="1200" dirty="0" err="1" smtClean="0"/>
                        <a:t>counts</a:t>
                      </a:r>
                      <a:r>
                        <a:rPr lang="nb-NO" sz="1200" dirty="0" smtClean="0"/>
                        <a:t> more </a:t>
                      </a:r>
                      <a:r>
                        <a:rPr lang="nb-NO" sz="1200" dirty="0" err="1" smtClean="0"/>
                        <a:t>than</a:t>
                      </a:r>
                      <a:r>
                        <a:rPr lang="nb-NO" sz="1200" dirty="0" smtClean="0"/>
                        <a:t> </a:t>
                      </a:r>
                      <a:r>
                        <a:rPr lang="nb-NO" sz="1200" dirty="0" err="1" smtClean="0"/>
                        <a:t>quantity</a:t>
                      </a:r>
                      <a:endParaRPr lang="nb-NO" sz="1200" dirty="0" smtClean="0"/>
                    </a:p>
                  </a:txBody>
                  <a:tcPr/>
                </a:tc>
              </a:tr>
              <a:tr h="277745">
                <a:tc>
                  <a:txBody>
                    <a:bodyPr/>
                    <a:lstStyle/>
                    <a:p>
                      <a:r>
                        <a:rPr lang="nb-NO" sz="1200" dirty="0" err="1" smtClean="0"/>
                        <a:t>BasAm</a:t>
                      </a:r>
                      <a:endParaRPr lang="nb-NO" sz="1200" dirty="0"/>
                    </a:p>
                  </a:txBody>
                  <a:tcPr/>
                </a:tc>
                <a:tc>
                  <a:txBody>
                    <a:bodyPr/>
                    <a:lstStyle/>
                    <a:p>
                      <a:endParaRPr lang="nb-NO" sz="1200" dirty="0"/>
                    </a:p>
                  </a:txBody>
                  <a:tcPr/>
                </a:tc>
                <a:tc>
                  <a:txBody>
                    <a:bodyPr/>
                    <a:lstStyle/>
                    <a:p>
                      <a:endParaRPr lang="nb-NO" sz="1200" dirty="0"/>
                    </a:p>
                  </a:txBody>
                  <a:tcPr/>
                </a:tc>
              </a:tr>
              <a:tr h="277745">
                <a:tc>
                  <a:txBody>
                    <a:bodyPr/>
                    <a:lstStyle/>
                    <a:p>
                      <a:r>
                        <a:rPr lang="nb-NO" sz="1200" dirty="0" err="1" smtClean="0"/>
                        <a:t>MatInf</a:t>
                      </a:r>
                      <a:endParaRPr lang="nb-NO" sz="1200" dirty="0"/>
                    </a:p>
                  </a:txBody>
                  <a:tcPr/>
                </a:tc>
                <a:tc>
                  <a:txBody>
                    <a:bodyPr/>
                    <a:lstStyle/>
                    <a:p>
                      <a:endParaRPr lang="nb-NO" sz="1200" dirty="0"/>
                    </a:p>
                  </a:txBody>
                  <a:tcPr/>
                </a:tc>
                <a:tc>
                  <a:txBody>
                    <a:bodyPr/>
                    <a:lstStyle/>
                    <a:p>
                      <a:endParaRPr lang="nb-NO" sz="1200" dirty="0"/>
                    </a:p>
                  </a:txBody>
                  <a:tcPr/>
                </a:tc>
              </a:tr>
              <a:tr h="277745">
                <a:tc>
                  <a:txBody>
                    <a:bodyPr/>
                    <a:lstStyle/>
                    <a:p>
                      <a:r>
                        <a:rPr lang="nb-NO" sz="1200" dirty="0" err="1" smtClean="0"/>
                        <a:t>ProdMed</a:t>
                      </a:r>
                      <a:endParaRPr lang="nb-NO" sz="1200" dirty="0"/>
                    </a:p>
                  </a:txBody>
                  <a:tcPr/>
                </a:tc>
                <a:tc>
                  <a:txBody>
                    <a:bodyPr/>
                    <a:lstStyle/>
                    <a:p>
                      <a:r>
                        <a:rPr lang="nb-NO" sz="1200" dirty="0" smtClean="0"/>
                        <a:t>None</a:t>
                      </a:r>
                      <a:endParaRPr lang="nb-NO" sz="1200" dirty="0"/>
                    </a:p>
                  </a:txBody>
                  <a:tcPr/>
                </a:tc>
                <a:tc>
                  <a:txBody>
                    <a:bodyPr/>
                    <a:lstStyle/>
                    <a:p>
                      <a:r>
                        <a:rPr lang="nb-NO" sz="1200" dirty="0" smtClean="0"/>
                        <a:t>3-4</a:t>
                      </a:r>
                      <a:endParaRPr lang="nb-NO" sz="1200" dirty="0"/>
                    </a:p>
                  </a:txBody>
                  <a:tcPr/>
                </a:tc>
              </a:tr>
              <a:tr h="277745">
                <a:tc>
                  <a:txBody>
                    <a:bodyPr/>
                    <a:lstStyle/>
                    <a:p>
                      <a:r>
                        <a:rPr lang="nb-NO" sz="1200" dirty="0" err="1" smtClean="0"/>
                        <a:t>SportFaMed</a:t>
                      </a:r>
                      <a:endParaRPr lang="nb-NO" sz="1200" dirty="0"/>
                    </a:p>
                  </a:txBody>
                  <a:tcPr/>
                </a:tc>
                <a:tc>
                  <a:txBody>
                    <a:bodyPr/>
                    <a:lstStyle/>
                    <a:p>
                      <a:r>
                        <a:rPr lang="nb-NO" sz="1200" dirty="0" smtClean="0"/>
                        <a:t>3-5</a:t>
                      </a:r>
                      <a:endParaRPr lang="nb-NO" sz="1200" dirty="0"/>
                    </a:p>
                  </a:txBody>
                  <a:tcPr/>
                </a:tc>
                <a:tc>
                  <a:txBody>
                    <a:bodyPr/>
                    <a:lstStyle/>
                    <a:p>
                      <a:endParaRPr lang="nb-NO" sz="1200" dirty="0"/>
                    </a:p>
                  </a:txBody>
                  <a:tcPr/>
                </a:tc>
              </a:tr>
              <a:tr h="277745">
                <a:tc>
                  <a:txBody>
                    <a:bodyPr/>
                    <a:lstStyle/>
                    <a:p>
                      <a:r>
                        <a:rPr lang="nb-NO" sz="1200" dirty="0" smtClean="0"/>
                        <a:t>IMT</a:t>
                      </a:r>
                      <a:endParaRPr lang="nb-NO" sz="1200" dirty="0"/>
                    </a:p>
                  </a:txBody>
                  <a:tcPr/>
                </a:tc>
                <a:tc>
                  <a:txBody>
                    <a:bodyPr/>
                    <a:lstStyle/>
                    <a:p>
                      <a:r>
                        <a:rPr lang="nb-NO" sz="1200" dirty="0" smtClean="0"/>
                        <a:t>None</a:t>
                      </a:r>
                      <a:endParaRPr lang="nb-NO"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t>3-5 (min 1 as first </a:t>
                      </a:r>
                      <a:r>
                        <a:rPr lang="nb-NO" sz="1200" dirty="0" err="1" smtClean="0"/>
                        <a:t>author</a:t>
                      </a:r>
                      <a:r>
                        <a:rPr lang="nb-NO" sz="1200" dirty="0" smtClean="0"/>
                        <a:t>)</a:t>
                      </a:r>
                    </a:p>
                  </a:txBody>
                  <a:tcPr/>
                </a:tc>
              </a:tr>
              <a:tr h="277745">
                <a:tc>
                  <a:txBody>
                    <a:bodyPr/>
                    <a:lstStyle/>
                    <a:p>
                      <a:r>
                        <a:rPr lang="nb-NO" sz="1200" dirty="0" smtClean="0"/>
                        <a:t>INA</a:t>
                      </a:r>
                      <a:endParaRPr lang="nb-NO" sz="1200" dirty="0"/>
                    </a:p>
                  </a:txBody>
                  <a:tcPr/>
                </a:tc>
                <a:tc>
                  <a:txBody>
                    <a:bodyPr/>
                    <a:lstStyle/>
                    <a:p>
                      <a:r>
                        <a:rPr lang="nb-NO" sz="1200" dirty="0" smtClean="0"/>
                        <a:t>None</a:t>
                      </a:r>
                      <a:endParaRPr lang="nb-NO" sz="1200" dirty="0"/>
                    </a:p>
                  </a:txBody>
                  <a:tcPr/>
                </a:tc>
                <a:tc>
                  <a:txBody>
                    <a:bodyPr/>
                    <a:lstStyle/>
                    <a:p>
                      <a:endParaRPr lang="nb-NO" sz="1200" dirty="0"/>
                    </a:p>
                  </a:txBody>
                  <a:tcPr/>
                </a:tc>
              </a:tr>
              <a:tr h="277745">
                <a:tc>
                  <a:txBody>
                    <a:bodyPr/>
                    <a:lstStyle/>
                    <a:p>
                      <a:r>
                        <a:rPr lang="nb-NO" sz="1200" dirty="0" smtClean="0"/>
                        <a:t>IMV</a:t>
                      </a:r>
                      <a:endParaRPr lang="nb-NO" sz="1200" dirty="0"/>
                    </a:p>
                  </a:txBody>
                  <a:tcPr/>
                </a:tc>
                <a:tc>
                  <a:txBody>
                    <a:bodyPr/>
                    <a:lstStyle/>
                    <a:p>
                      <a:r>
                        <a:rPr lang="nb-NO" sz="1200" dirty="0" smtClean="0"/>
                        <a:t>None</a:t>
                      </a:r>
                      <a:endParaRPr lang="nb-NO" sz="1200" dirty="0"/>
                    </a:p>
                  </a:txBody>
                  <a:tcPr/>
                </a:tc>
                <a:tc>
                  <a:txBody>
                    <a:bodyPr/>
                    <a:lstStyle/>
                    <a:p>
                      <a:r>
                        <a:rPr lang="nb-NO" sz="1200" dirty="0" smtClean="0"/>
                        <a:t>3-4</a:t>
                      </a:r>
                      <a:endParaRPr lang="nb-NO" sz="1200" dirty="0"/>
                    </a:p>
                  </a:txBody>
                  <a:tcPr/>
                </a:tc>
              </a:tr>
              <a:tr h="277745">
                <a:tc>
                  <a:txBody>
                    <a:bodyPr/>
                    <a:lstStyle/>
                    <a:p>
                      <a:r>
                        <a:rPr lang="nb-NO" sz="1200" dirty="0" smtClean="0"/>
                        <a:t>ILP</a:t>
                      </a:r>
                      <a:endParaRPr lang="nb-NO" sz="1200" dirty="0"/>
                    </a:p>
                  </a:txBody>
                  <a:tcPr/>
                </a:tc>
                <a:tc>
                  <a:txBody>
                    <a:bodyPr/>
                    <a:lstStyle/>
                    <a:p>
                      <a:r>
                        <a:rPr lang="nb-NO" sz="1200" dirty="0" smtClean="0"/>
                        <a:t>&gt;</a:t>
                      </a:r>
                      <a:r>
                        <a:rPr lang="nb-NO" sz="1200" baseline="0" dirty="0" smtClean="0"/>
                        <a:t> 2</a:t>
                      </a:r>
                      <a:endParaRPr lang="nb-NO" sz="1200" dirty="0"/>
                    </a:p>
                  </a:txBody>
                  <a:tcPr/>
                </a:tc>
                <a:tc>
                  <a:txBody>
                    <a:bodyPr/>
                    <a:lstStyle/>
                    <a:p>
                      <a:endParaRPr lang="nb-NO" sz="1200" dirty="0"/>
                    </a:p>
                  </a:txBody>
                  <a:tcPr/>
                </a:tc>
              </a:tr>
              <a:tr h="277745">
                <a:tc>
                  <a:txBody>
                    <a:bodyPr/>
                    <a:lstStyle/>
                    <a:p>
                      <a:r>
                        <a:rPr lang="nb-NO" sz="1200" dirty="0" smtClean="0"/>
                        <a:t>Noragric</a:t>
                      </a:r>
                      <a:endParaRPr lang="nb-NO" sz="1200" dirty="0"/>
                    </a:p>
                  </a:txBody>
                  <a:tcPr/>
                </a:tc>
                <a:tc>
                  <a:txBody>
                    <a:bodyPr/>
                    <a:lstStyle/>
                    <a:p>
                      <a:r>
                        <a:rPr lang="nb-NO" sz="1200" dirty="0" smtClean="0"/>
                        <a:t>None</a:t>
                      </a:r>
                      <a:endParaRPr lang="nb-NO" sz="1200" dirty="0"/>
                    </a:p>
                  </a:txBody>
                  <a:tcPr/>
                </a:tc>
                <a:tc>
                  <a:txBody>
                    <a:bodyPr/>
                    <a:lstStyle/>
                    <a:p>
                      <a:endParaRPr lang="nb-NO" sz="1200" dirty="0"/>
                    </a:p>
                  </a:txBody>
                  <a:tcPr/>
                </a:tc>
              </a:tr>
              <a:tr h="277745">
                <a:tc>
                  <a:txBody>
                    <a:bodyPr/>
                    <a:lstStyle/>
                    <a:p>
                      <a:r>
                        <a:rPr lang="nb-NO" sz="1200" dirty="0" smtClean="0"/>
                        <a:t>HH</a:t>
                      </a:r>
                      <a:endParaRPr lang="nb-NO" sz="1200" dirty="0"/>
                    </a:p>
                  </a:txBody>
                  <a:tcPr/>
                </a:tc>
                <a:tc>
                  <a:txBody>
                    <a:bodyPr/>
                    <a:lstStyle/>
                    <a:p>
                      <a:r>
                        <a:rPr lang="nb-NO" sz="1200" dirty="0" smtClean="0"/>
                        <a:t>None</a:t>
                      </a:r>
                      <a:endParaRPr lang="nb-NO" sz="1200" dirty="0"/>
                    </a:p>
                  </a:txBody>
                  <a:tcPr/>
                </a:tc>
                <a:tc>
                  <a:txBody>
                    <a:bodyPr/>
                    <a:lstStyle/>
                    <a:p>
                      <a:r>
                        <a:rPr lang="nb-NO" sz="1200" dirty="0" smtClean="0"/>
                        <a:t>4 </a:t>
                      </a:r>
                      <a:r>
                        <a:rPr lang="nb-NO" sz="1200" dirty="0" smtClean="0"/>
                        <a:t>as first </a:t>
                      </a:r>
                      <a:r>
                        <a:rPr lang="nb-NO" sz="1200" dirty="0" err="1" smtClean="0"/>
                        <a:t>author</a:t>
                      </a:r>
                      <a:endParaRPr lang="nb-NO" sz="1200" dirty="0"/>
                    </a:p>
                  </a:txBody>
                  <a:tcPr/>
                </a:tc>
              </a:tr>
            </a:tbl>
          </a:graphicData>
        </a:graphic>
      </p:graphicFrame>
    </p:spTree>
    <p:extLst>
      <p:ext uri="{BB962C8B-B14F-4D97-AF65-F5344CB8AC3E}">
        <p14:creationId xmlns:p14="http://schemas.microsoft.com/office/powerpoint/2010/main" val="3743374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NMBU">
  <a:themeElements>
    <a:clrScheme name="NMBU">
      <a:dk1>
        <a:sysClr val="windowText" lastClr="000000"/>
      </a:dk1>
      <a:lt1>
        <a:sysClr val="window" lastClr="FFFFFF"/>
      </a:lt1>
      <a:dk2>
        <a:srgbClr val="000000"/>
      </a:dk2>
      <a:lt2>
        <a:srgbClr val="FFFFFF"/>
      </a:lt2>
      <a:accent1>
        <a:srgbClr val="009D7F"/>
      </a:accent1>
      <a:accent2>
        <a:srgbClr val="FEC843"/>
      </a:accent2>
      <a:accent3>
        <a:srgbClr val="556680"/>
      </a:accent3>
      <a:accent4>
        <a:srgbClr val="00A1CD"/>
      </a:accent4>
      <a:accent5>
        <a:srgbClr val="000000"/>
      </a:accent5>
      <a:accent6>
        <a:srgbClr val="C8ACB7"/>
      </a:accent6>
      <a:hlink>
        <a:srgbClr val="009D7F"/>
      </a:hlink>
      <a:folHlink>
        <a:srgbClr val="77645A"/>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NMBU_PPT_Bokmal</Template>
  <TotalTime>752</TotalTime>
  <Words>609</Words>
  <Application>Microsoft Office PowerPoint</Application>
  <PresentationFormat>Skjermfremvisning (4:3)</PresentationFormat>
  <Paragraphs>129</Paragraphs>
  <Slides>9</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9</vt:i4>
      </vt:variant>
    </vt:vector>
  </HeadingPairs>
  <TitlesOfParts>
    <vt:vector size="12" baseType="lpstr">
      <vt:lpstr>Arial</vt:lpstr>
      <vt:lpstr>Calibri</vt:lpstr>
      <vt:lpstr>NMBU</vt:lpstr>
      <vt:lpstr>Scientific publishing and Cristin</vt:lpstr>
      <vt:lpstr>PowerPoint-presentasjon</vt:lpstr>
      <vt:lpstr>1. Cristin </vt:lpstr>
      <vt:lpstr>PowerPoint-presentasjon</vt:lpstr>
      <vt:lpstr>2. Open Access publication</vt:lpstr>
      <vt:lpstr>PowerPoint-presentasjon</vt:lpstr>
      <vt:lpstr>3. Brage – NMBUs open archive</vt:lpstr>
      <vt:lpstr>4. Storage of primary data </vt:lpstr>
      <vt:lpstr>5. Ph.d.-thesis claims – number of scientific publications</vt:lpstr>
    </vt:vector>
  </TitlesOfParts>
  <Company>NMBU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Besøk hos NTNU</dc:title>
  <dc:creator>Solveig Fossum-Raunehaug</dc:creator>
  <dc:description>template by addpoint.no</dc:description>
  <cp:lastModifiedBy>Solveig Fossum-Raunehaug</cp:lastModifiedBy>
  <cp:revision>42</cp:revision>
  <dcterms:created xsi:type="dcterms:W3CDTF">2015-01-28T09:00:09Z</dcterms:created>
  <dcterms:modified xsi:type="dcterms:W3CDTF">2015-03-10T13:33:35Z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addpoint.no</vt:lpwstr>
  </property>
</Properties>
</file>