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5" r:id="rId2"/>
    <p:sldId id="289" r:id="rId3"/>
    <p:sldId id="296" r:id="rId4"/>
    <p:sldId id="290" r:id="rId5"/>
    <p:sldId id="259" r:id="rId6"/>
    <p:sldId id="297" r:id="rId7"/>
    <p:sldId id="302" r:id="rId8"/>
    <p:sldId id="299" r:id="rId9"/>
    <p:sldId id="300" r:id="rId10"/>
    <p:sldId id="270" r:id="rId11"/>
    <p:sldId id="291" r:id="rId12"/>
    <p:sldId id="262" r:id="rId13"/>
    <p:sldId id="267" r:id="rId14"/>
    <p:sldId id="301" r:id="rId15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 Steine" initials="GS" lastIdx="2" clrIdx="0">
    <p:extLst>
      <p:ext uri="{19B8F6BF-5375-455C-9EA6-DF929625EA0E}">
        <p15:presenceInfo xmlns:p15="http://schemas.microsoft.com/office/powerpoint/2012/main" userId="S-1-5-21-2706481372-420203902-3156927383-4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2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AF143-E250-446B-BCEB-757E62927978}" type="datetimeFigureOut">
              <a:rPr lang="nb-NO" smtClean="0"/>
              <a:t>16.03.2015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0C719-9602-4A02-93AE-D37068EF19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70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27330-168B-4370-91CD-E0F0CE191643}" type="datetimeFigureOut">
              <a:rPr lang="nb-NO" smtClean="0"/>
              <a:t>16.03.2015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B7EC8-31E6-4EF5-968F-3CB5A79A63D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81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bu.no/forskning/tema/ma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b-no.facebook.com/pages/NMBU-Matsatsingen/241458659366892" TargetMode="External"/><Relationship Id="rId4" Type="http://schemas.openxmlformats.org/officeDocument/2006/relationships/hyperlink" Target="http://blogg.nmbu.no/mat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459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875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154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sz="2000" dirty="0" smtClean="0"/>
              <a:t>Søknader innsendt fra </a:t>
            </a:r>
            <a:r>
              <a:rPr lang="nb-NO" sz="2000" dirty="0" err="1" smtClean="0"/>
              <a:t>NTP’en</a:t>
            </a:r>
            <a:r>
              <a:rPr lang="nb-NO" sz="2000" dirty="0" smtClean="0"/>
              <a:t> 2014:</a:t>
            </a:r>
          </a:p>
          <a:p>
            <a:pPr lvl="3"/>
            <a:r>
              <a:rPr lang="nb-NO" sz="2000" dirty="0" smtClean="0"/>
              <a:t>Reduksjon av salt og fett. Sunn matpakke v/</a:t>
            </a:r>
            <a:r>
              <a:rPr lang="nb-NO" sz="2000" dirty="0" err="1" smtClean="0"/>
              <a:t>Animalia</a:t>
            </a:r>
            <a:endParaRPr lang="nb-NO" dirty="0" smtClean="0"/>
          </a:p>
          <a:p>
            <a:pPr lvl="3"/>
            <a:r>
              <a:rPr lang="nb-NO" sz="2000" dirty="0" smtClean="0"/>
              <a:t>Automatisering v/SINTEF</a:t>
            </a:r>
            <a:endParaRPr lang="nb-NO" dirty="0" smtClean="0"/>
          </a:p>
          <a:p>
            <a:pPr lvl="3"/>
            <a:r>
              <a:rPr lang="nb-NO" sz="2000" dirty="0" smtClean="0"/>
              <a:t>Virus v/ Bama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Det jobbes med dette i Europa og Sverige og Danmark har jobbet med dette siden 2010. Norge har ikke vært med,</a:t>
            </a:r>
            <a:r>
              <a:rPr lang="nb-NO" baseline="0" dirty="0" smtClean="0"/>
              <a:t> men </a:t>
            </a:r>
            <a:r>
              <a:rPr lang="nb-NO" baseline="0" dirty="0" err="1" smtClean="0"/>
              <a:t>Nofima</a:t>
            </a:r>
            <a:r>
              <a:rPr lang="nb-NO" baseline="0" dirty="0" smtClean="0"/>
              <a:t> og NMBU jobber med saken. Vi blir invitert på møter og har deltatt på workshop om innovasjon. Fortsatt my som må avklares angående </a:t>
            </a:r>
            <a:r>
              <a:rPr lang="nb-NO" baseline="0" dirty="0" err="1" smtClean="0"/>
              <a:t>KIC’en</a:t>
            </a:r>
            <a:r>
              <a:rPr lang="nb-NO" baseline="0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21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34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nb-NO" sz="1600" dirty="0" smtClean="0"/>
              <a:t>Økonomisk ramme: 38 </a:t>
            </a:r>
            <a:r>
              <a:rPr lang="nb-NO" sz="1600" dirty="0" err="1" smtClean="0"/>
              <a:t>mill</a:t>
            </a:r>
            <a:r>
              <a:rPr lang="nb-NO" sz="1600" dirty="0" smtClean="0"/>
              <a:t> over 5 år</a:t>
            </a:r>
          </a:p>
          <a:p>
            <a:pPr marL="7620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Tahoma" pitchFamily="34" charset="0"/>
              <a:buAutoNum type="arabicPeriod"/>
              <a:defRPr/>
            </a:pPr>
            <a:endParaRPr lang="nb-NO" sz="1600" dirty="0" smtClean="0"/>
          </a:p>
          <a:p>
            <a:pPr marL="7620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Tahoma" pitchFamily="34" charset="0"/>
              <a:buAutoNum type="arabicPeriod"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Styringsgruppa har eksterne medlemmer, representanter fra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instiutttene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Ås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</a:t>
            </a:r>
            <a:r>
              <a:rPr lang="nb-NO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Adamstua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nb-NO" sz="1600" dirty="0" smtClean="0"/>
          </a:p>
          <a:p>
            <a:pPr marL="762000" lvl="1" indent="-457200" eaLnBrk="1" hangingPunct="1">
              <a:buFont typeface="Tahoma" pitchFamily="34" charset="0"/>
              <a:buAutoNum type="arabicPeriod"/>
              <a:defRPr/>
            </a:pPr>
            <a:endParaRPr lang="nb-NO" sz="1600" b="1" dirty="0" smtClean="0"/>
          </a:p>
          <a:p>
            <a:pPr marL="1219200" lvl="2" indent="-342900" eaLnBrk="1" hangingPunct="1">
              <a:defRPr/>
            </a:pPr>
            <a:endParaRPr lang="nb-NO" sz="1600" dirty="0" smtClean="0"/>
          </a:p>
          <a:p>
            <a:pPr marL="1219200" lvl="2" indent="-342900" eaLnBrk="1" hangingPunct="1">
              <a:defRPr/>
            </a:pPr>
            <a:r>
              <a:rPr lang="nb-NO" sz="1600" dirty="0" smtClean="0"/>
              <a:t>På NMBU jobbes det mye med mat – Matsatsingen er et felles løft innen matområdet</a:t>
            </a:r>
          </a:p>
          <a:p>
            <a:pPr>
              <a:defRPr/>
            </a:pPr>
            <a:r>
              <a:rPr lang="nb-NO" dirty="0" smtClean="0"/>
              <a:t>MATSATSINGEN SKAL LØFTE NMBU</a:t>
            </a:r>
            <a:endParaRPr lang="nb-NO" dirty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FAFB99F-1ADD-4DB3-B0F3-CB1C55DB9C51}" type="slidenum">
              <a:rPr lang="nb-NO" altLang="nb-NO" sz="1200">
                <a:solidFill>
                  <a:prstClr val="black"/>
                </a:solidFill>
              </a:rPr>
              <a:pPr/>
              <a:t>2</a:t>
            </a:fld>
            <a:endParaRPr lang="nb-NO" altLang="nb-NO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7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288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 å beholde denne posisjonen kreves det kontinuerlig aktivitet!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5CC9D-82A3-4EE8-BD8B-B5FAA8B674F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91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7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 tillegg er det tildelt tre nye stillinger i</a:t>
            </a:r>
            <a:r>
              <a:rPr lang="nb-NO" baseline="0" dirty="0" smtClean="0"/>
              <a:t> 2014, tre nye stipendiater.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5CC9D-82A3-4EE8-BD8B-B5FAA8B674F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11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Ivar Pettersen underviser i emnet matvaremarkeder og politikk. Seniorrådgiver/forsker i NILF, Norsk institutt for landbruksøkonomisk forsking.</a:t>
            </a:r>
          </a:p>
          <a:p>
            <a:r>
              <a:rPr lang="nb-NO" dirty="0" smtClean="0"/>
              <a:t>Harald</a:t>
            </a:r>
            <a:r>
              <a:rPr lang="nb-NO" baseline="0" dirty="0" smtClean="0"/>
              <a:t> Carlsen begynte 1. februar 2014 og kommer i fra UiO</a:t>
            </a:r>
            <a:r>
              <a:rPr lang="nb-NO" baseline="0" dirty="0" smtClean="0"/>
              <a:t>.</a:t>
            </a:r>
          </a:p>
          <a:p>
            <a:endParaRPr lang="nb-NO" baseline="0" dirty="0" smtClean="0"/>
          </a:p>
          <a:p>
            <a:r>
              <a:rPr lang="nb-NO" baseline="0" dirty="0" smtClean="0"/>
              <a:t>Jan Øivind </a:t>
            </a:r>
            <a:r>
              <a:rPr lang="nb-NO" baseline="0" dirty="0" err="1" smtClean="0"/>
              <a:t>Moskaug</a:t>
            </a:r>
            <a:r>
              <a:rPr lang="nb-NO" baseline="0" dirty="0" smtClean="0"/>
              <a:t> – professor innen biokjemi og ernæring UiO. </a:t>
            </a:r>
          </a:p>
          <a:p>
            <a:r>
              <a:rPr lang="nb-NO" baseline="0" dirty="0" smtClean="0"/>
              <a:t>Skal opprette et kurs i molekylær ernæring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5CC9D-82A3-4EE8-BD8B-B5FAA8B674F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1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7209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sz="2000" dirty="0" smtClean="0"/>
              <a:t>På nettsiden til NMBU </a:t>
            </a:r>
            <a:r>
              <a:rPr lang="nb-NO" sz="2000" dirty="0" smtClean="0">
                <a:hlinkClick r:id="rId3"/>
              </a:rPr>
              <a:t>http://www.nmbu.no/forskning/tema/mat</a:t>
            </a:r>
            <a:endParaRPr lang="nb-NO" sz="2000" dirty="0" smtClean="0"/>
          </a:p>
          <a:p>
            <a:pPr lvl="1"/>
            <a:r>
              <a:rPr lang="nb-NO" sz="2000" dirty="0" smtClean="0"/>
              <a:t>Eksterne oppslag</a:t>
            </a:r>
          </a:p>
          <a:p>
            <a:pPr lvl="1"/>
            <a:r>
              <a:rPr lang="nb-NO" sz="2000" dirty="0" smtClean="0"/>
              <a:t>Kronikker</a:t>
            </a:r>
          </a:p>
          <a:p>
            <a:pPr lvl="1"/>
            <a:r>
              <a:rPr lang="nb-NO" sz="2000" dirty="0" smtClean="0"/>
              <a:t>NMBU-matblogg </a:t>
            </a:r>
            <a:r>
              <a:rPr lang="nb-NO" sz="2000" dirty="0" smtClean="0">
                <a:hlinkClick r:id="rId4"/>
              </a:rPr>
              <a:t>http://blogg.nmbu.no/mat/</a:t>
            </a:r>
            <a:endParaRPr lang="nb-NO" sz="2000" dirty="0" smtClean="0"/>
          </a:p>
          <a:p>
            <a:pPr lvl="1"/>
            <a:r>
              <a:rPr lang="nb-NO" sz="2000" dirty="0" smtClean="0"/>
              <a:t>Publiseres også på Forskning.no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000" dirty="0" smtClean="0"/>
              <a:t>430 likes </a:t>
            </a:r>
            <a:r>
              <a:rPr lang="nb-NO" sz="1400" dirty="0" smtClean="0">
                <a:hlinkClick r:id="rId5"/>
              </a:rPr>
              <a:t>https://nb-no.facebook.com/pages/NMBU-Matsatsingen/241458659366892</a:t>
            </a:r>
            <a:endParaRPr lang="nb-NO" sz="20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B7EC8-31E6-4EF5-968F-3CB5A79A63D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296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0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344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3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44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366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875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32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Norges miljø- og biovitenskapelige universitet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Tittel på presentasjon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Dato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2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Norges miljø- og biovitenskapelige universitet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>
                <a:solidFill>
                  <a:prstClr val="white"/>
                </a:solidFill>
              </a:rPr>
              <a:t>Tittel på presentasjon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Dato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3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Norges miljø- og </a:t>
            </a:r>
            <a:r>
              <a:rPr lang="nb-NO" dirty="0" err="1" smtClean="0"/>
              <a:t>biovitenskapelige</a:t>
            </a:r>
            <a:r>
              <a:rPr lang="nb-NO" dirty="0" smtClean="0"/>
              <a:t>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6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36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36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6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89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 smtClean="0"/>
              <a:t>Tittel på presentasjon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4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white"/>
                </a:solidFill>
              </a:rPr>
              <a:t>Norges miljø- og biovitenskapelige universitet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1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576000" y="2617201"/>
            <a:ext cx="7992000" cy="738664"/>
          </a:xfrm>
        </p:spPr>
        <p:txBody>
          <a:bodyPr/>
          <a:lstStyle/>
          <a:p>
            <a:r>
              <a:rPr lang="nb-NO" dirty="0" smtClean="0"/>
              <a:t>Matsatsingen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FU 17. mars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29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Synliggjøring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8100456" cy="4411481"/>
          </a:xfrm>
        </p:spPr>
        <p:txBody>
          <a:bodyPr/>
          <a:lstStyle/>
          <a:p>
            <a:r>
              <a:rPr lang="nb-NO" sz="2000" dirty="0" smtClean="0"/>
              <a:t>Nyhetssaker</a:t>
            </a:r>
          </a:p>
          <a:p>
            <a:r>
              <a:rPr lang="nb-NO" sz="2000" dirty="0" smtClean="0"/>
              <a:t>Blogg</a:t>
            </a:r>
          </a:p>
          <a:p>
            <a:r>
              <a:rPr lang="nb-NO" sz="2000" dirty="0" err="1" smtClean="0"/>
              <a:t>Facebook</a:t>
            </a:r>
            <a:endParaRPr lang="nb-NO" sz="2000" dirty="0" smtClean="0"/>
          </a:p>
          <a:p>
            <a:r>
              <a:rPr lang="nb-NO" sz="2000" dirty="0" smtClean="0"/>
              <a:t>Nyhetsbrev</a:t>
            </a:r>
            <a:endParaRPr lang="nb-NO" sz="2000" dirty="0"/>
          </a:p>
          <a:p>
            <a:endParaRPr lang="nb-NO" sz="2000" dirty="0" smtClean="0"/>
          </a:p>
          <a:p>
            <a:pPr lvl="1"/>
            <a:endParaRPr lang="nb-NO" sz="2000" dirty="0" smtClean="0"/>
          </a:p>
          <a:p>
            <a:pPr marL="468000" lvl="1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5780087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455767"/>
            <a:ext cx="6818518" cy="492443"/>
          </a:xfrm>
        </p:spPr>
        <p:txBody>
          <a:bodyPr/>
          <a:lstStyle/>
          <a:p>
            <a:r>
              <a:rPr lang="nb-NO" sz="3200" dirty="0" smtClean="0"/>
              <a:t>Seminarer 2015</a:t>
            </a:r>
            <a:endParaRPr lang="nb-NO" sz="320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628432" y="1268760"/>
            <a:ext cx="7183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000" lvl="0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</a:rPr>
              <a:t>Frokostseminarer</a:t>
            </a:r>
          </a:p>
          <a:p>
            <a:pPr marL="655200" lvl="1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Bakterier og </a:t>
            </a:r>
            <a:r>
              <a:rPr lang="nb-NO" dirty="0" err="1" smtClean="0">
                <a:solidFill>
                  <a:prstClr val="black"/>
                </a:solidFill>
              </a:rPr>
              <a:t>antibiotikaresistens</a:t>
            </a:r>
            <a:r>
              <a:rPr lang="nb-NO" dirty="0" smtClean="0">
                <a:solidFill>
                  <a:prstClr val="black"/>
                </a:solidFill>
              </a:rPr>
              <a:t>, 6. mars</a:t>
            </a:r>
          </a:p>
          <a:p>
            <a:pPr marL="655200" lvl="1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Utdanning innen matområdet, planlegges i april/mai</a:t>
            </a:r>
          </a:p>
          <a:p>
            <a:pPr marL="655200" lvl="1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Jordvern (høst 2015)</a:t>
            </a:r>
          </a:p>
          <a:p>
            <a:pPr marL="655200" lvl="1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dirty="0" smtClean="0">
              <a:solidFill>
                <a:prstClr val="black"/>
              </a:solidFill>
            </a:endParaRPr>
          </a:p>
          <a:p>
            <a:pPr marL="198000" lvl="0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prstClr val="black"/>
                </a:solidFill>
              </a:rPr>
              <a:t>Campus </a:t>
            </a:r>
            <a:r>
              <a:rPr lang="nb-NO" sz="2400" dirty="0">
                <a:solidFill>
                  <a:prstClr val="black"/>
                </a:solidFill>
              </a:rPr>
              <a:t>Ås </a:t>
            </a:r>
            <a:endParaRPr lang="nb-NO" sz="2400" dirty="0" smtClean="0">
              <a:solidFill>
                <a:prstClr val="black"/>
              </a:solidFill>
            </a:endParaRPr>
          </a:p>
          <a:p>
            <a:pPr marL="655200" lvl="1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Innovative </a:t>
            </a:r>
            <a:r>
              <a:rPr lang="nb-NO" dirty="0">
                <a:solidFill>
                  <a:prstClr val="black"/>
                </a:solidFill>
              </a:rPr>
              <a:t>løsninger for framtidas </a:t>
            </a:r>
            <a:r>
              <a:rPr lang="nb-NO" dirty="0" smtClean="0">
                <a:solidFill>
                  <a:prstClr val="black"/>
                </a:solidFill>
              </a:rPr>
              <a:t>mat, 27. januar</a:t>
            </a:r>
          </a:p>
          <a:p>
            <a:pPr marL="655200" lvl="1" indent="-1980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b-NO" sz="1600" dirty="0">
              <a:solidFill>
                <a:prstClr val="black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1048"/>
            <a:ext cx="4032448" cy="22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Forskningsforum</a:t>
            </a:r>
          </a:p>
          <a:p>
            <a:pPr lvl="1"/>
            <a:r>
              <a:rPr lang="nb-NO" sz="1800" dirty="0" smtClean="0"/>
              <a:t>Utlysning JPI-FACCE (Joint </a:t>
            </a:r>
            <a:r>
              <a:rPr lang="nb-NO" sz="1800" dirty="0"/>
              <a:t>Programming Initiative </a:t>
            </a:r>
            <a:r>
              <a:rPr lang="nb-NO" sz="1800" dirty="0" err="1"/>
              <a:t>on</a:t>
            </a:r>
            <a:r>
              <a:rPr lang="nb-NO" sz="1800" dirty="0"/>
              <a:t> </a:t>
            </a:r>
            <a:r>
              <a:rPr lang="nb-NO" sz="1800" dirty="0" err="1"/>
              <a:t>Agriculture</a:t>
            </a:r>
            <a:r>
              <a:rPr lang="nb-NO" sz="1800" dirty="0"/>
              <a:t>, Food Security and </a:t>
            </a:r>
            <a:r>
              <a:rPr lang="nb-NO" sz="1800" dirty="0" err="1"/>
              <a:t>Climate</a:t>
            </a:r>
            <a:r>
              <a:rPr lang="nb-NO" sz="1800" dirty="0"/>
              <a:t> </a:t>
            </a:r>
            <a:r>
              <a:rPr lang="nb-NO" sz="1800" dirty="0" err="1" smtClean="0"/>
              <a:t>Change</a:t>
            </a:r>
            <a:r>
              <a:rPr lang="nb-NO" sz="1800" dirty="0" smtClean="0"/>
              <a:t>)</a:t>
            </a:r>
          </a:p>
          <a:p>
            <a:pPr lvl="1"/>
            <a:r>
              <a:rPr lang="nb-NO" sz="1800" dirty="0" smtClean="0"/>
              <a:t>BIONÆR</a:t>
            </a:r>
          </a:p>
          <a:p>
            <a:pPr marL="468000" lvl="1" indent="0">
              <a:buNone/>
            </a:pPr>
            <a:r>
              <a:rPr lang="nb-NO" sz="1800" dirty="0" smtClean="0"/>
              <a:t>	    Prioriterer forskningsforum knyttet opp mot utlysninger eller aktuelle tema – forslag ønsker?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Såkornmidler – interne forskningsmidler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Initiativ for stipendiater innen matområdet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380" y="4509120"/>
            <a:ext cx="2118620" cy="1719149"/>
          </a:xfrm>
          <a:prstGeom prst="rect">
            <a:avLst/>
          </a:prstGeom>
        </p:spPr>
      </p:pic>
      <p:sp>
        <p:nvSpPr>
          <p:cNvPr id="8" name="Pil høyre 7"/>
          <p:cNvSpPr/>
          <p:nvPr/>
        </p:nvSpPr>
        <p:spPr>
          <a:xfrm>
            <a:off x="827584" y="3284984"/>
            <a:ext cx="864096" cy="7200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0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Nettverksarbeid i 2015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/>
              <a:t>NTP-</a:t>
            </a:r>
            <a:r>
              <a:rPr lang="nb-NO" sz="2000" dirty="0" err="1" smtClean="0"/>
              <a:t>food</a:t>
            </a:r>
            <a:r>
              <a:rPr lang="nb-NO" sz="2000" dirty="0" smtClean="0"/>
              <a:t> </a:t>
            </a:r>
            <a:r>
              <a:rPr lang="nb-NO" sz="2000" dirty="0"/>
              <a:t>for </a:t>
            </a:r>
            <a:r>
              <a:rPr lang="nb-NO" sz="2000" dirty="0" err="1" smtClean="0"/>
              <a:t>life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dirty="0" smtClean="0"/>
              <a:t>Europeiske teknologiplattformer</a:t>
            </a:r>
          </a:p>
          <a:p>
            <a:pPr lvl="1"/>
            <a:r>
              <a:rPr lang="nb-NO" sz="1800" dirty="0"/>
              <a:t>Farm Animal </a:t>
            </a:r>
            <a:r>
              <a:rPr lang="nb-NO" sz="1800" dirty="0" err="1"/>
              <a:t>Breeding</a:t>
            </a:r>
            <a:r>
              <a:rPr lang="nb-NO" sz="1800" dirty="0"/>
              <a:t> and </a:t>
            </a:r>
            <a:r>
              <a:rPr lang="nb-NO" sz="1800" dirty="0" err="1"/>
              <a:t>Reproduction</a:t>
            </a:r>
            <a:r>
              <a:rPr lang="nb-NO" sz="1800" dirty="0"/>
              <a:t> Technology Platform – FABRE TP</a:t>
            </a:r>
          </a:p>
          <a:p>
            <a:pPr lvl="1"/>
            <a:r>
              <a:rPr lang="en-US" sz="1800" dirty="0"/>
              <a:t>European Aquaculture Technology and Innovation Platform (</a:t>
            </a:r>
            <a:r>
              <a:rPr lang="en-US" sz="1800" dirty="0" err="1"/>
              <a:t>EATiP</a:t>
            </a:r>
            <a:endParaRPr lang="nb-NO" sz="1800" dirty="0" smtClean="0"/>
          </a:p>
          <a:p>
            <a:endParaRPr lang="nb-NO" sz="2000" dirty="0"/>
          </a:p>
          <a:p>
            <a:r>
              <a:rPr lang="nb-NO" sz="2000" dirty="0" smtClean="0"/>
              <a:t>KIC</a:t>
            </a:r>
          </a:p>
          <a:p>
            <a:pPr lvl="1"/>
            <a:r>
              <a:rPr lang="nb-NO" sz="1800" dirty="0"/>
              <a:t>I 2016 planlegges en utlysning for en KIC (europeisk nettverk) innen mat</a:t>
            </a:r>
          </a:p>
          <a:p>
            <a:pPr lvl="1"/>
            <a:r>
              <a:rPr lang="nb-NO" sz="1800" dirty="0"/>
              <a:t>Sverige og Danmark har jobbet med dette siden 2010</a:t>
            </a:r>
          </a:p>
          <a:p>
            <a:pPr lvl="1"/>
            <a:endParaRPr lang="nb-NO" sz="2000" dirty="0" smtClean="0"/>
          </a:p>
          <a:p>
            <a:pPr marL="1402200" lvl="3" indent="0">
              <a:buNone/>
            </a:pPr>
            <a:endParaRPr lang="nb-NO" sz="2000" dirty="0" smtClean="0"/>
          </a:p>
          <a:p>
            <a:pPr marL="1402200" lvl="3" indent="0">
              <a:buNone/>
            </a:pPr>
            <a:endParaRPr lang="nb-NO" i="1" dirty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0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Takk for meg!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23" name="Bilde 1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02" y="1700808"/>
            <a:ext cx="2719189" cy="1812793"/>
          </a:xfrm>
          <a:prstGeom prst="rect">
            <a:avLst/>
          </a:prstGeom>
        </p:spPr>
      </p:pic>
      <p:pic>
        <p:nvPicPr>
          <p:cNvPr id="124" name="Bilde 1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02" y="3535445"/>
            <a:ext cx="1856035" cy="2793364"/>
          </a:xfrm>
          <a:prstGeom prst="rect">
            <a:avLst/>
          </a:prstGeom>
        </p:spPr>
      </p:pic>
      <p:pic>
        <p:nvPicPr>
          <p:cNvPr id="126" name="Bilde 1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801" y="1698659"/>
            <a:ext cx="1869282" cy="1869282"/>
          </a:xfrm>
          <a:prstGeom prst="rect">
            <a:avLst/>
          </a:prstGeom>
        </p:spPr>
      </p:pic>
      <p:pic>
        <p:nvPicPr>
          <p:cNvPr id="127" name="Bilde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698659"/>
            <a:ext cx="3203848" cy="1803969"/>
          </a:xfrm>
          <a:prstGeom prst="rect">
            <a:avLst/>
          </a:prstGeom>
        </p:spPr>
      </p:pic>
      <p:pic>
        <p:nvPicPr>
          <p:cNvPr id="1120" name="Bilde 11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218" y="3568689"/>
            <a:ext cx="2770634" cy="2770634"/>
          </a:xfrm>
          <a:prstGeom prst="rect">
            <a:avLst/>
          </a:prstGeom>
        </p:spPr>
      </p:pic>
      <p:pic>
        <p:nvPicPr>
          <p:cNvPr id="1121" name="Bilde 11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233" y="3718976"/>
            <a:ext cx="3220645" cy="26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827584" y="-2862561"/>
            <a:ext cx="7105650" cy="466722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b="1" cap="small" dirty="0"/>
              <a:t/>
            </a:r>
            <a:br>
              <a:rPr lang="nb-NO" b="1" cap="small" dirty="0"/>
            </a:br>
            <a:r>
              <a:rPr lang="nb-NO" b="1" cap="small" dirty="0" smtClean="0"/>
              <a:t/>
            </a:r>
            <a:br>
              <a:rPr lang="nb-NO" b="1" cap="small" dirty="0" smtClean="0"/>
            </a:br>
            <a:r>
              <a:rPr lang="nb-NO" b="1" cap="small" dirty="0" smtClean="0"/>
              <a:t/>
            </a:r>
            <a:br>
              <a:rPr lang="nb-NO" b="1" cap="small" dirty="0" smtClean="0"/>
            </a:br>
            <a:r>
              <a:rPr lang="nb-NO" b="1" cap="small" dirty="0"/>
              <a:t/>
            </a:r>
            <a:br>
              <a:rPr lang="nb-NO" b="1" cap="small" dirty="0"/>
            </a:br>
            <a:r>
              <a:rPr lang="nb-NO" b="1" cap="small" dirty="0" smtClean="0"/>
              <a:t/>
            </a:r>
            <a:br>
              <a:rPr lang="nb-NO" b="1" cap="small" dirty="0" smtClean="0"/>
            </a:br>
            <a:r>
              <a:rPr lang="nb-NO" sz="2800" b="1" cap="small" dirty="0" smtClean="0"/>
              <a:t>Matsatsingen </a:t>
            </a:r>
            <a:br>
              <a:rPr lang="nb-NO" sz="2800" b="1" cap="small" dirty="0" smtClean="0"/>
            </a:br>
            <a:r>
              <a:rPr lang="nb-NO" sz="2800" b="1" cap="small" dirty="0" smtClean="0"/>
              <a:t>”Mat </a:t>
            </a:r>
            <a:r>
              <a:rPr lang="nb-NO" sz="2800" b="1" cap="small" dirty="0"/>
              <a:t>for </a:t>
            </a:r>
            <a:r>
              <a:rPr lang="nb-NO" sz="2800" b="1" cap="small" dirty="0" smtClean="0"/>
              <a:t>en bærekraftig </a:t>
            </a:r>
            <a:r>
              <a:rPr lang="nb-NO" sz="2800" b="1" cap="small" dirty="0"/>
              <a:t>framtid”</a:t>
            </a:r>
            <a:r>
              <a:rPr lang="nb-NO" sz="3600" b="1" cap="small" dirty="0"/>
              <a:t> </a:t>
            </a:r>
            <a:br>
              <a:rPr lang="nb-NO" sz="3600" b="1" cap="small" dirty="0"/>
            </a:br>
            <a:r>
              <a:rPr lang="nb-NO" sz="3600" dirty="0" smtClean="0"/>
              <a:t> </a:t>
            </a:r>
            <a:endParaRPr lang="en-US" sz="3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99592" y="6381328"/>
            <a:ext cx="2891208" cy="153888"/>
          </a:xfrm>
        </p:spPr>
        <p:txBody>
          <a:bodyPr/>
          <a:lstStyle/>
          <a:p>
            <a:pPr>
              <a:defRPr/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32363" y="1526381"/>
            <a:ext cx="38163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b-NO" dirty="0" smtClean="0">
              <a:solidFill>
                <a:srgbClr val="000000"/>
              </a:solidFill>
              <a:latin typeface="Arial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nb-NO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511" y="1842919"/>
            <a:ext cx="4286250" cy="28575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3" y="1842919"/>
            <a:ext cx="4286250" cy="285750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23699" y="4940709"/>
            <a:ext cx="441659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  <a:latin typeface="Arial" charset="0"/>
              </a:rPr>
              <a:t>Tverrfaglig satsing </a:t>
            </a:r>
            <a:r>
              <a:rPr lang="nb-NO" dirty="0" smtClean="0">
                <a:solidFill>
                  <a:srgbClr val="000000"/>
                </a:solidFill>
                <a:latin typeface="Arial" charset="0"/>
              </a:rPr>
              <a:t>2012-2016</a:t>
            </a:r>
            <a:endParaRPr lang="nb-NO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000000"/>
                </a:solidFill>
                <a:latin typeface="Arial" charset="0"/>
              </a:rPr>
              <a:t>Inkluderer hele matområdet på </a:t>
            </a:r>
            <a:r>
              <a:rPr lang="nb-NO" dirty="0" smtClean="0">
                <a:solidFill>
                  <a:srgbClr val="000000"/>
                </a:solidFill>
                <a:latin typeface="Arial" charset="0"/>
              </a:rPr>
              <a:t>NMBU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nb-NO" dirty="0" smtClean="0">
                <a:solidFill>
                  <a:srgbClr val="000000"/>
                </a:solidFill>
                <a:latin typeface="Arial" charset="0"/>
              </a:rPr>
              <a:t>Totalbudsjett på nesten 38 millioner</a:t>
            </a:r>
            <a:endParaRPr lang="nb-NO" dirty="0">
              <a:solidFill>
                <a:srgbClr val="000000"/>
              </a:solidFill>
              <a:latin typeface="Arial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5839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993626"/>
            <a:ext cx="6818518" cy="553998"/>
          </a:xfrm>
        </p:spPr>
        <p:txBody>
          <a:bodyPr/>
          <a:lstStyle/>
          <a:p>
            <a:r>
              <a:rPr lang="nb-NO" sz="3600" dirty="0" smtClean="0"/>
              <a:t>Styringsgruppen til Matsatsingen</a:t>
            </a:r>
            <a:endParaRPr lang="nb-NO" sz="36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719854"/>
            <a:ext cx="1268078" cy="126807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108" y="3266228"/>
            <a:ext cx="1268078" cy="126807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951" y="4832970"/>
            <a:ext cx="1266097" cy="1266097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61" y="4832970"/>
            <a:ext cx="1260874" cy="12608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1960" y="4837166"/>
            <a:ext cx="1080120" cy="125667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2068" y="3266228"/>
            <a:ext cx="1314734" cy="1314734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334" y="3266228"/>
            <a:ext cx="840791" cy="126807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7027" y="4850312"/>
            <a:ext cx="1865298" cy="124353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0002" y="3266228"/>
            <a:ext cx="841958" cy="12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Bakgrunn for Matsatsingen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sz="2800" i="1" dirty="0" smtClean="0"/>
              <a:t>Universitetet </a:t>
            </a:r>
            <a:r>
              <a:rPr lang="nb-NO" sz="2800" i="1" dirty="0"/>
              <a:t>skal beholde sin posisjon som den fremste nasjonale forsknings- og utdanningsaktøren på mat, for bl.a. å bidra </a:t>
            </a:r>
            <a:r>
              <a:rPr lang="nb-NO" sz="2800" i="1" dirty="0" smtClean="0"/>
              <a:t>til </a:t>
            </a:r>
            <a:r>
              <a:rPr lang="nb-NO" sz="2800" i="1" dirty="0"/>
              <a:t>innovasjon nasjonalt og </a:t>
            </a:r>
            <a:r>
              <a:rPr lang="nb-NO" sz="2800" i="1" dirty="0" smtClean="0"/>
              <a:t>internasjonalt</a:t>
            </a:r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endParaRPr lang="nb-NO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Visjon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solidFill>
                  <a:srgbClr val="000000"/>
                </a:solidFill>
              </a:rPr>
              <a:t>Mat for en bærekraftig framtid</a:t>
            </a:r>
          </a:p>
          <a:p>
            <a:pPr>
              <a:defRPr/>
            </a:pPr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215669-28F8-4F4F-9859-F54CEF5AEB1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sp>
        <p:nvSpPr>
          <p:cNvPr id="18437" name="TekstSylinder 5"/>
          <p:cNvSpPr txBox="1">
            <a:spLocks noChangeArrowheads="1"/>
          </p:cNvSpPr>
          <p:nvPr/>
        </p:nvSpPr>
        <p:spPr bwMode="auto">
          <a:xfrm>
            <a:off x="1475656" y="1700808"/>
            <a:ext cx="6697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i="1" dirty="0" smtClean="0">
                <a:solidFill>
                  <a:srgbClr val="000000"/>
                </a:solidFill>
              </a:rPr>
              <a:t>NMBU </a:t>
            </a:r>
            <a:r>
              <a:rPr lang="nb-NO" altLang="nb-NO" i="1" dirty="0">
                <a:solidFill>
                  <a:srgbClr val="000000"/>
                </a:solidFill>
              </a:rPr>
              <a:t>skal være så gode på kunnskap </a:t>
            </a:r>
            <a:br>
              <a:rPr lang="nb-NO" altLang="nb-NO" i="1" dirty="0">
                <a:solidFill>
                  <a:srgbClr val="000000"/>
                </a:solidFill>
              </a:rPr>
            </a:br>
            <a:r>
              <a:rPr lang="nb-NO" altLang="nb-NO" i="1" dirty="0">
                <a:solidFill>
                  <a:srgbClr val="000000"/>
                </a:solidFill>
              </a:rPr>
              <a:t>om mat at vi foretrekkes av studenter, forskere, næringsliv og media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dirty="0">
              <a:solidFill>
                <a:srgbClr val="000000"/>
              </a:solidFill>
            </a:endParaRPr>
          </a:p>
        </p:txBody>
      </p:sp>
      <p:pic>
        <p:nvPicPr>
          <p:cNvPr id="184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3501008"/>
            <a:ext cx="5932487" cy="228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88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576000" y="439628"/>
            <a:ext cx="6818518" cy="1107996"/>
          </a:xfrm>
        </p:spPr>
        <p:txBody>
          <a:bodyPr/>
          <a:lstStyle/>
          <a:p>
            <a:pPr eaLnBrk="1" hangingPunct="1"/>
            <a:r>
              <a:rPr lang="nb-NO" altLang="nb-NO" sz="3600" dirty="0" smtClean="0"/>
              <a:t>Stipendiater ansatt på prosjekter finansiert gjennom Matsatsingen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899592" y="6381328"/>
            <a:ext cx="2891208" cy="153888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Matsatsingen ved NMBU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C4A26E-1377-4FE2-ADE8-A644988058E0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38445"/>
              </p:ext>
            </p:extLst>
          </p:nvPr>
        </p:nvGraphicFramePr>
        <p:xfrm>
          <a:off x="576000" y="1612319"/>
          <a:ext cx="7062936" cy="491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312"/>
                <a:gridCol w="2354312"/>
                <a:gridCol w="2354312"/>
              </a:tblGrid>
              <a:tr h="368741">
                <a:tc>
                  <a:txBody>
                    <a:bodyPr/>
                    <a:lstStyle/>
                    <a:p>
                      <a:r>
                        <a:rPr lang="nb-NO" dirty="0" smtClean="0"/>
                        <a:t>Navn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Prosjekt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Institutt</a:t>
                      </a:r>
                      <a:endParaRPr lang="nb-NO" dirty="0"/>
                    </a:p>
                  </a:txBody>
                  <a:tcPr/>
                </a:tc>
              </a:tr>
              <a:tr h="135315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Gisken</a:t>
                      </a:r>
                      <a:r>
                        <a:rPr lang="nb-NO" sz="1600" baseline="0" dirty="0" smtClean="0"/>
                        <a:t> Trøan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Jod i melk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IHA</a:t>
                      </a:r>
                      <a:endParaRPr lang="nb-NO" sz="1600" dirty="0"/>
                    </a:p>
                  </a:txBody>
                  <a:tcPr/>
                </a:tc>
              </a:tr>
              <a:tr h="575842">
                <a:tc>
                  <a:txBody>
                    <a:bodyPr/>
                    <a:lstStyle/>
                    <a:p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Galmeus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Fett og fettinnhold i fôr og melk 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IHA</a:t>
                      </a:r>
                      <a:endParaRPr lang="nb-NO" sz="1600" dirty="0"/>
                    </a:p>
                  </a:txBody>
                  <a:tcPr/>
                </a:tc>
              </a:tr>
              <a:tr h="818302">
                <a:tc>
                  <a:txBody>
                    <a:bodyPr/>
                    <a:lstStyle/>
                    <a:p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Ozgun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Onarman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Umu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microorganisms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contribution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fibre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inducible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satiety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IKBM</a:t>
                      </a:r>
                      <a:endParaRPr lang="nb-NO" sz="1600" dirty="0"/>
                    </a:p>
                  </a:txBody>
                  <a:tcPr/>
                </a:tc>
              </a:tr>
              <a:tr h="558195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Rita Nilsen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 som kilde til sunn ernæring</a:t>
                      </a:r>
                    </a:p>
                    <a:p>
                      <a:endParaRPr lang="nb-N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IKBM</a:t>
                      </a:r>
                      <a:endParaRPr lang="nb-NO" sz="1600" dirty="0"/>
                    </a:p>
                  </a:txBody>
                  <a:tcPr/>
                </a:tc>
              </a:tr>
              <a:tr h="818302"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Helene Lie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Improving smallholders’ livelihood through value chain development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err="1" smtClean="0"/>
                        <a:t>Noragric</a:t>
                      </a:r>
                      <a:endParaRPr lang="nb-NO" sz="1600" dirty="0"/>
                    </a:p>
                  </a:txBody>
                  <a:tcPr/>
                </a:tc>
              </a:tr>
              <a:tr h="575842">
                <a:tc>
                  <a:txBody>
                    <a:bodyPr/>
                    <a:lstStyle/>
                    <a:p>
                      <a:r>
                        <a:rPr lang="nb-NO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Tomasz </a:t>
                      </a:r>
                      <a:r>
                        <a:rPr lang="nb-NO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Woznicki</a:t>
                      </a:r>
                      <a:endParaRPr lang="nb-N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Food for a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nb-N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IPV</a:t>
                      </a:r>
                      <a:endParaRPr lang="nb-NO" sz="1600" dirty="0"/>
                    </a:p>
                  </a:txBody>
                  <a:tcPr/>
                </a:tc>
              </a:tr>
              <a:tr h="575842">
                <a:tc>
                  <a:txBody>
                    <a:bodyPr/>
                    <a:lstStyle/>
                    <a:p>
                      <a:r>
                        <a:rPr lang="nb-NO" sz="1600" b="0" dirty="0" smtClean="0"/>
                        <a:t>Kristine Lien Skog</a:t>
                      </a:r>
                      <a:endParaRPr lang="nb-NO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Jordvern og arealplanlegging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 smtClean="0"/>
                        <a:t>ILP</a:t>
                      </a:r>
                      <a:endParaRPr lang="nb-NO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655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439628"/>
            <a:ext cx="6818518" cy="1107996"/>
          </a:xfrm>
        </p:spPr>
        <p:txBody>
          <a:bodyPr/>
          <a:lstStyle/>
          <a:p>
            <a:r>
              <a:rPr lang="nb-NO" sz="3600" dirty="0"/>
              <a:t>Postdoktorer finansiert gjennom Matsatsingen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Tittel på presentasjon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7</a:t>
            </a:fld>
            <a:endParaRPr lang="nb-NO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18958"/>
              </p:ext>
            </p:extLst>
          </p:nvPr>
        </p:nvGraphicFramePr>
        <p:xfrm>
          <a:off x="683569" y="2564904"/>
          <a:ext cx="6672063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021"/>
                <a:gridCol w="2672522"/>
                <a:gridCol w="177552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Navn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Prosjekt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Institutt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Marije</a:t>
                      </a:r>
                      <a:r>
                        <a:rPr lang="nb-NO" baseline="0" dirty="0" smtClean="0"/>
                        <a:t> Oostindjer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Interdisiplinary</a:t>
                      </a:r>
                      <a:r>
                        <a:rPr lang="nb-NO" baseline="0" dirty="0" smtClean="0"/>
                        <a:t> Food </a:t>
                      </a:r>
                      <a:r>
                        <a:rPr lang="nb-NO" baseline="0" dirty="0" err="1" smtClean="0"/>
                        <a:t>Ecology</a:t>
                      </a:r>
                      <a:r>
                        <a:rPr lang="nb-NO" baseline="0" dirty="0" smtClean="0"/>
                        <a:t> at NMBU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IKBM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Daniel Atsbeha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Consumer </a:t>
                      </a:r>
                      <a:r>
                        <a:rPr lang="nb-NO" dirty="0" err="1" smtClean="0"/>
                        <a:t>Preferences</a:t>
                      </a:r>
                      <a:r>
                        <a:rPr lang="nb-NO" baseline="0" dirty="0" smtClean="0"/>
                        <a:t> and </a:t>
                      </a:r>
                      <a:r>
                        <a:rPr lang="nb-NO" baseline="0" dirty="0" err="1" smtClean="0"/>
                        <a:t>the</a:t>
                      </a:r>
                      <a:r>
                        <a:rPr lang="nb-NO" baseline="0" dirty="0" smtClean="0"/>
                        <a:t> Norwegian Food Market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HH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Anders Kielland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Regulering av oksidativt stress i tarm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IKBM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Ansettelser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547625"/>
            <a:ext cx="7992000" cy="4257640"/>
          </a:xfrm>
        </p:spPr>
        <p:txBody>
          <a:bodyPr/>
          <a:lstStyle/>
          <a:p>
            <a:pPr lvl="0" hangingPunct="0"/>
            <a:endParaRPr lang="nb-NO" dirty="0" smtClean="0"/>
          </a:p>
          <a:p>
            <a:pPr marL="0" lvl="0" indent="0" hangingPunct="0">
              <a:buNone/>
            </a:pPr>
            <a:r>
              <a:rPr lang="nb-NO" sz="2000" dirty="0" smtClean="0"/>
              <a:t>Ivar </a:t>
            </a:r>
            <a:r>
              <a:rPr lang="nb-NO" sz="2000" dirty="0"/>
              <a:t>Pettersen er ansatt som </a:t>
            </a:r>
            <a:endParaRPr lang="nb-NO" sz="2000" dirty="0" smtClean="0"/>
          </a:p>
          <a:p>
            <a:pPr marL="0" lvl="0" indent="0" hangingPunct="0">
              <a:buNone/>
            </a:pPr>
            <a:r>
              <a:rPr lang="nb-NO" sz="2000" dirty="0" smtClean="0"/>
              <a:t>førsteamanuensis </a:t>
            </a:r>
            <a:r>
              <a:rPr lang="nb-NO" sz="2000" dirty="0"/>
              <a:t>II (20 %) på </a:t>
            </a:r>
            <a:r>
              <a:rPr lang="nb-NO" sz="2000" dirty="0" smtClean="0"/>
              <a:t>HH</a:t>
            </a:r>
          </a:p>
          <a:p>
            <a:pPr lvl="0" hangingPunct="0"/>
            <a:endParaRPr lang="nb-NO" dirty="0"/>
          </a:p>
          <a:p>
            <a:pPr lvl="0" hangingPunct="0"/>
            <a:endParaRPr lang="nb-NO" dirty="0"/>
          </a:p>
          <a:p>
            <a:pPr marL="0" lvl="0" indent="0" hangingPunct="0">
              <a:buNone/>
            </a:pPr>
            <a:r>
              <a:rPr lang="nb-NO" sz="2000" dirty="0"/>
              <a:t>Harald Carlsen er ansatt som professor </a:t>
            </a:r>
            <a:endParaRPr lang="nb-NO" sz="2000" dirty="0" smtClean="0"/>
          </a:p>
          <a:p>
            <a:pPr marL="0" lvl="0" indent="0" hangingPunct="0">
              <a:buNone/>
            </a:pPr>
            <a:r>
              <a:rPr lang="nb-NO" sz="2000" dirty="0" smtClean="0"/>
              <a:t>innen </a:t>
            </a:r>
            <a:r>
              <a:rPr lang="nb-NO" sz="2000" dirty="0"/>
              <a:t>ernæring på </a:t>
            </a:r>
            <a:r>
              <a:rPr lang="nb-NO" sz="2000" dirty="0" smtClean="0"/>
              <a:t>IKBM</a:t>
            </a:r>
          </a:p>
          <a:p>
            <a:pPr marL="0" lvl="0" indent="0" hangingPunct="0">
              <a:buNone/>
            </a:pPr>
            <a:endParaRPr lang="nb-NO" sz="2000" dirty="0"/>
          </a:p>
          <a:p>
            <a:pPr marL="0" lvl="0" indent="0" hangingPunct="0">
              <a:buNone/>
            </a:pPr>
            <a:endParaRPr lang="nb-NO" sz="2000" dirty="0" smtClean="0"/>
          </a:p>
          <a:p>
            <a:pPr marL="0" lvl="0" indent="0" hangingPunct="0">
              <a:buNone/>
            </a:pPr>
            <a:r>
              <a:rPr lang="nb-NO" sz="2000" dirty="0" smtClean="0"/>
              <a:t>Jan Øivind </a:t>
            </a:r>
            <a:r>
              <a:rPr lang="nb-NO" sz="2000" dirty="0" err="1" smtClean="0"/>
              <a:t>Moskaug</a:t>
            </a:r>
            <a:r>
              <a:rPr lang="nb-NO" sz="2000" dirty="0" smtClean="0"/>
              <a:t> starter som professor II</a:t>
            </a:r>
          </a:p>
          <a:p>
            <a:pPr marL="0" lvl="0" indent="0" hangingPunct="0">
              <a:buNone/>
            </a:pPr>
            <a:r>
              <a:rPr lang="nb-NO" sz="2000" dirty="0"/>
              <a:t>p</a:t>
            </a:r>
            <a:r>
              <a:rPr lang="nb-NO" sz="2000" dirty="0" smtClean="0"/>
              <a:t>å IKBM innen biokjemi og ernæring</a:t>
            </a:r>
            <a:endParaRPr lang="nb-NO" sz="2000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t>8</a:t>
            </a:fld>
            <a:endParaRPr lang="nb-N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39414"/>
            <a:ext cx="1082733" cy="1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3055"/>
            <a:ext cx="1082733" cy="14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793115"/>
            <a:ext cx="1083148" cy="144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6000" y="993626"/>
            <a:ext cx="6818518" cy="553998"/>
          </a:xfrm>
        </p:spPr>
        <p:txBody>
          <a:bodyPr/>
          <a:lstStyle/>
          <a:p>
            <a:r>
              <a:rPr lang="nb-NO" sz="3600" dirty="0" smtClean="0"/>
              <a:t>Hovedområder for Matsatsingen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Norges miljø- og biovitenskapelige universitet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4355976" y="2447796"/>
            <a:ext cx="3888432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</a:rPr>
              <a:t>SYNLIGGJØRING</a:t>
            </a:r>
          </a:p>
        </p:txBody>
      </p:sp>
      <p:sp>
        <p:nvSpPr>
          <p:cNvPr id="8" name="Ellipse 7"/>
          <p:cNvSpPr/>
          <p:nvPr/>
        </p:nvSpPr>
        <p:spPr>
          <a:xfrm>
            <a:off x="342939" y="2405034"/>
            <a:ext cx="3642320" cy="1584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nb-NO" sz="2400">
                <a:solidFill>
                  <a:prstClr val="black"/>
                </a:solidFill>
              </a:rPr>
              <a:t>FORSKNING</a:t>
            </a:r>
            <a:endParaRPr lang="nb-NO" sz="2400" dirty="0">
              <a:solidFill>
                <a:prstClr val="black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699792" y="4365905"/>
            <a:ext cx="2952328" cy="12961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nb-NO" sz="2400" dirty="0">
                <a:solidFill>
                  <a:prstClr val="black"/>
                </a:solidFill>
              </a:rPr>
              <a:t>UTDANNING</a:t>
            </a:r>
          </a:p>
        </p:txBody>
      </p:sp>
    </p:spTree>
    <p:extLst>
      <p:ext uri="{BB962C8B-B14F-4D97-AF65-F5344CB8AC3E}">
        <p14:creationId xmlns:p14="http://schemas.microsoft.com/office/powerpoint/2010/main" val="8112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BU_PPT_Norsk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615</Words>
  <Application>Microsoft Office PowerPoint</Application>
  <PresentationFormat>Skjermfremvisning (4:3)</PresentationFormat>
  <Paragraphs>173</Paragraphs>
  <Slides>14</Slides>
  <Notes>13</Notes>
  <HiddenSlides>1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NMBU_PPT_Norsk</vt:lpstr>
      <vt:lpstr>Matsatsingen</vt:lpstr>
      <vt:lpstr>     Matsatsingen  ”Mat for en bærekraftig framtid”   </vt:lpstr>
      <vt:lpstr>Styringsgruppen til Matsatsingen</vt:lpstr>
      <vt:lpstr>Bakgrunn for Matsatsingen</vt:lpstr>
      <vt:lpstr>Visjon</vt:lpstr>
      <vt:lpstr>Stipendiater ansatt på prosjekter finansiert gjennom Matsatsingen</vt:lpstr>
      <vt:lpstr>Postdoktorer finansiert gjennom Matsatsingen</vt:lpstr>
      <vt:lpstr>Ansettelser </vt:lpstr>
      <vt:lpstr>Hovedområder for Matsatsingen</vt:lpstr>
      <vt:lpstr>Synliggjøring</vt:lpstr>
      <vt:lpstr>Seminarer 2015</vt:lpstr>
      <vt:lpstr>FORSKNING</vt:lpstr>
      <vt:lpstr>Nettverksarbeid i 2015</vt:lpstr>
      <vt:lpstr>Takk for meg!</vt:lpstr>
    </vt:vector>
  </TitlesOfParts>
  <Company>UMB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Gro Steine</dc:creator>
  <cp:lastModifiedBy>Gro Steine</cp:lastModifiedBy>
  <cp:revision>140</cp:revision>
  <cp:lastPrinted>2015-03-16T07:03:29Z</cp:lastPrinted>
  <dcterms:created xsi:type="dcterms:W3CDTF">2014-09-19T12:26:24Z</dcterms:created>
  <dcterms:modified xsi:type="dcterms:W3CDTF">2015-03-16T09:16:31Z</dcterms:modified>
</cp:coreProperties>
</file>