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9"/>
  </p:notesMasterIdLst>
  <p:handoutMasterIdLst>
    <p:handoutMasterId r:id="rId20"/>
  </p:handoutMasterIdLst>
  <p:sldIdLst>
    <p:sldId id="378" r:id="rId2"/>
    <p:sldId id="476" r:id="rId3"/>
    <p:sldId id="452" r:id="rId4"/>
    <p:sldId id="455" r:id="rId5"/>
    <p:sldId id="453" r:id="rId6"/>
    <p:sldId id="465" r:id="rId7"/>
    <p:sldId id="468" r:id="rId8"/>
    <p:sldId id="464" r:id="rId9"/>
    <p:sldId id="466" r:id="rId10"/>
    <p:sldId id="475" r:id="rId11"/>
    <p:sldId id="467" r:id="rId12"/>
    <p:sldId id="469" r:id="rId13"/>
    <p:sldId id="470" r:id="rId14"/>
    <p:sldId id="471" r:id="rId15"/>
    <p:sldId id="473" r:id="rId16"/>
    <p:sldId id="474" r:id="rId17"/>
    <p:sldId id="430" r:id="rId18"/>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2" autoAdjust="0"/>
    <p:restoredTop sz="83126" autoAdjust="0"/>
  </p:normalViewPr>
  <p:slideViewPr>
    <p:cSldViewPr>
      <p:cViewPr varScale="1">
        <p:scale>
          <a:sx n="86" d="100"/>
          <a:sy n="86" d="100"/>
        </p:scale>
        <p:origin x="123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BBA05E4-A5AC-4638-BBE6-EE546F631AC5}" type="datetimeFigureOut">
              <a:rPr lang="en-US" smtClean="0"/>
              <a:t>8/23/2021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9D35B5C-1122-4A2F-81E5-54E6F282569B}" type="slidenum">
              <a:rPr lang="en-US" smtClean="0"/>
              <a:t>‹#›</a:t>
            </a:fld>
            <a:endParaRPr lang="en-US"/>
          </a:p>
        </p:txBody>
      </p:sp>
    </p:spTree>
    <p:extLst>
      <p:ext uri="{BB962C8B-B14F-4D97-AF65-F5344CB8AC3E}">
        <p14:creationId xmlns:p14="http://schemas.microsoft.com/office/powerpoint/2010/main" val="2892227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BB013BB-223A-4A7A-A9B6-504A14290792}" type="datetimeFigureOut">
              <a:rPr lang="nb-NO" smtClean="0"/>
              <a:pPr/>
              <a:t>23.08.2021</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50BF349-27A5-44C1-8C69-2C3879FAD297}" type="slidenum">
              <a:rPr lang="nb-NO" smtClean="0"/>
              <a:pPr/>
              <a:t>‹#›</a:t>
            </a:fld>
            <a:endParaRPr lang="nb-NO"/>
          </a:p>
        </p:txBody>
      </p:sp>
    </p:spTree>
    <p:extLst>
      <p:ext uri="{BB962C8B-B14F-4D97-AF65-F5344CB8AC3E}">
        <p14:creationId xmlns:p14="http://schemas.microsoft.com/office/powerpoint/2010/main" val="15856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Forside">
    <p:bg>
      <p:bgPr>
        <a:solidFill>
          <a:schemeClr val="accent1"/>
        </a:solidFill>
        <a:effectLst/>
      </p:bgPr>
    </p:bg>
    <p:spTree>
      <p:nvGrpSpPr>
        <p:cNvPr id="1" name=""/>
        <p:cNvGrpSpPr/>
        <p:nvPr/>
      </p:nvGrpSpPr>
      <p:grpSpPr>
        <a:xfrm>
          <a:off x="0" y="0"/>
          <a:ext cx="0" cy="0"/>
          <a:chOff x="0" y="0"/>
          <a:chExt cx="0" cy="0"/>
        </a:xfrm>
      </p:grpSpPr>
      <p:pic>
        <p:nvPicPr>
          <p:cNvPr id="2050" name="Picture 2" descr="Z:\NMBU\NMBU_symbol_1000prosent_av_18mm_RGB_hvi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02531" y="2571889"/>
            <a:ext cx="2147040" cy="17136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43293"/>
          <a:stretch/>
        </p:blipFill>
        <p:spPr>
          <a:xfrm>
            <a:off x="4476749" y="2570986"/>
            <a:ext cx="3240793" cy="1716027"/>
          </a:xfrm>
          <a:prstGeom prst="rect">
            <a:avLst/>
          </a:prstGeom>
        </p:spPr>
      </p:pic>
    </p:spTree>
    <p:extLst>
      <p:ext uri="{BB962C8B-B14F-4D97-AF65-F5344CB8AC3E}">
        <p14:creationId xmlns:p14="http://schemas.microsoft.com/office/powerpoint/2010/main" val="176303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en-GB" noProof="0" dirty="0"/>
          </a:p>
        </p:txBody>
      </p:sp>
      <p:sp>
        <p:nvSpPr>
          <p:cNvPr id="4" name="Plassholder for dato 3"/>
          <p:cNvSpPr>
            <a:spLocks noGrp="1"/>
          </p:cNvSpPr>
          <p:nvPr>
            <p:ph type="dt" sz="half" idx="10"/>
          </p:nvPr>
        </p:nvSpPr>
        <p:spPr/>
        <p:txBody>
          <a:bodyPr/>
          <a:lstStyle/>
          <a:p>
            <a:r>
              <a:rPr lang="nb-NO" noProof="0"/>
              <a:t>Norwegian University of Life Sciences</a:t>
            </a:r>
            <a:endParaRPr lang="en-GB" noProof="0" dirty="0"/>
          </a:p>
        </p:txBody>
      </p:sp>
      <p:sp>
        <p:nvSpPr>
          <p:cNvPr id="5" name="Plassholder for bunntekst 4"/>
          <p:cNvSpPr>
            <a:spLocks noGrp="1"/>
          </p:cNvSpPr>
          <p:nvPr>
            <p:ph type="ftr" sz="quarter" idx="11"/>
          </p:nvPr>
        </p:nvSpPr>
        <p:spPr/>
        <p:txBody>
          <a:bodyPr/>
          <a:lstStyle/>
          <a:p>
            <a:r>
              <a:rPr lang="en-US" noProof="0"/>
              <a:t>Mobile Phones, Leadership and Gender in Rural Business Groups</a:t>
            </a:r>
            <a:endParaRPr lang="en-GB" noProof="0" dirty="0"/>
          </a:p>
        </p:txBody>
      </p:sp>
      <p:sp>
        <p:nvSpPr>
          <p:cNvPr id="6" name="Plassholder for lysbildenummer 5"/>
          <p:cNvSpPr>
            <a:spLocks noGrp="1"/>
          </p:cNvSpPr>
          <p:nvPr>
            <p:ph type="sldNum" sz="quarter" idx="12"/>
          </p:nvPr>
        </p:nvSpPr>
        <p:spPr/>
        <p:txBody>
          <a:bodyPr/>
          <a:lstStyle/>
          <a:p>
            <a:fld id="{76503D8D-F27D-49CA-A299-3589FD585F6D}" type="slidenum">
              <a:rPr lang="en-GB" noProof="0" smtClean="0"/>
              <a:pPr/>
              <a:t>‹#›</a:t>
            </a:fld>
            <a:endParaRPr lang="en-GB" noProof="0" dirty="0"/>
          </a:p>
        </p:txBody>
      </p:sp>
      <p:sp>
        <p:nvSpPr>
          <p:cNvPr id="9" name="Plassholder for bilde 7"/>
          <p:cNvSpPr>
            <a:spLocks noGrp="1"/>
          </p:cNvSpPr>
          <p:nvPr>
            <p:ph type="pic" sz="quarter" idx="13"/>
          </p:nvPr>
        </p:nvSpPr>
        <p:spPr>
          <a:xfrm>
            <a:off x="576000" y="1920873"/>
            <a:ext cx="7992000" cy="4127501"/>
          </a:xfrm>
          <a:noFill/>
        </p:spPr>
        <p:txBody>
          <a:bodyPr tIns="2160000"/>
          <a:lstStyle>
            <a:lvl1pPr marL="0" indent="0" algn="ctr">
              <a:buNone/>
              <a:defRPr sz="1400">
                <a:solidFill>
                  <a:schemeClr val="tx1"/>
                </a:solidFill>
              </a:defRPr>
            </a:lvl1pPr>
          </a:lstStyle>
          <a:p>
            <a:r>
              <a:rPr lang="en-US" noProof="0"/>
              <a:t>Click icon to add picture</a:t>
            </a:r>
            <a:endParaRPr lang="en-GB" noProof="0" dirty="0"/>
          </a:p>
        </p:txBody>
      </p:sp>
    </p:spTree>
    <p:extLst>
      <p:ext uri="{BB962C8B-B14F-4D97-AF65-F5344CB8AC3E}">
        <p14:creationId xmlns:p14="http://schemas.microsoft.com/office/powerpoint/2010/main" val="186846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steside">
    <p:bg>
      <p:bgPr>
        <a:solidFill>
          <a:schemeClr val="accent3"/>
        </a:solidFill>
        <a:effectLst/>
      </p:bgPr>
    </p:bg>
    <p:spTree>
      <p:nvGrpSpPr>
        <p:cNvPr id="1" name=""/>
        <p:cNvGrpSpPr/>
        <p:nvPr/>
      </p:nvGrpSpPr>
      <p:grpSpPr>
        <a:xfrm>
          <a:off x="0" y="0"/>
          <a:ext cx="0" cy="0"/>
          <a:chOff x="0" y="0"/>
          <a:chExt cx="0" cy="0"/>
        </a:xfrm>
      </p:grpSpPr>
      <p:pic>
        <p:nvPicPr>
          <p:cNvPr id="1026" name="Picture 2" descr="Z:\NMBU\nmbu_ppt_sisteside_grafik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920874"/>
            <a:ext cx="9144000" cy="49371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Z:\NMBU\NMBU_symbol_1000prosent_av_18mm_RGB_hvi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588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en-GB" noProof="0" dirty="0"/>
          </a:p>
        </p:txBody>
      </p:sp>
      <p:sp>
        <p:nvSpPr>
          <p:cNvPr id="3" name="Plassholder for innhold 2"/>
          <p:cNvSpPr>
            <a:spLocks noGrp="1"/>
          </p:cNvSpPr>
          <p:nvPr>
            <p:ph sz="half" idx="1"/>
          </p:nvPr>
        </p:nvSpPr>
        <p:spPr>
          <a:xfrm>
            <a:off x="579353" y="1844825"/>
            <a:ext cx="3794294" cy="3960440"/>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Click to edit Master text styles</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Second level</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Third level</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Fourth level</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Fifth level</a:t>
            </a:r>
            <a:endParaRPr kumimoji="0" lang="en-GB" sz="2400" b="0" i="0" u="none" strike="noStrike" kern="1200" cap="none" spc="0" normalizeH="0" baseline="0" noProof="0" dirty="0">
              <a:ln>
                <a:noFill/>
              </a:ln>
              <a:solidFill>
                <a:prstClr val="black"/>
              </a:solidFill>
              <a:effectLst/>
              <a:uLnTx/>
              <a:uFillTx/>
              <a:latin typeface="+mn-lt"/>
            </a:endParaRPr>
          </a:p>
        </p:txBody>
      </p:sp>
      <p:sp>
        <p:nvSpPr>
          <p:cNvPr id="4" name="Plassholder for innhold 3"/>
          <p:cNvSpPr>
            <a:spLocks noGrp="1"/>
          </p:cNvSpPr>
          <p:nvPr>
            <p:ph sz="half" idx="2"/>
          </p:nvPr>
        </p:nvSpPr>
        <p:spPr>
          <a:xfrm>
            <a:off x="4770353" y="1844825"/>
            <a:ext cx="3794294" cy="3960440"/>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Click to edit Master text styles</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Second level</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Third level</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Fourth level</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Fifth level</a:t>
            </a:r>
            <a:endParaRPr kumimoji="0" lang="en-GB" sz="2400" b="0" i="0" u="none" strike="noStrike" kern="1200" cap="none" spc="0" normalizeH="0" baseline="0" noProof="0" dirty="0">
              <a:ln>
                <a:noFill/>
              </a:ln>
              <a:solidFill>
                <a:prstClr val="black"/>
              </a:solidFill>
              <a:effectLst/>
              <a:uLnTx/>
              <a:uFillTx/>
              <a:latin typeface="+mn-lt"/>
            </a:endParaRPr>
          </a:p>
        </p:txBody>
      </p:sp>
      <p:sp>
        <p:nvSpPr>
          <p:cNvPr id="5" name="Plassholder for dato 4"/>
          <p:cNvSpPr>
            <a:spLocks noGrp="1"/>
          </p:cNvSpPr>
          <p:nvPr>
            <p:ph type="dt" sz="half" idx="10"/>
          </p:nvPr>
        </p:nvSpPr>
        <p:spPr/>
        <p:txBody>
          <a:bodyPr/>
          <a:lstStyle/>
          <a:p>
            <a:r>
              <a:rPr lang="nb-NO" noProof="0"/>
              <a:t>Norwegian University of Life Sciences</a:t>
            </a:r>
            <a:endParaRPr lang="en-GB" noProof="0" dirty="0"/>
          </a:p>
        </p:txBody>
      </p:sp>
      <p:sp>
        <p:nvSpPr>
          <p:cNvPr id="6" name="Plassholder for bunntekst 5"/>
          <p:cNvSpPr>
            <a:spLocks noGrp="1"/>
          </p:cNvSpPr>
          <p:nvPr>
            <p:ph type="ftr" sz="quarter" idx="11"/>
          </p:nvPr>
        </p:nvSpPr>
        <p:spPr/>
        <p:txBody>
          <a:bodyPr/>
          <a:lstStyle/>
          <a:p>
            <a:r>
              <a:rPr lang="en-US" noProof="0"/>
              <a:t>Mobile Phones, Leadership and Gender in Rural Business Groups</a:t>
            </a:r>
            <a:endParaRPr lang="en-GB" noProof="0" dirty="0"/>
          </a:p>
        </p:txBody>
      </p:sp>
      <p:sp>
        <p:nvSpPr>
          <p:cNvPr id="7" name="Plassholder for lysbildenummer 6"/>
          <p:cNvSpPr>
            <a:spLocks noGrp="1"/>
          </p:cNvSpPr>
          <p:nvPr>
            <p:ph type="sldNum" sz="quarter" idx="12"/>
          </p:nvPr>
        </p:nvSpPr>
        <p:spPr/>
        <p:txBody>
          <a:bodyPr/>
          <a:lstStyle/>
          <a:p>
            <a:fld id="{76503D8D-F27D-49CA-A299-3589FD585F6D}" type="slidenum">
              <a:rPr lang="en-GB" noProof="0" smtClean="0"/>
              <a:pPr/>
              <a:t>‹#›</a:t>
            </a:fld>
            <a:endParaRPr lang="en-GB" noProof="0" dirty="0"/>
          </a:p>
        </p:txBody>
      </p:sp>
    </p:spTree>
    <p:extLst>
      <p:ext uri="{BB962C8B-B14F-4D97-AF65-F5344CB8AC3E}">
        <p14:creationId xmlns:p14="http://schemas.microsoft.com/office/powerpoint/2010/main" val="975512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noProof="0"/>
              <a:t>Click to edit Master title style</a:t>
            </a:r>
            <a:endParaRPr lang="en-GB" noProof="0" dirty="0"/>
          </a:p>
        </p:txBody>
      </p:sp>
      <p:sp>
        <p:nvSpPr>
          <p:cNvPr id="3" name="Plassholder for tekst 2"/>
          <p:cNvSpPr>
            <a:spLocks noGrp="1"/>
          </p:cNvSpPr>
          <p:nvPr>
            <p:ph type="body" idx="1"/>
          </p:nvPr>
        </p:nvSpPr>
        <p:spPr>
          <a:xfrm>
            <a:off x="575862" y="1592719"/>
            <a:ext cx="3807674" cy="73866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Plassholder for tekst 4"/>
          <p:cNvSpPr>
            <a:spLocks noGrp="1"/>
          </p:cNvSpPr>
          <p:nvPr>
            <p:ph type="body" sz="quarter" idx="3"/>
          </p:nvPr>
        </p:nvSpPr>
        <p:spPr>
          <a:xfrm>
            <a:off x="4763687" y="1592719"/>
            <a:ext cx="3807939" cy="73866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Plassholder for dato 6"/>
          <p:cNvSpPr>
            <a:spLocks noGrp="1"/>
          </p:cNvSpPr>
          <p:nvPr>
            <p:ph type="dt" sz="half" idx="10"/>
          </p:nvPr>
        </p:nvSpPr>
        <p:spPr/>
        <p:txBody>
          <a:bodyPr/>
          <a:lstStyle/>
          <a:p>
            <a:r>
              <a:rPr lang="nb-NO" noProof="0"/>
              <a:t>Norwegian University of Life Sciences</a:t>
            </a:r>
            <a:endParaRPr lang="en-GB" noProof="0" dirty="0"/>
          </a:p>
        </p:txBody>
      </p:sp>
      <p:sp>
        <p:nvSpPr>
          <p:cNvPr id="8" name="Plassholder for bunntekst 7"/>
          <p:cNvSpPr>
            <a:spLocks noGrp="1"/>
          </p:cNvSpPr>
          <p:nvPr>
            <p:ph type="ftr" sz="quarter" idx="11"/>
          </p:nvPr>
        </p:nvSpPr>
        <p:spPr/>
        <p:txBody>
          <a:bodyPr/>
          <a:lstStyle/>
          <a:p>
            <a:r>
              <a:rPr lang="en-US" noProof="0"/>
              <a:t>Mobile Phones, Leadership and Gender in Rural Business Groups</a:t>
            </a:r>
            <a:endParaRPr lang="en-GB" noProof="0" dirty="0"/>
          </a:p>
        </p:txBody>
      </p:sp>
      <p:sp>
        <p:nvSpPr>
          <p:cNvPr id="9" name="Plassholder for lysbildenummer 8"/>
          <p:cNvSpPr>
            <a:spLocks noGrp="1"/>
          </p:cNvSpPr>
          <p:nvPr>
            <p:ph type="sldNum" sz="quarter" idx="12"/>
          </p:nvPr>
        </p:nvSpPr>
        <p:spPr/>
        <p:txBody>
          <a:bodyPr/>
          <a:lstStyle/>
          <a:p>
            <a:fld id="{76503D8D-F27D-49CA-A299-3589FD585F6D}" type="slidenum">
              <a:rPr lang="en-GB" noProof="0" smtClean="0"/>
              <a:pPr/>
              <a:t>‹#›</a:t>
            </a:fld>
            <a:endParaRPr lang="en-GB" noProof="0" dirty="0"/>
          </a:p>
        </p:txBody>
      </p:sp>
      <p:sp>
        <p:nvSpPr>
          <p:cNvPr id="12" name="Plassholder for innhold 2"/>
          <p:cNvSpPr>
            <a:spLocks noGrp="1"/>
          </p:cNvSpPr>
          <p:nvPr>
            <p:ph sz="half" idx="13"/>
          </p:nvPr>
        </p:nvSpPr>
        <p:spPr>
          <a:xfrm>
            <a:off x="579353" y="2348880"/>
            <a:ext cx="3794294" cy="3456384"/>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Click to edit Master text styles</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Second level</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Third level</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Fourth level</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Fifth level</a:t>
            </a:r>
            <a:endParaRPr kumimoji="0" lang="en-GB" sz="2400" b="0" i="0" u="none" strike="noStrike" kern="1200" cap="none" spc="0" normalizeH="0" baseline="0" noProof="0" dirty="0">
              <a:ln>
                <a:noFill/>
              </a:ln>
              <a:solidFill>
                <a:prstClr val="black"/>
              </a:solidFill>
              <a:effectLst/>
              <a:uLnTx/>
              <a:uFillTx/>
              <a:latin typeface="+mn-lt"/>
            </a:endParaRPr>
          </a:p>
        </p:txBody>
      </p:sp>
      <p:sp>
        <p:nvSpPr>
          <p:cNvPr id="13" name="Plassholder for innhold 3"/>
          <p:cNvSpPr>
            <a:spLocks noGrp="1"/>
          </p:cNvSpPr>
          <p:nvPr>
            <p:ph sz="half" idx="2"/>
          </p:nvPr>
        </p:nvSpPr>
        <p:spPr>
          <a:xfrm>
            <a:off x="4770353" y="2348880"/>
            <a:ext cx="3794294" cy="3456384"/>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Click to edit Master text styles</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Second level</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Third level</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Fourth level</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Fifth level</a:t>
            </a:r>
            <a:endParaRPr kumimoji="0" lang="en-GB" sz="2400" b="0" i="0" u="none" strike="noStrike" kern="120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388182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en-GB" noProof="0" dirty="0"/>
          </a:p>
        </p:txBody>
      </p:sp>
      <p:sp>
        <p:nvSpPr>
          <p:cNvPr id="3" name="Plassholder for dato 2"/>
          <p:cNvSpPr>
            <a:spLocks noGrp="1"/>
          </p:cNvSpPr>
          <p:nvPr>
            <p:ph type="dt" sz="half" idx="10"/>
          </p:nvPr>
        </p:nvSpPr>
        <p:spPr/>
        <p:txBody>
          <a:bodyPr/>
          <a:lstStyle/>
          <a:p>
            <a:r>
              <a:rPr lang="nb-NO" noProof="0"/>
              <a:t>Norwegian University of Life Sciences</a:t>
            </a:r>
            <a:endParaRPr lang="en-GB" noProof="0" dirty="0"/>
          </a:p>
        </p:txBody>
      </p:sp>
      <p:sp>
        <p:nvSpPr>
          <p:cNvPr id="4" name="Plassholder for bunntekst 3"/>
          <p:cNvSpPr>
            <a:spLocks noGrp="1"/>
          </p:cNvSpPr>
          <p:nvPr>
            <p:ph type="ftr" sz="quarter" idx="11"/>
          </p:nvPr>
        </p:nvSpPr>
        <p:spPr/>
        <p:txBody>
          <a:bodyPr/>
          <a:lstStyle/>
          <a:p>
            <a:r>
              <a:rPr lang="en-US" noProof="0"/>
              <a:t>Mobile Phones, Leadership and Gender in Rural Business Groups</a:t>
            </a:r>
            <a:endParaRPr lang="en-GB" noProof="0" dirty="0"/>
          </a:p>
        </p:txBody>
      </p:sp>
      <p:sp>
        <p:nvSpPr>
          <p:cNvPr id="5" name="Plassholder for lysbildenummer 4"/>
          <p:cNvSpPr>
            <a:spLocks noGrp="1"/>
          </p:cNvSpPr>
          <p:nvPr>
            <p:ph type="sldNum" sz="quarter" idx="12"/>
          </p:nvPr>
        </p:nvSpPr>
        <p:spPr/>
        <p:txBody>
          <a:bodyPr/>
          <a:lstStyle/>
          <a:p>
            <a:fld id="{76503D8D-F27D-49CA-A299-3589FD585F6D}" type="slidenum">
              <a:rPr lang="en-GB" noProof="0" smtClean="0"/>
              <a:pPr/>
              <a:t>‹#›</a:t>
            </a:fld>
            <a:endParaRPr lang="en-GB" noProof="0" dirty="0"/>
          </a:p>
        </p:txBody>
      </p:sp>
    </p:spTree>
    <p:extLst>
      <p:ext uri="{BB962C8B-B14F-4D97-AF65-F5344CB8AC3E}">
        <p14:creationId xmlns:p14="http://schemas.microsoft.com/office/powerpoint/2010/main" val="632205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noProof="0"/>
              <a:t>Norwegian University of Life Sciences</a:t>
            </a:r>
            <a:endParaRPr lang="en-GB" noProof="0" dirty="0"/>
          </a:p>
        </p:txBody>
      </p:sp>
      <p:sp>
        <p:nvSpPr>
          <p:cNvPr id="3" name="Plassholder for bunntekst 2"/>
          <p:cNvSpPr>
            <a:spLocks noGrp="1"/>
          </p:cNvSpPr>
          <p:nvPr>
            <p:ph type="ftr" sz="quarter" idx="11"/>
          </p:nvPr>
        </p:nvSpPr>
        <p:spPr/>
        <p:txBody>
          <a:bodyPr/>
          <a:lstStyle/>
          <a:p>
            <a:r>
              <a:rPr lang="en-US" noProof="0"/>
              <a:t>Mobile Phones, Leadership and Gender in Rural Business Groups</a:t>
            </a:r>
            <a:endParaRPr lang="en-GB" noProof="0" dirty="0"/>
          </a:p>
        </p:txBody>
      </p:sp>
      <p:sp>
        <p:nvSpPr>
          <p:cNvPr id="4" name="Plassholder for lysbildenummer 3"/>
          <p:cNvSpPr>
            <a:spLocks noGrp="1"/>
          </p:cNvSpPr>
          <p:nvPr>
            <p:ph type="sldNum" sz="quarter" idx="12"/>
          </p:nvPr>
        </p:nvSpPr>
        <p:spPr/>
        <p:txBody>
          <a:bodyPr/>
          <a:lstStyle/>
          <a:p>
            <a:fld id="{76503D8D-F27D-49CA-A299-3589FD585F6D}" type="slidenum">
              <a:rPr lang="en-GB" noProof="0" smtClean="0"/>
              <a:pPr/>
              <a:t>‹#›</a:t>
            </a:fld>
            <a:endParaRPr lang="en-GB" noProof="0" dirty="0"/>
          </a:p>
        </p:txBody>
      </p:sp>
    </p:spTree>
    <p:extLst>
      <p:ext uri="{BB962C8B-B14F-4D97-AF65-F5344CB8AC3E}">
        <p14:creationId xmlns:p14="http://schemas.microsoft.com/office/powerpoint/2010/main" val="70776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ogo animasjon">
    <p:bg>
      <p:bgPr>
        <a:solidFill>
          <a:srgbClr val="009D7F"/>
        </a:solidFill>
        <a:effectLst/>
      </p:bgPr>
    </p:bg>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859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1">
    <p:bg>
      <p:bgPr>
        <a:solidFill>
          <a:schemeClr val="accent1"/>
        </a:soli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lvl1pPr>
              <a:defRPr>
                <a:solidFill>
                  <a:schemeClr val="bg1"/>
                </a:solidFill>
              </a:defRPr>
            </a:lvl1pPr>
          </a:lstStyle>
          <a:p>
            <a:r>
              <a:rPr lang="nb-NO" noProof="0"/>
              <a:t>Norwegian University of Life Sciences</a:t>
            </a:r>
            <a:endParaRPr lang="en-GB" noProof="0"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r>
              <a:rPr lang="en-US" noProof="0"/>
              <a:t>Mobile Phones, Leadership and Gender in Rural Business Groups</a:t>
            </a:r>
            <a:endParaRPr lang="en-GB" noProof="0" dirty="0"/>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76503D8D-F27D-49CA-A299-3589FD585F6D}" type="slidenum">
              <a:rPr lang="en-GB" noProof="0" smtClean="0"/>
              <a:pPr/>
              <a:t>‹#›</a:t>
            </a:fld>
            <a:endParaRPr lang="en-GB" noProof="0" dirty="0"/>
          </a:p>
        </p:txBody>
      </p:sp>
      <p:cxnSp>
        <p:nvCxnSpPr>
          <p:cNvPr id="7" name="Rett linje 6"/>
          <p:cNvCxnSpPr/>
          <p:nvPr userDrawn="1"/>
        </p:nvCxnSpPr>
        <p:spPr>
          <a:xfrm>
            <a:off x="576000" y="6282000"/>
            <a:ext cx="800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en-US" noProof="0"/>
              <a:t>Click to edit Master title style</a:t>
            </a:r>
            <a:endParaRPr lang="en-GB" noProof="0" dirty="0"/>
          </a:p>
        </p:txBody>
      </p:sp>
      <p:sp>
        <p:nvSpPr>
          <p:cNvPr id="12" name="Undertittel 2"/>
          <p:cNvSpPr>
            <a:spLocks noGrp="1"/>
          </p:cNvSpPr>
          <p:nvPr>
            <p:ph type="subTitle" idx="1"/>
          </p:nvPr>
        </p:nvSpPr>
        <p:spPr>
          <a:xfrm>
            <a:off x="576000" y="3502800"/>
            <a:ext cx="7992000" cy="369332"/>
          </a:xfrm>
        </p:spPr>
        <p:txBody>
          <a:bodyPr>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4" name="Plassholder for tekst 12"/>
          <p:cNvSpPr>
            <a:spLocks noGrp="1"/>
          </p:cNvSpPr>
          <p:nvPr>
            <p:ph type="body" sz="quarter" idx="13" hasCustomPrompt="1"/>
          </p:nvPr>
        </p:nvSpPr>
        <p:spPr>
          <a:xfrm>
            <a:off x="576000" y="3956400"/>
            <a:ext cx="7992000" cy="336550"/>
          </a:xfrm>
        </p:spPr>
        <p:txBody>
          <a:bodyPr>
            <a:noAutofit/>
          </a:bodyPr>
          <a:lstStyle>
            <a:lvl1pPr marL="0" indent="0">
              <a:buNone/>
              <a:defRPr>
                <a:solidFill>
                  <a:schemeClr val="bg1"/>
                </a:solidFill>
              </a:defRPr>
            </a:lvl1pPr>
          </a:lstStyle>
          <a:p>
            <a:pPr lvl="0"/>
            <a:r>
              <a:rPr lang="en-GB" noProof="0" dirty="0" err="1"/>
              <a:t>Dato</a:t>
            </a:r>
            <a:endParaRPr lang="en-GB" noProof="0" dirty="0"/>
          </a:p>
        </p:txBody>
      </p:sp>
      <p:pic>
        <p:nvPicPr>
          <p:cNvPr id="10" name="Picture 2" descr="Z:\NMBU\NMBU_symbol_1000prosent_av_18mm_RGB_hvi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64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2">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en-US" noProof="0"/>
              <a:t>Click to edit Master title style</a:t>
            </a:r>
            <a:endParaRPr lang="en-GB" noProof="0" dirty="0"/>
          </a:p>
        </p:txBody>
      </p:sp>
      <p:sp>
        <p:nvSpPr>
          <p:cNvPr id="3" name="Undertittel 2"/>
          <p:cNvSpPr>
            <a:spLocks noGrp="1"/>
          </p:cNvSpPr>
          <p:nvPr>
            <p:ph type="subTitle" idx="1"/>
          </p:nvPr>
        </p:nvSpPr>
        <p:spPr>
          <a:xfrm>
            <a:off x="576000" y="3502800"/>
            <a:ext cx="7992000" cy="369332"/>
          </a:xfrm>
        </p:spPr>
        <p:txBody>
          <a:bodyPr>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Plassholder for dato 3"/>
          <p:cNvSpPr>
            <a:spLocks noGrp="1"/>
          </p:cNvSpPr>
          <p:nvPr>
            <p:ph type="dt" sz="half" idx="10"/>
          </p:nvPr>
        </p:nvSpPr>
        <p:spPr/>
        <p:txBody>
          <a:bodyPr/>
          <a:lstStyle>
            <a:lvl1pPr>
              <a:defRPr>
                <a:solidFill>
                  <a:schemeClr val="bg1"/>
                </a:solidFill>
              </a:defRPr>
            </a:lvl1pPr>
          </a:lstStyle>
          <a:p>
            <a:r>
              <a:rPr lang="nb-NO" noProof="0"/>
              <a:t>Norwegian University of Life Sciences</a:t>
            </a:r>
            <a:endParaRPr lang="en-GB" noProof="0"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r>
              <a:rPr lang="en-US" noProof="0"/>
              <a:t>Mobile Phones, Leadership and Gender in Rural Business Groups</a:t>
            </a:r>
            <a:endParaRPr lang="en-GB" noProof="0" dirty="0"/>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76503D8D-F27D-49CA-A299-3589FD585F6D}" type="slidenum">
              <a:rPr lang="en-GB" noProof="0" smtClean="0"/>
              <a:pPr/>
              <a:t>‹#›</a:t>
            </a:fld>
            <a:endParaRPr lang="en-GB" noProof="0" dirty="0"/>
          </a:p>
        </p:txBody>
      </p:sp>
      <p:cxnSp>
        <p:nvCxnSpPr>
          <p:cNvPr id="7" name="Rett linje 6"/>
          <p:cNvCxnSpPr/>
          <p:nvPr userDrawn="1"/>
        </p:nvCxnSpPr>
        <p:spPr>
          <a:xfrm>
            <a:off x="576000" y="6282000"/>
            <a:ext cx="800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lassholder for tekst 12"/>
          <p:cNvSpPr>
            <a:spLocks noGrp="1"/>
          </p:cNvSpPr>
          <p:nvPr>
            <p:ph type="body" sz="quarter" idx="13" hasCustomPrompt="1"/>
          </p:nvPr>
        </p:nvSpPr>
        <p:spPr>
          <a:xfrm>
            <a:off x="576000" y="3956400"/>
            <a:ext cx="7992000" cy="336550"/>
          </a:xfrm>
        </p:spPr>
        <p:txBody>
          <a:bodyPr>
            <a:noAutofit/>
          </a:bodyPr>
          <a:lstStyle>
            <a:lvl1pPr marL="0" indent="0">
              <a:buNone/>
              <a:defRPr>
                <a:solidFill>
                  <a:schemeClr val="bg1"/>
                </a:solidFill>
              </a:defRPr>
            </a:lvl1pPr>
          </a:lstStyle>
          <a:p>
            <a:pPr lvl="0"/>
            <a:r>
              <a:rPr lang="en-GB" noProof="0" dirty="0" err="1"/>
              <a:t>Dato</a:t>
            </a:r>
            <a:endParaRPr lang="en-GB" noProof="0" dirty="0"/>
          </a:p>
        </p:txBody>
      </p:sp>
      <p:pic>
        <p:nvPicPr>
          <p:cNvPr id="10" name="Picture 2" descr="Z:\NMBU\NMBU_symbol_1000prosent_av_18mm_RGB_hvi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4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en-GB" noProof="0" dirty="0"/>
          </a:p>
        </p:txBody>
      </p:sp>
      <p:sp>
        <p:nvSpPr>
          <p:cNvPr id="3" name="Plassholder for innhold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Plassholder for dato 3"/>
          <p:cNvSpPr>
            <a:spLocks noGrp="1"/>
          </p:cNvSpPr>
          <p:nvPr>
            <p:ph type="dt" sz="half" idx="10"/>
          </p:nvPr>
        </p:nvSpPr>
        <p:spPr/>
        <p:txBody>
          <a:bodyPr/>
          <a:lstStyle/>
          <a:p>
            <a:r>
              <a:rPr lang="nb-NO" noProof="0"/>
              <a:t>Norwegian University of Life Sciences</a:t>
            </a:r>
            <a:endParaRPr lang="en-GB" noProof="0" dirty="0"/>
          </a:p>
        </p:txBody>
      </p:sp>
      <p:sp>
        <p:nvSpPr>
          <p:cNvPr id="5" name="Plassholder for bunntekst 4"/>
          <p:cNvSpPr>
            <a:spLocks noGrp="1"/>
          </p:cNvSpPr>
          <p:nvPr>
            <p:ph type="ftr" sz="quarter" idx="11"/>
          </p:nvPr>
        </p:nvSpPr>
        <p:spPr/>
        <p:txBody>
          <a:bodyPr/>
          <a:lstStyle/>
          <a:p>
            <a:r>
              <a:rPr lang="en-US" noProof="0"/>
              <a:t>Mobile Phones, Leadership and Gender in Rural Business Groups</a:t>
            </a:r>
            <a:endParaRPr lang="en-GB" noProof="0" dirty="0"/>
          </a:p>
        </p:txBody>
      </p:sp>
      <p:sp>
        <p:nvSpPr>
          <p:cNvPr id="6" name="Plassholder for lysbildenummer 5"/>
          <p:cNvSpPr>
            <a:spLocks noGrp="1"/>
          </p:cNvSpPr>
          <p:nvPr>
            <p:ph type="sldNum" sz="quarter" idx="12"/>
          </p:nvPr>
        </p:nvSpPr>
        <p:spPr/>
        <p:txBody>
          <a:bodyPr/>
          <a:lstStyle/>
          <a:p>
            <a:fld id="{76503D8D-F27D-49CA-A299-3589FD585F6D}" type="slidenum">
              <a:rPr lang="en-GB" noProof="0" smtClean="0"/>
              <a:pPr/>
              <a:t>‹#›</a:t>
            </a:fld>
            <a:endParaRPr lang="en-GB" noProof="0" dirty="0"/>
          </a:p>
        </p:txBody>
      </p:sp>
    </p:spTree>
    <p:extLst>
      <p:ext uri="{BB962C8B-B14F-4D97-AF65-F5344CB8AC3E}">
        <p14:creationId xmlns:p14="http://schemas.microsoft.com/office/powerpoint/2010/main" val="398607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innhold og bilde til venst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en-GB" noProof="0" dirty="0"/>
          </a:p>
        </p:txBody>
      </p:sp>
      <p:sp>
        <p:nvSpPr>
          <p:cNvPr id="3" name="Plassholder for innhold 2"/>
          <p:cNvSpPr>
            <a:spLocks noGrp="1"/>
          </p:cNvSpPr>
          <p:nvPr>
            <p:ph idx="1"/>
          </p:nvPr>
        </p:nvSpPr>
        <p:spPr>
          <a:xfrm>
            <a:off x="4716000" y="1825831"/>
            <a:ext cx="3852000" cy="397943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Plassholder for dato 3"/>
          <p:cNvSpPr>
            <a:spLocks noGrp="1"/>
          </p:cNvSpPr>
          <p:nvPr>
            <p:ph type="dt" sz="half" idx="10"/>
          </p:nvPr>
        </p:nvSpPr>
        <p:spPr/>
        <p:txBody>
          <a:bodyPr/>
          <a:lstStyle/>
          <a:p>
            <a:r>
              <a:rPr lang="nb-NO" noProof="0"/>
              <a:t>Norwegian University of Life Sciences</a:t>
            </a:r>
            <a:endParaRPr lang="en-GB" noProof="0" dirty="0"/>
          </a:p>
        </p:txBody>
      </p:sp>
      <p:sp>
        <p:nvSpPr>
          <p:cNvPr id="5" name="Plassholder for bunntekst 4"/>
          <p:cNvSpPr>
            <a:spLocks noGrp="1"/>
          </p:cNvSpPr>
          <p:nvPr>
            <p:ph type="ftr" sz="quarter" idx="11"/>
          </p:nvPr>
        </p:nvSpPr>
        <p:spPr/>
        <p:txBody>
          <a:bodyPr/>
          <a:lstStyle/>
          <a:p>
            <a:r>
              <a:rPr lang="en-US" noProof="0"/>
              <a:t>Mobile Phones, Leadership and Gender in Rural Business Groups</a:t>
            </a:r>
            <a:endParaRPr lang="en-GB" noProof="0" dirty="0"/>
          </a:p>
        </p:txBody>
      </p:sp>
      <p:sp>
        <p:nvSpPr>
          <p:cNvPr id="6" name="Plassholder for lysbildenummer 5"/>
          <p:cNvSpPr>
            <a:spLocks noGrp="1"/>
          </p:cNvSpPr>
          <p:nvPr>
            <p:ph type="sldNum" sz="quarter" idx="12"/>
          </p:nvPr>
        </p:nvSpPr>
        <p:spPr/>
        <p:txBody>
          <a:bodyPr/>
          <a:lstStyle/>
          <a:p>
            <a:fld id="{76503D8D-F27D-49CA-A299-3589FD585F6D}" type="slidenum">
              <a:rPr lang="en-GB" noProof="0" smtClean="0"/>
              <a:pPr/>
              <a:t>‹#›</a:t>
            </a:fld>
            <a:endParaRPr lang="en-GB" noProof="0" dirty="0"/>
          </a:p>
        </p:txBody>
      </p:sp>
      <p:sp>
        <p:nvSpPr>
          <p:cNvPr id="10" name="Plassholder for bilde 9"/>
          <p:cNvSpPr>
            <a:spLocks noGrp="1"/>
          </p:cNvSpPr>
          <p:nvPr>
            <p:ph type="pic" sz="quarter" idx="13"/>
          </p:nvPr>
        </p:nvSpPr>
        <p:spPr>
          <a:xfrm>
            <a:off x="575999" y="1922400"/>
            <a:ext cx="3870000" cy="4129200"/>
          </a:xfrm>
          <a:noFill/>
        </p:spPr>
        <p:txBody>
          <a:bodyPr tIns="2160000"/>
          <a:lstStyle>
            <a:lvl1pPr marL="0" indent="0" algn="ctr">
              <a:buNone/>
              <a:defRPr sz="1400">
                <a:solidFill>
                  <a:schemeClr val="tx1"/>
                </a:solidFill>
              </a:defRPr>
            </a:lvl1pPr>
          </a:lstStyle>
          <a:p>
            <a:r>
              <a:rPr lang="en-US" noProof="0"/>
              <a:t>Click icon to add picture</a:t>
            </a:r>
            <a:endParaRPr lang="en-GB" noProof="0" dirty="0"/>
          </a:p>
        </p:txBody>
      </p:sp>
    </p:spTree>
    <p:extLst>
      <p:ext uri="{BB962C8B-B14F-4D97-AF65-F5344CB8AC3E}">
        <p14:creationId xmlns:p14="http://schemas.microsoft.com/office/powerpoint/2010/main" val="7256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innhold og bilde til høy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en-GB" noProof="0" dirty="0"/>
          </a:p>
        </p:txBody>
      </p:sp>
      <p:sp>
        <p:nvSpPr>
          <p:cNvPr id="3" name="Plassholder for innhold 2"/>
          <p:cNvSpPr>
            <a:spLocks noGrp="1"/>
          </p:cNvSpPr>
          <p:nvPr>
            <p:ph idx="1"/>
          </p:nvPr>
        </p:nvSpPr>
        <p:spPr>
          <a:xfrm>
            <a:off x="576000" y="1825831"/>
            <a:ext cx="3852000" cy="397943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Plassholder for dato 3"/>
          <p:cNvSpPr>
            <a:spLocks noGrp="1"/>
          </p:cNvSpPr>
          <p:nvPr>
            <p:ph type="dt" sz="half" idx="10"/>
          </p:nvPr>
        </p:nvSpPr>
        <p:spPr/>
        <p:txBody>
          <a:bodyPr/>
          <a:lstStyle/>
          <a:p>
            <a:r>
              <a:rPr lang="nb-NO" noProof="0"/>
              <a:t>Norwegian University of Life Sciences</a:t>
            </a:r>
            <a:endParaRPr lang="en-GB" noProof="0" dirty="0"/>
          </a:p>
        </p:txBody>
      </p:sp>
      <p:sp>
        <p:nvSpPr>
          <p:cNvPr id="5" name="Plassholder for bunntekst 4"/>
          <p:cNvSpPr>
            <a:spLocks noGrp="1"/>
          </p:cNvSpPr>
          <p:nvPr>
            <p:ph type="ftr" sz="quarter" idx="11"/>
          </p:nvPr>
        </p:nvSpPr>
        <p:spPr/>
        <p:txBody>
          <a:bodyPr/>
          <a:lstStyle/>
          <a:p>
            <a:r>
              <a:rPr lang="en-US" noProof="0"/>
              <a:t>Mobile Phones, Leadership and Gender in Rural Business Groups</a:t>
            </a:r>
            <a:endParaRPr lang="en-GB" noProof="0" dirty="0"/>
          </a:p>
        </p:txBody>
      </p:sp>
      <p:sp>
        <p:nvSpPr>
          <p:cNvPr id="6" name="Plassholder for lysbildenummer 5"/>
          <p:cNvSpPr>
            <a:spLocks noGrp="1"/>
          </p:cNvSpPr>
          <p:nvPr>
            <p:ph type="sldNum" sz="quarter" idx="12"/>
          </p:nvPr>
        </p:nvSpPr>
        <p:spPr/>
        <p:txBody>
          <a:bodyPr/>
          <a:lstStyle/>
          <a:p>
            <a:fld id="{76503D8D-F27D-49CA-A299-3589FD585F6D}" type="slidenum">
              <a:rPr lang="en-GB" noProof="0" smtClean="0"/>
              <a:pPr/>
              <a:t>‹#›</a:t>
            </a:fld>
            <a:endParaRPr lang="en-GB" noProof="0" dirty="0"/>
          </a:p>
        </p:txBody>
      </p:sp>
      <p:sp>
        <p:nvSpPr>
          <p:cNvPr id="10" name="Plassholder for bilde 9"/>
          <p:cNvSpPr>
            <a:spLocks noGrp="1"/>
          </p:cNvSpPr>
          <p:nvPr>
            <p:ph type="pic" sz="quarter" idx="13"/>
          </p:nvPr>
        </p:nvSpPr>
        <p:spPr>
          <a:xfrm>
            <a:off x="4716016" y="1922400"/>
            <a:ext cx="3870000" cy="4129200"/>
          </a:xfrm>
          <a:noFill/>
        </p:spPr>
        <p:txBody>
          <a:bodyPr tIns="2160000" bIns="0"/>
          <a:lstStyle>
            <a:lvl1pPr marL="0" indent="0" algn="ctr">
              <a:buNone/>
              <a:defRPr sz="1400">
                <a:solidFill>
                  <a:schemeClr val="tx1"/>
                </a:solidFill>
              </a:defRPr>
            </a:lvl1pPr>
          </a:lstStyle>
          <a:p>
            <a:r>
              <a:rPr lang="en-US" noProof="0"/>
              <a:t>Click icon to add picture</a:t>
            </a:r>
            <a:endParaRPr lang="en-GB" noProof="0" dirty="0"/>
          </a:p>
        </p:txBody>
      </p:sp>
    </p:spTree>
    <p:extLst>
      <p:ext uri="{BB962C8B-B14F-4D97-AF65-F5344CB8AC3E}">
        <p14:creationId xmlns:p14="http://schemas.microsoft.com/office/powerpoint/2010/main" val="186135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vileslide med farge og bilde">
    <p:bg>
      <p:bgPr>
        <a:solidFill>
          <a:srgbClr val="009D7F"/>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096512"/>
            <a:ext cx="9144000" cy="2761488"/>
          </a:xfrm>
          <a:prstGeom prst="rect">
            <a:avLst/>
          </a:prstGeom>
        </p:spPr>
      </p:pic>
      <p:sp>
        <p:nvSpPr>
          <p:cNvPr id="6"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en-US" noProof="0"/>
              <a:t>Click to edit Master title style</a:t>
            </a:r>
            <a:endParaRPr lang="en-GB" noProof="0" dirty="0"/>
          </a:p>
        </p:txBody>
      </p:sp>
      <p:sp>
        <p:nvSpPr>
          <p:cNvPr id="7" name="Undertittel 2"/>
          <p:cNvSpPr>
            <a:spLocks noGrp="1"/>
          </p:cNvSpPr>
          <p:nvPr>
            <p:ph type="subTitle" idx="1"/>
          </p:nvPr>
        </p:nvSpPr>
        <p:spPr>
          <a:xfrm>
            <a:off x="576000" y="3502800"/>
            <a:ext cx="7992000" cy="246221"/>
          </a:xfrm>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pic>
        <p:nvPicPr>
          <p:cNvPr id="10" name="Picture 2" descr="Z:\NMBU\NMBU_symbol_1000prosent_av_18mm_RGB_hvi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68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vileslide med tekst og bilde">
    <p:bg>
      <p:bgPr>
        <a:solidFill>
          <a:schemeClr val="accent1"/>
        </a:solidFill>
        <a:effectLst/>
      </p:bgPr>
    </p:bg>
    <p:spTree>
      <p:nvGrpSpPr>
        <p:cNvPr id="1" name=""/>
        <p:cNvGrpSpPr/>
        <p:nvPr/>
      </p:nvGrpSpPr>
      <p:grpSpPr>
        <a:xfrm>
          <a:off x="0" y="0"/>
          <a:ext cx="0" cy="0"/>
          <a:chOff x="0" y="0"/>
          <a:chExt cx="0" cy="0"/>
        </a:xfrm>
      </p:grpSpPr>
      <p:sp>
        <p:nvSpPr>
          <p:cNvPr id="12" name="Plassholder for bilde 11"/>
          <p:cNvSpPr>
            <a:spLocks noGrp="1"/>
          </p:cNvSpPr>
          <p:nvPr>
            <p:ph type="pic" sz="quarter" idx="12"/>
          </p:nvPr>
        </p:nvSpPr>
        <p:spPr>
          <a:xfrm>
            <a:off x="0" y="0"/>
            <a:ext cx="9144000" cy="6858000"/>
          </a:xfrm>
          <a:solidFill>
            <a:schemeClr val="bg1">
              <a:lumMod val="75000"/>
            </a:schemeClr>
          </a:solidFill>
        </p:spPr>
        <p:txBody>
          <a:bodyPr tIns="3600000"/>
          <a:lstStyle>
            <a:lvl1pPr marL="0" indent="0" algn="ctr">
              <a:buNone/>
              <a:defRPr sz="1400">
                <a:solidFill>
                  <a:schemeClr val="bg1"/>
                </a:solidFill>
              </a:defRPr>
            </a:lvl1pPr>
          </a:lstStyle>
          <a:p>
            <a:r>
              <a:rPr lang="en-US" noProof="0"/>
              <a:t>Click icon to add picture</a:t>
            </a:r>
            <a:endParaRPr lang="en-GB" noProof="0" dirty="0"/>
          </a:p>
        </p:txBody>
      </p:sp>
      <p:sp>
        <p:nvSpPr>
          <p:cNvPr id="7" name="Plassholder for tekst 6"/>
          <p:cNvSpPr>
            <a:spLocks noGrp="1"/>
          </p:cNvSpPr>
          <p:nvPr>
            <p:ph type="body" sz="quarter" idx="10" hasCustomPrompt="1"/>
          </p:nvPr>
        </p:nvSpPr>
        <p:spPr>
          <a:xfrm>
            <a:off x="7970400" y="392400"/>
            <a:ext cx="676800" cy="540000"/>
          </a:xfrm>
          <a:blipFill>
            <a:blip r:embed="rId2" cstate="print"/>
            <a:stretch>
              <a:fillRect/>
            </a:stretch>
          </a:blipFill>
        </p:spPr>
        <p:txBody>
          <a:bodyPr/>
          <a:lstStyle>
            <a:lvl1pPr marL="0" indent="0">
              <a:buNone/>
              <a:defRPr sz="100">
                <a:solidFill>
                  <a:schemeClr val="bg1"/>
                </a:solidFill>
              </a:defRPr>
            </a:lvl1pPr>
          </a:lstStyle>
          <a:p>
            <a:pPr lvl="0"/>
            <a:r>
              <a:rPr lang="en-GB" noProof="0" dirty="0"/>
              <a:t>.</a:t>
            </a:r>
          </a:p>
        </p:txBody>
      </p:sp>
      <p:sp>
        <p:nvSpPr>
          <p:cNvPr id="10" name="Plassholder for tekst 6"/>
          <p:cNvSpPr>
            <a:spLocks noGrp="1"/>
          </p:cNvSpPr>
          <p:nvPr>
            <p:ph type="body" sz="quarter" idx="11" hasCustomPrompt="1"/>
          </p:nvPr>
        </p:nvSpPr>
        <p:spPr>
          <a:xfrm>
            <a:off x="0" y="4096800"/>
            <a:ext cx="9144000" cy="2761200"/>
          </a:xfrm>
          <a:blipFill>
            <a:blip r:embed="rId3" cstate="print"/>
            <a:stretch>
              <a:fillRect/>
            </a:stretch>
          </a:blipFill>
        </p:spPr>
        <p:txBody>
          <a:bodyPr/>
          <a:lstStyle>
            <a:lvl1pPr marL="0" indent="0">
              <a:buNone/>
              <a:defRPr sz="100">
                <a:solidFill>
                  <a:schemeClr val="bg1"/>
                </a:solidFill>
              </a:defRPr>
            </a:lvl1pPr>
          </a:lstStyle>
          <a:p>
            <a:pPr lvl="0"/>
            <a:r>
              <a:rPr lang="en-GB" noProof="0" dirty="0"/>
              <a:t>.</a:t>
            </a:r>
          </a:p>
        </p:txBody>
      </p:sp>
      <p:sp>
        <p:nvSpPr>
          <p:cNvPr id="8"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en-US" noProof="0"/>
              <a:t>Click to edit Master title style</a:t>
            </a:r>
            <a:endParaRPr lang="en-GB" noProof="0" dirty="0"/>
          </a:p>
        </p:txBody>
      </p:sp>
      <p:sp>
        <p:nvSpPr>
          <p:cNvPr id="9" name="Undertittel 2"/>
          <p:cNvSpPr>
            <a:spLocks noGrp="1"/>
          </p:cNvSpPr>
          <p:nvPr>
            <p:ph type="subTitle" idx="1"/>
          </p:nvPr>
        </p:nvSpPr>
        <p:spPr>
          <a:xfrm>
            <a:off x="576000" y="3502800"/>
            <a:ext cx="7992000" cy="246221"/>
          </a:xfrm>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Tree>
    <p:extLst>
      <p:ext uri="{BB962C8B-B14F-4D97-AF65-F5344CB8AC3E}">
        <p14:creationId xmlns:p14="http://schemas.microsoft.com/office/powerpoint/2010/main" val="328135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76000" y="932071"/>
            <a:ext cx="6818518" cy="615553"/>
          </a:xfrm>
          <a:prstGeom prst="rect">
            <a:avLst/>
          </a:prstGeom>
        </p:spPr>
        <p:txBody>
          <a:bodyPr vert="horz" wrap="square" lIns="0" tIns="0" rIns="0" bIns="0" rtlCol="0" anchor="b" anchorCtr="0">
            <a:spAutoFit/>
          </a:bodyPr>
          <a:lstStyle/>
          <a:p>
            <a:r>
              <a:rPr lang="en-GB" noProof="0" dirty="0" err="1"/>
              <a:t>Klikk</a:t>
            </a:r>
            <a:r>
              <a:rPr lang="en-GB" noProof="0" dirty="0"/>
              <a:t> for å </a:t>
            </a:r>
            <a:r>
              <a:rPr lang="en-GB" noProof="0" dirty="0" err="1"/>
              <a:t>redigere</a:t>
            </a:r>
            <a:r>
              <a:rPr lang="en-GB" noProof="0" dirty="0"/>
              <a:t> </a:t>
            </a:r>
            <a:r>
              <a:rPr lang="en-GB" noProof="0" dirty="0" err="1"/>
              <a:t>tittelstil</a:t>
            </a:r>
            <a:endParaRPr lang="en-GB" noProof="0" dirty="0"/>
          </a:p>
        </p:txBody>
      </p:sp>
      <p:sp>
        <p:nvSpPr>
          <p:cNvPr id="3" name="Plassholder for tekst 2"/>
          <p:cNvSpPr>
            <a:spLocks noGrp="1"/>
          </p:cNvSpPr>
          <p:nvPr>
            <p:ph type="body" idx="1"/>
          </p:nvPr>
        </p:nvSpPr>
        <p:spPr>
          <a:xfrm>
            <a:off x="576000" y="1825831"/>
            <a:ext cx="7992000" cy="3979433"/>
          </a:xfrm>
          <a:prstGeom prst="rect">
            <a:avLst/>
          </a:prstGeom>
        </p:spPr>
        <p:txBody>
          <a:bodyPr vert="horz" wrap="square" lIns="0" tIns="0" rIns="0" bIns="0" rtlCol="0" anchor="t" anchorCtr="0">
            <a:noAutofit/>
          </a:bodyPr>
          <a:lstStyle/>
          <a:p>
            <a:pPr lvl="0"/>
            <a:r>
              <a:rPr lang="en-GB" noProof="0" dirty="0" err="1"/>
              <a:t>Klikk</a:t>
            </a:r>
            <a:r>
              <a:rPr lang="en-GB" noProof="0" dirty="0"/>
              <a:t> for å </a:t>
            </a:r>
            <a:r>
              <a:rPr lang="en-GB" noProof="0" dirty="0" err="1"/>
              <a:t>redigere</a:t>
            </a:r>
            <a:r>
              <a:rPr lang="en-GB" noProof="0" dirty="0"/>
              <a:t> </a:t>
            </a:r>
            <a:r>
              <a:rPr lang="en-GB" noProof="0" dirty="0" err="1"/>
              <a:t>tekststiler</a:t>
            </a:r>
            <a:r>
              <a:rPr lang="en-GB" noProof="0" dirty="0"/>
              <a:t> </a:t>
            </a:r>
            <a:r>
              <a:rPr lang="en-GB" noProof="0" dirty="0" err="1"/>
              <a:t>i</a:t>
            </a:r>
            <a:r>
              <a:rPr lang="en-GB" noProof="0" dirty="0"/>
              <a:t> </a:t>
            </a:r>
            <a:r>
              <a:rPr lang="en-GB" noProof="0" dirty="0" err="1"/>
              <a:t>malen</a:t>
            </a:r>
            <a:endParaRPr lang="en-GB" noProof="0" dirty="0"/>
          </a:p>
          <a:p>
            <a:pPr lvl="1"/>
            <a:r>
              <a:rPr lang="en-GB" noProof="0" dirty="0"/>
              <a:t>Andre </a:t>
            </a:r>
            <a:r>
              <a:rPr lang="en-GB" noProof="0" dirty="0" err="1"/>
              <a:t>nivå</a:t>
            </a:r>
            <a:endParaRPr lang="en-GB" noProof="0" dirty="0"/>
          </a:p>
          <a:p>
            <a:pPr lvl="2"/>
            <a:r>
              <a:rPr lang="en-GB" noProof="0" dirty="0" err="1"/>
              <a:t>Tredje</a:t>
            </a:r>
            <a:r>
              <a:rPr lang="en-GB" noProof="0" dirty="0"/>
              <a:t> </a:t>
            </a:r>
            <a:r>
              <a:rPr lang="en-GB" noProof="0" dirty="0" err="1"/>
              <a:t>nivå</a:t>
            </a:r>
            <a:endParaRPr lang="en-GB" noProof="0" dirty="0"/>
          </a:p>
          <a:p>
            <a:pPr lvl="3"/>
            <a:r>
              <a:rPr lang="en-GB" noProof="0" dirty="0" err="1"/>
              <a:t>Fjerde</a:t>
            </a:r>
            <a:r>
              <a:rPr lang="en-GB" noProof="0" dirty="0"/>
              <a:t> </a:t>
            </a:r>
            <a:r>
              <a:rPr lang="en-GB" noProof="0" dirty="0" err="1"/>
              <a:t>nivå</a:t>
            </a:r>
            <a:endParaRPr lang="en-GB" noProof="0" dirty="0"/>
          </a:p>
          <a:p>
            <a:pPr lvl="4"/>
            <a:r>
              <a:rPr lang="en-GB" noProof="0" dirty="0" err="1"/>
              <a:t>Femte</a:t>
            </a:r>
            <a:r>
              <a:rPr lang="en-GB" noProof="0" dirty="0"/>
              <a:t> </a:t>
            </a:r>
            <a:r>
              <a:rPr lang="en-GB" noProof="0" dirty="0" err="1"/>
              <a:t>nivå</a:t>
            </a:r>
            <a:endParaRPr lang="en-GB" noProof="0" dirty="0"/>
          </a:p>
        </p:txBody>
      </p:sp>
      <p:sp>
        <p:nvSpPr>
          <p:cNvPr id="4" name="Plassholder for dato 3"/>
          <p:cNvSpPr>
            <a:spLocks noGrp="1"/>
          </p:cNvSpPr>
          <p:nvPr>
            <p:ph type="dt" sz="half" idx="2"/>
          </p:nvPr>
        </p:nvSpPr>
        <p:spPr>
          <a:xfrm>
            <a:off x="5353200" y="6372140"/>
            <a:ext cx="2891208" cy="153888"/>
          </a:xfrm>
          <a:prstGeom prst="rect">
            <a:avLst/>
          </a:prstGeom>
        </p:spPr>
        <p:txBody>
          <a:bodyPr vert="horz" wrap="square" lIns="0" tIns="0" rIns="0" bIns="0" rtlCol="0" anchor="ctr">
            <a:spAutoFit/>
          </a:bodyPr>
          <a:lstStyle>
            <a:lvl1pPr algn="l">
              <a:defRPr sz="1000" b="0">
                <a:solidFill>
                  <a:srgbClr val="009D7F"/>
                </a:solidFill>
              </a:defRPr>
            </a:lvl1pPr>
          </a:lstStyle>
          <a:p>
            <a:r>
              <a:rPr lang="nb-NO" noProof="0"/>
              <a:t>Norwegian University of Life Sciences</a:t>
            </a:r>
            <a:endParaRPr lang="en-GB" noProof="0" dirty="0"/>
          </a:p>
        </p:txBody>
      </p:sp>
      <p:sp>
        <p:nvSpPr>
          <p:cNvPr id="5" name="Plassholder for bunntekst 4"/>
          <p:cNvSpPr>
            <a:spLocks noGrp="1"/>
          </p:cNvSpPr>
          <p:nvPr>
            <p:ph type="ftr" sz="quarter" idx="3"/>
          </p:nvPr>
        </p:nvSpPr>
        <p:spPr>
          <a:xfrm>
            <a:off x="576000" y="6372140"/>
            <a:ext cx="4758000" cy="153888"/>
          </a:xfrm>
          <a:prstGeom prst="rect">
            <a:avLst/>
          </a:prstGeom>
        </p:spPr>
        <p:txBody>
          <a:bodyPr vert="horz" wrap="square" lIns="0" tIns="0" rIns="0" bIns="0" rtlCol="0" anchor="ctr">
            <a:spAutoFit/>
          </a:bodyPr>
          <a:lstStyle>
            <a:lvl1pPr algn="l">
              <a:defRPr sz="1000" b="0">
                <a:solidFill>
                  <a:srgbClr val="009D7F"/>
                </a:solidFill>
              </a:defRPr>
            </a:lvl1pPr>
          </a:lstStyle>
          <a:p>
            <a:r>
              <a:rPr lang="en-US" noProof="0"/>
              <a:t>Mobile Phones, Leadership and Gender in Rural Business Groups</a:t>
            </a:r>
            <a:endParaRPr lang="en-GB" noProof="0" dirty="0"/>
          </a:p>
        </p:txBody>
      </p:sp>
      <p:sp>
        <p:nvSpPr>
          <p:cNvPr id="6" name="Plassholder for lysbildenummer 5"/>
          <p:cNvSpPr>
            <a:spLocks noGrp="1"/>
          </p:cNvSpPr>
          <p:nvPr>
            <p:ph type="sldNum" sz="quarter" idx="4"/>
          </p:nvPr>
        </p:nvSpPr>
        <p:spPr>
          <a:xfrm>
            <a:off x="8269624" y="6372140"/>
            <a:ext cx="298376" cy="153888"/>
          </a:xfrm>
          <a:prstGeom prst="rect">
            <a:avLst/>
          </a:prstGeom>
        </p:spPr>
        <p:txBody>
          <a:bodyPr vert="horz" wrap="square" lIns="0" tIns="0" rIns="0" bIns="0" rtlCol="0" anchor="ctr">
            <a:spAutoFit/>
          </a:bodyPr>
          <a:lstStyle>
            <a:lvl1pPr algn="r">
              <a:defRPr sz="1000" b="0">
                <a:solidFill>
                  <a:srgbClr val="009D7F"/>
                </a:solidFill>
              </a:defRPr>
            </a:lvl1pPr>
          </a:lstStyle>
          <a:p>
            <a:fld id="{76503D8D-F27D-49CA-A299-3589FD585F6D}" type="slidenum">
              <a:rPr lang="en-GB" noProof="0" smtClean="0"/>
              <a:pPr/>
              <a:t>‹#›</a:t>
            </a:fld>
            <a:endParaRPr lang="en-GB" noProof="0" dirty="0"/>
          </a:p>
        </p:txBody>
      </p:sp>
      <p:cxnSp>
        <p:nvCxnSpPr>
          <p:cNvPr id="13" name="Rett linje 12"/>
          <p:cNvCxnSpPr/>
          <p:nvPr/>
        </p:nvCxnSpPr>
        <p:spPr>
          <a:xfrm>
            <a:off x="576000" y="6282000"/>
            <a:ext cx="8002800" cy="0"/>
          </a:xfrm>
          <a:prstGeom prst="line">
            <a:avLst/>
          </a:prstGeom>
          <a:ln w="12700">
            <a:solidFill>
              <a:srgbClr val="009D7F"/>
            </a:solidFill>
          </a:ln>
        </p:spPr>
        <p:style>
          <a:lnRef idx="1">
            <a:schemeClr val="accent1"/>
          </a:lnRef>
          <a:fillRef idx="0">
            <a:schemeClr val="accent1"/>
          </a:fillRef>
          <a:effectRef idx="0">
            <a:schemeClr val="accent1"/>
          </a:effectRef>
          <a:fontRef idx="minor">
            <a:schemeClr val="tx1"/>
          </a:fontRef>
        </p:style>
      </p:cxnSp>
      <p:pic>
        <p:nvPicPr>
          <p:cNvPr id="3074" name="Picture 2" descr="C:\Users\Morten\Downloads\NMBU_symbol_1000prosent_av_18mm_RGB.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70518" y="389642"/>
            <a:ext cx="676257"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724005"/>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49" r:id="rId3"/>
    <p:sldLayoutId id="2147483660" r:id="rId4"/>
    <p:sldLayoutId id="2147483650" r:id="rId5"/>
    <p:sldLayoutId id="2147483662" r:id="rId6"/>
    <p:sldLayoutId id="2147483663" r:id="rId7"/>
    <p:sldLayoutId id="2147483664" r:id="rId8"/>
    <p:sldLayoutId id="2147483665" r:id="rId9"/>
    <p:sldLayoutId id="2147483666" r:id="rId10"/>
    <p:sldLayoutId id="2147483667" r:id="rId11"/>
    <p:sldLayoutId id="2147483652" r:id="rId12"/>
    <p:sldLayoutId id="2147483653" r:id="rId13"/>
    <p:sldLayoutId id="2147483654" r:id="rId14"/>
    <p:sldLayoutId id="2147483655" r:id="rId15"/>
  </p:sldLayoutIdLst>
  <p:hf hdr="0"/>
  <p:txStyles>
    <p:titleStyle>
      <a:lvl1pPr algn="l" defTabSz="914400" rtl="0" eaLnBrk="1" latinLnBrk="0" hangingPunct="1">
        <a:spcBef>
          <a:spcPct val="0"/>
        </a:spcBef>
        <a:buNone/>
        <a:defRPr sz="4000" kern="1200">
          <a:solidFill>
            <a:srgbClr val="009D7F"/>
          </a:solidFill>
          <a:latin typeface="+mj-lt"/>
          <a:ea typeface="+mj-ea"/>
          <a:cs typeface="+mj-cs"/>
        </a:defRPr>
      </a:lvl1pPr>
    </p:titleStyle>
    <p:bodyStyle>
      <a:lvl1pPr marL="198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666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34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2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esfintilahungelaye@gmail.com" TargetMode="External"/><Relationship Id="rId2" Type="http://schemas.openxmlformats.org/officeDocument/2006/relationships/hyperlink" Target="mailto:mesfin.tilahun.gelaye@nmbu.no"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b-NO" noProof="0"/>
              <a:t>Norwegian University of Life Sciences</a:t>
            </a:r>
            <a:endParaRPr lang="en-GB" noProof="0" dirty="0"/>
          </a:p>
        </p:txBody>
      </p:sp>
      <p:sp>
        <p:nvSpPr>
          <p:cNvPr id="3" name="Footer Placeholder 2"/>
          <p:cNvSpPr>
            <a:spLocks noGrp="1"/>
          </p:cNvSpPr>
          <p:nvPr>
            <p:ph type="ftr" sz="quarter" idx="11"/>
          </p:nvPr>
        </p:nvSpPr>
        <p:spPr>
          <a:xfrm>
            <a:off x="395536" y="6404009"/>
            <a:ext cx="4758000" cy="153888"/>
          </a:xfrm>
        </p:spPr>
        <p:txBody>
          <a:bodyPr/>
          <a:lstStyle/>
          <a:p>
            <a:r>
              <a:rPr lang="en-US"/>
              <a:t>Mobile Phones, Leadership and Gender in Rural Business Groups</a:t>
            </a:r>
            <a:endParaRPr lang="en-GB" noProof="0" dirty="0"/>
          </a:p>
        </p:txBody>
      </p:sp>
      <p:sp>
        <p:nvSpPr>
          <p:cNvPr id="4" name="Slide Number Placeholder 3"/>
          <p:cNvSpPr>
            <a:spLocks noGrp="1"/>
          </p:cNvSpPr>
          <p:nvPr>
            <p:ph type="sldNum" sz="quarter" idx="12"/>
          </p:nvPr>
        </p:nvSpPr>
        <p:spPr/>
        <p:txBody>
          <a:bodyPr/>
          <a:lstStyle/>
          <a:p>
            <a:fld id="{76503D8D-F27D-49CA-A299-3589FD585F6D}" type="slidenum">
              <a:rPr lang="en-GB" noProof="0" smtClean="0"/>
              <a:pPr/>
              <a:t>1</a:t>
            </a:fld>
            <a:endParaRPr lang="en-GB" noProof="0" dirty="0"/>
          </a:p>
        </p:txBody>
      </p:sp>
      <p:sp>
        <p:nvSpPr>
          <p:cNvPr id="5" name="Title 4"/>
          <p:cNvSpPr>
            <a:spLocks noGrp="1"/>
          </p:cNvSpPr>
          <p:nvPr>
            <p:ph type="ctrTitle"/>
          </p:nvPr>
        </p:nvSpPr>
        <p:spPr>
          <a:xfrm>
            <a:off x="601184" y="1107889"/>
            <a:ext cx="8075272" cy="1231106"/>
          </a:xfrm>
        </p:spPr>
        <p:txBody>
          <a:bodyPr/>
          <a:lstStyle/>
          <a:p>
            <a:pPr algn="ctr">
              <a:spcBef>
                <a:spcPts val="0"/>
              </a:spcBef>
            </a:pP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Mobile Phones, Leadership and Gender in Rural Business Groups</a:t>
            </a:r>
            <a:endParaRPr lang="nb-NO" sz="40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Subtitle 5"/>
          <p:cNvSpPr>
            <a:spLocks noGrp="1"/>
          </p:cNvSpPr>
          <p:nvPr>
            <p:ph type="subTitle" idx="1"/>
          </p:nvPr>
        </p:nvSpPr>
        <p:spPr>
          <a:xfrm>
            <a:off x="755576" y="2757637"/>
            <a:ext cx="7992000" cy="1933646"/>
          </a:xfrm>
        </p:spPr>
        <p:txBody>
          <a:bodyPr/>
          <a:lstStyle/>
          <a:p>
            <a:pPr algn="ctr"/>
            <a:r>
              <a:rPr lang="nb-NO" sz="1400" baseline="30000" dirty="0"/>
              <a:t>1</a:t>
            </a:r>
            <a:r>
              <a:rPr lang="nb-NO" sz="1400" dirty="0"/>
              <a:t>Stein Holden and </a:t>
            </a:r>
            <a:r>
              <a:rPr lang="nb-NO" sz="1400" baseline="30000" dirty="0"/>
              <a:t>1,2</a:t>
            </a:r>
            <a:r>
              <a:rPr lang="nb-NO" sz="1400" dirty="0"/>
              <a:t>Mesfin Tilahun</a:t>
            </a:r>
          </a:p>
          <a:p>
            <a:pPr algn="ctr"/>
            <a:r>
              <a:rPr lang="nb-NO" sz="1400" baseline="30000" dirty="0"/>
              <a:t>1</a:t>
            </a:r>
            <a:r>
              <a:rPr lang="nb-NO" sz="1400" dirty="0"/>
              <a:t>School of Economics and Business/</a:t>
            </a:r>
          </a:p>
          <a:p>
            <a:pPr algn="ctr"/>
            <a:r>
              <a:rPr lang="nb-NO" sz="1400" dirty="0"/>
              <a:t>Centre for Land </a:t>
            </a:r>
            <a:r>
              <a:rPr lang="nb-NO" sz="1400" dirty="0" err="1"/>
              <a:t>Tenure</a:t>
            </a:r>
            <a:r>
              <a:rPr lang="nb-NO" sz="1400" dirty="0"/>
              <a:t> Studies</a:t>
            </a:r>
          </a:p>
          <a:p>
            <a:pPr algn="ctr"/>
            <a:r>
              <a:rPr lang="nb-NO" sz="1400" baseline="30000" dirty="0"/>
              <a:t>2</a:t>
            </a:r>
            <a:r>
              <a:rPr lang="nb-NO" sz="1400" dirty="0"/>
              <a:t>Mekelle </a:t>
            </a:r>
            <a:r>
              <a:rPr lang="nb-NO" sz="1400" dirty="0" err="1"/>
              <a:t>University</a:t>
            </a:r>
            <a:r>
              <a:rPr lang="nb-NO" sz="1400" dirty="0"/>
              <a:t>, Department of Economics</a:t>
            </a:r>
          </a:p>
          <a:p>
            <a:pPr algn="ctr"/>
            <a:r>
              <a:rPr lang="nb-NO" sz="1400" dirty="0"/>
              <a:t>Emails</a:t>
            </a:r>
            <a:r>
              <a:rPr lang="nb-NO" sz="1400" dirty="0">
                <a:solidFill>
                  <a:schemeClr val="tx1"/>
                </a:solidFill>
              </a:rPr>
              <a:t>: stein.holden@nmbu.no; </a:t>
            </a:r>
            <a:r>
              <a:rPr lang="nb-NO" sz="1400" dirty="0">
                <a:solidFill>
                  <a:schemeClr val="tx1"/>
                </a:solidFill>
                <a:hlinkClick r:id="rId2">
                  <a:extLst>
                    <a:ext uri="{A12FA001-AC4F-418D-AE19-62706E023703}">
                      <ahyp:hlinkClr xmlns:ahyp="http://schemas.microsoft.com/office/drawing/2018/hyperlinkcolor" val="tx"/>
                    </a:ext>
                  </a:extLst>
                </a:hlinkClick>
              </a:rPr>
              <a:t>mesfin.tilahun.gelaye@nmbu.no</a:t>
            </a:r>
            <a:r>
              <a:rPr lang="nb-NO" sz="1400" dirty="0">
                <a:solidFill>
                  <a:schemeClr val="tx1"/>
                </a:solidFill>
              </a:rPr>
              <a:t>; </a:t>
            </a:r>
            <a:r>
              <a:rPr lang="nb-NO" sz="1400" dirty="0">
                <a:solidFill>
                  <a:schemeClr val="tx1"/>
                </a:solidFill>
                <a:hlinkClick r:id="rId3">
                  <a:extLst>
                    <a:ext uri="{A12FA001-AC4F-418D-AE19-62706E023703}">
                      <ahyp:hlinkClr xmlns:ahyp="http://schemas.microsoft.com/office/drawing/2018/hyperlinkcolor" val="tx"/>
                    </a:ext>
                  </a:extLst>
                </a:hlinkClick>
              </a:rPr>
              <a:t>mesfintilahungelaye@gmail.com</a:t>
            </a:r>
            <a:endParaRPr lang="nb-NO" sz="1400" dirty="0">
              <a:solidFill>
                <a:schemeClr val="tx1"/>
              </a:solidFill>
            </a:endParaRPr>
          </a:p>
          <a:p>
            <a:pPr algn="ctr"/>
            <a:r>
              <a:rPr lang="nb-NO" sz="1400" dirty="0">
                <a:solidFill>
                  <a:schemeClr val="bg1">
                    <a:lumMod val="95000"/>
                  </a:schemeClr>
                </a:solidFill>
              </a:rPr>
              <a:t>Presenter:</a:t>
            </a:r>
          </a:p>
          <a:p>
            <a:pPr algn="ctr"/>
            <a:r>
              <a:rPr lang="nb-NO" sz="1400" dirty="0">
                <a:solidFill>
                  <a:schemeClr val="bg1">
                    <a:lumMod val="95000"/>
                  </a:schemeClr>
                </a:solidFill>
              </a:rPr>
              <a:t>Mesfin Tilahun</a:t>
            </a:r>
          </a:p>
          <a:p>
            <a:pPr algn="ctr"/>
            <a:endParaRPr lang="nb-NO" sz="1400" dirty="0"/>
          </a:p>
          <a:p>
            <a:pPr algn="ctr"/>
            <a:endParaRPr lang="en-US" sz="1400" dirty="0"/>
          </a:p>
          <a:p>
            <a:pPr algn="ctr"/>
            <a:endParaRPr lang="en-US" sz="1400" dirty="0"/>
          </a:p>
        </p:txBody>
      </p:sp>
      <p:pic>
        <p:nvPicPr>
          <p:cNvPr id="1028" name="Picture 4" descr="Visit Iaae Website">
            <a:extLst>
              <a:ext uri="{FF2B5EF4-FFF2-40B4-BE49-F238E27FC236}">
                <a16:creationId xmlns:a16="http://schemas.microsoft.com/office/drawing/2014/main" id="{73A11D09-12D4-4986-B02F-29D51B5EF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98" y="4842497"/>
            <a:ext cx="4968552" cy="137842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501AFCA4-0007-47F3-9D57-833073175E30}"/>
              </a:ext>
            </a:extLst>
          </p:cNvPr>
          <p:cNvSpPr txBox="1">
            <a:spLocks/>
          </p:cNvSpPr>
          <p:nvPr/>
        </p:nvSpPr>
        <p:spPr>
          <a:xfrm>
            <a:off x="5311276" y="5257668"/>
            <a:ext cx="3672408" cy="492443"/>
          </a:xfrm>
          <a:prstGeom prst="rect">
            <a:avLst/>
          </a:prstGeom>
        </p:spPr>
        <p:txBody>
          <a:bodyPr vert="horz" wrap="square" lIns="0" tIns="0" rIns="0" bIns="0" rtlCol="0" anchor="b" anchorCtr="0">
            <a:spAutoFit/>
          </a:bodyPr>
          <a:lstStyle>
            <a:lvl1pPr algn="l" defTabSz="914400" rtl="0" eaLnBrk="1" latinLnBrk="0" hangingPunct="1">
              <a:spcBef>
                <a:spcPct val="0"/>
              </a:spcBef>
              <a:buNone/>
              <a:defRPr sz="4800" kern="1200">
                <a:solidFill>
                  <a:schemeClr val="bg1"/>
                </a:solidFill>
                <a:latin typeface="+mj-lt"/>
                <a:ea typeface="+mj-ea"/>
                <a:cs typeface="+mj-cs"/>
              </a:defRPr>
            </a:lvl1pPr>
          </a:lstStyle>
          <a:p>
            <a:r>
              <a:rPr lang="nb-NO" sz="3200" dirty="0"/>
              <a:t>August 23, 2021</a:t>
            </a:r>
            <a:endParaRPr lang="en-US" sz="3200" dirty="0"/>
          </a:p>
        </p:txBody>
      </p:sp>
    </p:spTree>
    <p:extLst>
      <p:ext uri="{BB962C8B-B14F-4D97-AF65-F5344CB8AC3E}">
        <p14:creationId xmlns:p14="http://schemas.microsoft.com/office/powerpoint/2010/main" val="31230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692" y="739641"/>
            <a:ext cx="6818518" cy="369332"/>
          </a:xfrm>
        </p:spPr>
        <p:txBody>
          <a:bodyPr/>
          <a:lstStyle/>
          <a:p>
            <a:r>
              <a:rPr lang="nb-NO" sz="2400" dirty="0" err="1"/>
              <a:t>Results</a:t>
            </a:r>
            <a:r>
              <a:rPr lang="nb-NO" sz="2400" dirty="0"/>
              <a:t>: </a:t>
            </a:r>
            <a:r>
              <a:rPr lang="nb-NO" sz="2400" dirty="0" err="1"/>
              <a:t>Descriptives</a:t>
            </a:r>
            <a:endParaRPr lang="en-US" sz="2400" dirty="0"/>
          </a:p>
        </p:txBody>
      </p:sp>
      <p:sp>
        <p:nvSpPr>
          <p:cNvPr id="4" name="Date Placeholder 3"/>
          <p:cNvSpPr>
            <a:spLocks noGrp="1"/>
          </p:cNvSpPr>
          <p:nvPr>
            <p:ph type="dt" sz="half" idx="10"/>
          </p:nvPr>
        </p:nvSpPr>
        <p:spPr/>
        <p:txBody>
          <a:bodyPr/>
          <a:lstStyle/>
          <a:p>
            <a:r>
              <a:rPr lang="nb-NO" noProof="0"/>
              <a:t>Norwegian University of Life Sciences</a:t>
            </a:r>
            <a:endParaRPr lang="en-GB" noProof="0" dirty="0"/>
          </a:p>
        </p:txBody>
      </p:sp>
      <p:sp>
        <p:nvSpPr>
          <p:cNvPr id="5" name="Footer Placeholder 4"/>
          <p:cNvSpPr>
            <a:spLocks noGrp="1"/>
          </p:cNvSpPr>
          <p:nvPr>
            <p:ph type="ftr" sz="quarter" idx="11"/>
          </p:nvPr>
        </p:nvSpPr>
        <p:spPr/>
        <p:txBody>
          <a:bodyPr/>
          <a:lstStyle/>
          <a:p>
            <a:r>
              <a:rPr lang="en-US" b="1"/>
              <a:t>Mobile Phones, Leadership and Gender in Rural Business Groups</a:t>
            </a:r>
            <a:endParaRPr lang="en-GB" dirty="0"/>
          </a:p>
        </p:txBody>
      </p:sp>
      <p:sp>
        <p:nvSpPr>
          <p:cNvPr id="6" name="Slide Number Placeholder 5"/>
          <p:cNvSpPr>
            <a:spLocks noGrp="1"/>
          </p:cNvSpPr>
          <p:nvPr>
            <p:ph type="sldNum" sz="quarter" idx="12"/>
          </p:nvPr>
        </p:nvSpPr>
        <p:spPr/>
        <p:txBody>
          <a:bodyPr/>
          <a:lstStyle/>
          <a:p>
            <a:fld id="{76503D8D-F27D-49CA-A299-3589FD585F6D}" type="slidenum">
              <a:rPr lang="en-GB" noProof="0" smtClean="0"/>
              <a:pPr/>
              <a:t>10</a:t>
            </a:fld>
            <a:endParaRPr lang="en-GB" noProof="0" dirty="0"/>
          </a:p>
        </p:txBody>
      </p:sp>
      <p:sp>
        <p:nvSpPr>
          <p:cNvPr id="9" name="Rectangle 5">
            <a:extLst>
              <a:ext uri="{FF2B5EF4-FFF2-40B4-BE49-F238E27FC236}">
                <a16:creationId xmlns:a16="http://schemas.microsoft.com/office/drawing/2014/main" id="{8A814886-04D5-4DF0-8729-FC6729C09A8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3" name="Table 2">
            <a:extLst>
              <a:ext uri="{FF2B5EF4-FFF2-40B4-BE49-F238E27FC236}">
                <a16:creationId xmlns:a16="http://schemas.microsoft.com/office/drawing/2014/main" id="{5EF18483-C64D-42E5-A0A4-928A5EC010C7}"/>
              </a:ext>
            </a:extLst>
          </p:cNvPr>
          <p:cNvGraphicFramePr>
            <a:graphicFrameLocks noGrp="1"/>
          </p:cNvGraphicFramePr>
          <p:nvPr>
            <p:extLst>
              <p:ext uri="{D42A27DB-BD31-4B8C-83A1-F6EECF244321}">
                <p14:modId xmlns:p14="http://schemas.microsoft.com/office/powerpoint/2010/main" val="370033977"/>
              </p:ext>
            </p:extLst>
          </p:nvPr>
        </p:nvGraphicFramePr>
        <p:xfrm>
          <a:off x="409692" y="1574141"/>
          <a:ext cx="8266764" cy="4624311"/>
        </p:xfrm>
        <a:graphic>
          <a:graphicData uri="http://schemas.openxmlformats.org/drawingml/2006/table">
            <a:tbl>
              <a:tblPr firstRow="1" firstCol="1" bandRow="1">
                <a:tableStyleId>{9D7B26C5-4107-4FEC-AEDC-1716B250A1EF}</a:tableStyleId>
              </a:tblPr>
              <a:tblGrid>
                <a:gridCol w="2591130">
                  <a:extLst>
                    <a:ext uri="{9D8B030D-6E8A-4147-A177-3AD203B41FA5}">
                      <a16:colId xmlns:a16="http://schemas.microsoft.com/office/drawing/2014/main" val="59031052"/>
                    </a:ext>
                  </a:extLst>
                </a:gridCol>
                <a:gridCol w="1399119">
                  <a:extLst>
                    <a:ext uri="{9D8B030D-6E8A-4147-A177-3AD203B41FA5}">
                      <a16:colId xmlns:a16="http://schemas.microsoft.com/office/drawing/2014/main" val="3728096166"/>
                    </a:ext>
                  </a:extLst>
                </a:gridCol>
                <a:gridCol w="1398091">
                  <a:extLst>
                    <a:ext uri="{9D8B030D-6E8A-4147-A177-3AD203B41FA5}">
                      <a16:colId xmlns:a16="http://schemas.microsoft.com/office/drawing/2014/main" val="547970748"/>
                    </a:ext>
                  </a:extLst>
                </a:gridCol>
                <a:gridCol w="1398091">
                  <a:extLst>
                    <a:ext uri="{9D8B030D-6E8A-4147-A177-3AD203B41FA5}">
                      <a16:colId xmlns:a16="http://schemas.microsoft.com/office/drawing/2014/main" val="3584944350"/>
                    </a:ext>
                  </a:extLst>
                </a:gridCol>
                <a:gridCol w="1480333">
                  <a:extLst>
                    <a:ext uri="{9D8B030D-6E8A-4147-A177-3AD203B41FA5}">
                      <a16:colId xmlns:a16="http://schemas.microsoft.com/office/drawing/2014/main" val="2775364106"/>
                    </a:ext>
                  </a:extLst>
                </a:gridCol>
              </a:tblGrid>
              <a:tr h="80719">
                <a:tc>
                  <a:txBody>
                    <a:bodyPr/>
                    <a:lstStyle/>
                    <a:p>
                      <a:pPr algn="l">
                        <a:lnSpc>
                          <a:spcPct val="107000"/>
                        </a:lnSpc>
                        <a:spcAft>
                          <a:spcPts val="800"/>
                        </a:spcAft>
                      </a:pPr>
                      <a:r>
                        <a:rPr lang="en-US" sz="1600" b="0" dirty="0">
                          <a:effectLst/>
                        </a:rPr>
                        <a:t> </a:t>
                      </a:r>
                      <a:endParaRPr lang="nb-NO"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gridSpan="2">
                  <a:txBody>
                    <a:bodyPr/>
                    <a:lstStyle/>
                    <a:p>
                      <a:pPr algn="ctr">
                        <a:lnSpc>
                          <a:spcPct val="107000"/>
                        </a:lnSpc>
                        <a:spcAft>
                          <a:spcPts val="800"/>
                        </a:spcAft>
                      </a:pPr>
                      <a:r>
                        <a:rPr lang="en-US" sz="1600" b="0">
                          <a:effectLst/>
                        </a:rPr>
                        <a:t>Mobile phone owner</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b-NO"/>
                    </a:p>
                  </a:txBody>
                  <a:tcPr/>
                </a:tc>
                <a:tc>
                  <a:txBody>
                    <a:bodyPr/>
                    <a:lstStyle/>
                    <a:p>
                      <a:pPr algn="ctr">
                        <a:lnSpc>
                          <a:spcPct val="107000"/>
                        </a:lnSpc>
                        <a:spcAft>
                          <a:spcPts val="800"/>
                        </a:spcAft>
                      </a:pPr>
                      <a:r>
                        <a:rPr lang="en-US" sz="1600" b="0">
                          <a:effectLst/>
                        </a:rPr>
                        <a:t> </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 </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161688447"/>
                  </a:ext>
                </a:extLst>
              </a:tr>
              <a:tr h="404758">
                <a:tc>
                  <a:txBody>
                    <a:bodyPr/>
                    <a:lstStyle/>
                    <a:p>
                      <a:endParaRPr lang="nb-NO" sz="1600" b="0" dirty="0">
                        <a:solidFill>
                          <a:srgbClr val="000000"/>
                        </a:solidFill>
                        <a:effectLst/>
                        <a:latin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b="0" dirty="0">
                          <a:effectLst/>
                        </a:rPr>
                        <a:t>No (n=471)</a:t>
                      </a:r>
                      <a:endParaRPr lang="nb-NO"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b="0" dirty="0">
                          <a:effectLst/>
                        </a:rPr>
                        <a:t>Yes (n=690)</a:t>
                      </a:r>
                      <a:endParaRPr lang="nb-NO"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b="0" dirty="0">
                          <a:effectLst/>
                        </a:rPr>
                        <a:t>t-value</a:t>
                      </a:r>
                      <a:endParaRPr lang="nb-NO"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b="0" dirty="0">
                          <a:effectLst/>
                        </a:rPr>
                        <a:t>P-value</a:t>
                      </a:r>
                      <a:endParaRPr lang="nb-NO"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946671"/>
                  </a:ext>
                </a:extLst>
              </a:tr>
              <a:tr h="196501">
                <a:tc>
                  <a:txBody>
                    <a:bodyPr/>
                    <a:lstStyle/>
                    <a:p>
                      <a:pPr algn="l">
                        <a:lnSpc>
                          <a:spcPct val="107000"/>
                        </a:lnSpc>
                        <a:spcAft>
                          <a:spcPts val="800"/>
                        </a:spcAft>
                      </a:pPr>
                      <a:r>
                        <a:rPr lang="en-US" sz="1600" b="0" dirty="0">
                          <a:effectLst/>
                          <a:highlight>
                            <a:srgbClr val="FFFF00"/>
                          </a:highlight>
                        </a:rPr>
                        <a:t>Male dummy</a:t>
                      </a:r>
                      <a:endParaRPr lang="nb-NO" sz="16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n-US" sz="1600" b="0">
                          <a:effectLst/>
                        </a:rPr>
                        <a:t>0.497</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n-US" sz="1600" b="0">
                          <a:effectLst/>
                        </a:rPr>
                        <a:t>0.799</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n-US" sz="1600" b="0">
                          <a:effectLst/>
                        </a:rPr>
                        <a:t>860.100</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n-US" sz="1600" b="0" dirty="0">
                          <a:effectLst/>
                          <a:highlight>
                            <a:srgbClr val="FFFF00"/>
                          </a:highlight>
                        </a:rPr>
                        <a:t>0.0000</a:t>
                      </a:r>
                      <a:r>
                        <a:rPr lang="en-US" sz="1600" b="0" dirty="0">
                          <a:effectLst/>
                        </a:rPr>
                        <a:t> </a:t>
                      </a:r>
                      <a:endParaRPr lang="nb-NO"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9855788"/>
                  </a:ext>
                </a:extLst>
              </a:tr>
              <a:tr h="196501">
                <a:tc>
                  <a:txBody>
                    <a:bodyPr/>
                    <a:lstStyle/>
                    <a:p>
                      <a:pPr algn="l">
                        <a:lnSpc>
                          <a:spcPct val="107000"/>
                        </a:lnSpc>
                        <a:spcAft>
                          <a:spcPts val="800"/>
                        </a:spcAft>
                      </a:pPr>
                      <a:r>
                        <a:rPr lang="en-US" sz="1600" b="0" dirty="0">
                          <a:effectLst/>
                          <a:highlight>
                            <a:srgbClr val="FFFF00"/>
                          </a:highlight>
                        </a:rPr>
                        <a:t>Risk tolerance</a:t>
                      </a:r>
                      <a:endParaRPr lang="nb-NO" sz="16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0.398</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0.475</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5.352</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dirty="0">
                          <a:effectLst/>
                          <a:highlight>
                            <a:srgbClr val="FFFF00"/>
                          </a:highlight>
                        </a:rPr>
                        <a:t>0.0000 </a:t>
                      </a:r>
                      <a:endParaRPr lang="nb-NO" sz="16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737470310"/>
                  </a:ext>
                </a:extLst>
              </a:tr>
              <a:tr h="196501">
                <a:tc>
                  <a:txBody>
                    <a:bodyPr/>
                    <a:lstStyle/>
                    <a:p>
                      <a:pPr algn="l">
                        <a:lnSpc>
                          <a:spcPct val="107000"/>
                        </a:lnSpc>
                        <a:spcAft>
                          <a:spcPts val="800"/>
                        </a:spcAft>
                      </a:pPr>
                      <a:r>
                        <a:rPr lang="en-US" sz="1600" b="0">
                          <a:effectLst/>
                        </a:rPr>
                        <a:t>Age, years</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29.130</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28.974</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0.255</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0.7990 </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802060197"/>
                  </a:ext>
                </a:extLst>
              </a:tr>
              <a:tr h="196501">
                <a:tc>
                  <a:txBody>
                    <a:bodyPr/>
                    <a:lstStyle/>
                    <a:p>
                      <a:pPr algn="l">
                        <a:lnSpc>
                          <a:spcPct val="107000"/>
                        </a:lnSpc>
                        <a:spcAft>
                          <a:spcPts val="800"/>
                        </a:spcAft>
                      </a:pPr>
                      <a:r>
                        <a:rPr lang="en-US" sz="1600" b="0" dirty="0">
                          <a:effectLst/>
                          <a:highlight>
                            <a:srgbClr val="FFFF00"/>
                          </a:highlight>
                        </a:rPr>
                        <a:t>Education, years</a:t>
                      </a:r>
                      <a:endParaRPr lang="nb-NO" sz="16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3.862</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6.274</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10.661</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dirty="0">
                          <a:effectLst/>
                          <a:highlight>
                            <a:srgbClr val="FFFF00"/>
                          </a:highlight>
                        </a:rPr>
                        <a:t>0.0000</a:t>
                      </a:r>
                      <a:r>
                        <a:rPr lang="en-US" sz="1600" b="0" dirty="0">
                          <a:effectLst/>
                        </a:rPr>
                        <a:t> </a:t>
                      </a:r>
                      <a:endParaRPr lang="nb-NO"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00212208"/>
                  </a:ext>
                </a:extLst>
              </a:tr>
              <a:tr h="196501">
                <a:tc>
                  <a:txBody>
                    <a:bodyPr/>
                    <a:lstStyle/>
                    <a:p>
                      <a:pPr algn="l">
                        <a:lnSpc>
                          <a:spcPct val="107000"/>
                        </a:lnSpc>
                        <a:spcAft>
                          <a:spcPts val="800"/>
                        </a:spcAft>
                      </a:pPr>
                      <a:r>
                        <a:rPr lang="en-US" sz="1600" b="0">
                          <a:effectLst/>
                        </a:rPr>
                        <a:t>Number of brothers</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2.677</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2.749</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0.736</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0.4621 </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930304283"/>
                  </a:ext>
                </a:extLst>
              </a:tr>
              <a:tr h="196501">
                <a:tc>
                  <a:txBody>
                    <a:bodyPr/>
                    <a:lstStyle/>
                    <a:p>
                      <a:pPr algn="l">
                        <a:lnSpc>
                          <a:spcPct val="107000"/>
                        </a:lnSpc>
                        <a:spcAft>
                          <a:spcPts val="800"/>
                        </a:spcAft>
                      </a:pPr>
                      <a:r>
                        <a:rPr lang="en-US" sz="1600" b="0">
                          <a:effectLst/>
                        </a:rPr>
                        <a:t>Number of sisters</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2.295</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2.417</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1.359</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0.1746 </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6299783"/>
                  </a:ext>
                </a:extLst>
              </a:tr>
              <a:tr h="196501">
                <a:tc>
                  <a:txBody>
                    <a:bodyPr/>
                    <a:lstStyle/>
                    <a:p>
                      <a:pPr algn="l">
                        <a:lnSpc>
                          <a:spcPct val="107000"/>
                        </a:lnSpc>
                        <a:spcAft>
                          <a:spcPts val="800"/>
                        </a:spcAft>
                      </a:pPr>
                      <a:r>
                        <a:rPr lang="en-US" sz="1600" b="0">
                          <a:effectLst/>
                        </a:rPr>
                        <a:t>Birth rank</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2.983</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3.170</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1.564</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0.1183 </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353133021"/>
                  </a:ext>
                </a:extLst>
              </a:tr>
              <a:tr h="407445">
                <a:tc>
                  <a:txBody>
                    <a:bodyPr/>
                    <a:lstStyle/>
                    <a:p>
                      <a:pPr algn="l">
                        <a:lnSpc>
                          <a:spcPct val="107000"/>
                        </a:lnSpc>
                        <a:spcAft>
                          <a:spcPts val="800"/>
                        </a:spcAft>
                      </a:pPr>
                      <a:r>
                        <a:rPr lang="en-US" sz="1600" b="0" dirty="0">
                          <a:effectLst/>
                          <a:highlight>
                            <a:srgbClr val="FFFF00"/>
                          </a:highlight>
                        </a:rPr>
                        <a:t>No. of siblings in group</a:t>
                      </a:r>
                      <a:endParaRPr lang="nb-NO" sz="16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0.155</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dirty="0">
                          <a:effectLst/>
                        </a:rPr>
                        <a:t>0.246</a:t>
                      </a:r>
                      <a:endParaRPr lang="nb-NO"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2.986</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dirty="0">
                          <a:effectLst/>
                          <a:highlight>
                            <a:srgbClr val="FFFF00"/>
                          </a:highlight>
                        </a:rPr>
                        <a:t>0.0029 </a:t>
                      </a:r>
                      <a:endParaRPr lang="nb-NO" sz="16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293818341"/>
                  </a:ext>
                </a:extLst>
              </a:tr>
              <a:tr h="404758">
                <a:tc>
                  <a:txBody>
                    <a:bodyPr/>
                    <a:lstStyle/>
                    <a:p>
                      <a:pPr algn="l">
                        <a:lnSpc>
                          <a:spcPct val="107000"/>
                        </a:lnSpc>
                        <a:spcAft>
                          <a:spcPts val="800"/>
                        </a:spcAft>
                      </a:pPr>
                      <a:r>
                        <a:rPr lang="en-US" sz="1600" b="0">
                          <a:effectLst/>
                        </a:rPr>
                        <a:t>Farm size of parents</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2.421</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2.242</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1.387</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0.1659 </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103538737"/>
                  </a:ext>
                </a:extLst>
              </a:tr>
              <a:tr h="407445">
                <a:tc>
                  <a:txBody>
                    <a:bodyPr/>
                    <a:lstStyle/>
                    <a:p>
                      <a:pPr algn="l">
                        <a:lnSpc>
                          <a:spcPct val="107000"/>
                        </a:lnSpc>
                        <a:spcAft>
                          <a:spcPts val="800"/>
                        </a:spcAft>
                      </a:pPr>
                      <a:r>
                        <a:rPr lang="en-US" sz="1600" b="0" dirty="0">
                          <a:effectLst/>
                          <a:highlight>
                            <a:srgbClr val="FFFF00"/>
                          </a:highlight>
                        </a:rPr>
                        <a:t>Education of parent hhh</a:t>
                      </a:r>
                      <a:r>
                        <a:rPr lang="en-US" sz="1600" b="0" baseline="30000" dirty="0">
                          <a:effectLst/>
                          <a:highlight>
                            <a:srgbClr val="FFFF00"/>
                          </a:highlight>
                        </a:rPr>
                        <a:t>1</a:t>
                      </a:r>
                      <a:endParaRPr lang="nb-NO" sz="16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2.085</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3.936</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9.314</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dirty="0">
                          <a:effectLst/>
                          <a:highlight>
                            <a:srgbClr val="FFFF00"/>
                          </a:highlight>
                        </a:rPr>
                        <a:t>0.0000 </a:t>
                      </a:r>
                      <a:endParaRPr lang="nb-NO" sz="16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9871201"/>
                  </a:ext>
                </a:extLst>
              </a:tr>
              <a:tr h="404758">
                <a:tc>
                  <a:txBody>
                    <a:bodyPr/>
                    <a:lstStyle/>
                    <a:p>
                      <a:pPr algn="l">
                        <a:lnSpc>
                          <a:spcPct val="107000"/>
                        </a:lnSpc>
                        <a:spcAft>
                          <a:spcPts val="800"/>
                        </a:spcAft>
                      </a:pPr>
                      <a:r>
                        <a:rPr lang="en-US" sz="1600" b="0">
                          <a:effectLst/>
                        </a:rPr>
                        <a:t>Gender of parent hhh</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0.875</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0.879</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0.235</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0.8143 </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626348071"/>
                  </a:ext>
                </a:extLst>
              </a:tr>
              <a:tr h="196501">
                <a:tc>
                  <a:txBody>
                    <a:bodyPr/>
                    <a:lstStyle/>
                    <a:p>
                      <a:pPr algn="l">
                        <a:lnSpc>
                          <a:spcPct val="107000"/>
                        </a:lnSpc>
                        <a:spcAft>
                          <a:spcPts val="800"/>
                        </a:spcAft>
                      </a:pPr>
                      <a:r>
                        <a:rPr lang="en-US" sz="1600" b="0" dirty="0">
                          <a:effectLst/>
                          <a:highlight>
                            <a:srgbClr val="FFFF00"/>
                          </a:highlight>
                        </a:rPr>
                        <a:t>Parent </a:t>
                      </a:r>
                      <a:r>
                        <a:rPr lang="en-US" sz="1600" b="0" dirty="0" err="1">
                          <a:effectLst/>
                          <a:highlight>
                            <a:srgbClr val="FFFF00"/>
                          </a:highlight>
                        </a:rPr>
                        <a:t>hh</a:t>
                      </a:r>
                      <a:r>
                        <a:rPr lang="en-US" sz="1600" b="0" dirty="0">
                          <a:effectLst/>
                          <a:highlight>
                            <a:srgbClr val="FFFF00"/>
                          </a:highlight>
                        </a:rPr>
                        <a:t> has radio</a:t>
                      </a:r>
                      <a:endParaRPr lang="nb-NO" sz="16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0.412</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0.532</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4.053</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dirty="0">
                          <a:effectLst/>
                          <a:highlight>
                            <a:srgbClr val="FFFF00"/>
                          </a:highlight>
                        </a:rPr>
                        <a:t>0.0001 </a:t>
                      </a:r>
                      <a:endParaRPr lang="nb-NO" sz="16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973528122"/>
                  </a:ext>
                </a:extLst>
              </a:tr>
              <a:tr h="407445">
                <a:tc>
                  <a:txBody>
                    <a:bodyPr/>
                    <a:lstStyle/>
                    <a:p>
                      <a:pPr algn="l">
                        <a:lnSpc>
                          <a:spcPct val="107000"/>
                        </a:lnSpc>
                        <a:spcAft>
                          <a:spcPts val="800"/>
                        </a:spcAft>
                      </a:pPr>
                      <a:r>
                        <a:rPr lang="en-US" sz="1600" b="0" dirty="0">
                          <a:effectLst/>
                          <a:highlight>
                            <a:srgbClr val="FFFF00"/>
                          </a:highlight>
                        </a:rPr>
                        <a:t>No of oxen of parent </a:t>
                      </a:r>
                      <a:r>
                        <a:rPr lang="en-US" sz="1600" b="0" dirty="0" err="1">
                          <a:effectLst/>
                          <a:highlight>
                            <a:srgbClr val="FFFF00"/>
                          </a:highlight>
                        </a:rPr>
                        <a:t>hh</a:t>
                      </a:r>
                      <a:endParaRPr lang="nb-NO" sz="16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0.841</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1.049</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a:effectLst/>
                        </a:rPr>
                        <a:t>5.233</a:t>
                      </a:r>
                      <a:endParaRPr lang="nb-NO"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b="0" dirty="0">
                          <a:effectLst/>
                          <a:highlight>
                            <a:srgbClr val="FFFF00"/>
                          </a:highlight>
                        </a:rPr>
                        <a:t>0.0000 </a:t>
                      </a:r>
                      <a:endParaRPr lang="nb-NO" sz="16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195593253"/>
                  </a:ext>
                </a:extLst>
              </a:tr>
            </a:tbl>
          </a:graphicData>
        </a:graphic>
      </p:graphicFrame>
      <p:sp>
        <p:nvSpPr>
          <p:cNvPr id="13" name="TextBox 12">
            <a:extLst>
              <a:ext uri="{FF2B5EF4-FFF2-40B4-BE49-F238E27FC236}">
                <a16:creationId xmlns:a16="http://schemas.microsoft.com/office/drawing/2014/main" id="{D955AAC9-EB8E-48AD-90CD-C476AF53D985}"/>
              </a:ext>
            </a:extLst>
          </p:cNvPr>
          <p:cNvSpPr txBox="1"/>
          <p:nvPr/>
        </p:nvSpPr>
        <p:spPr>
          <a:xfrm>
            <a:off x="264332" y="1215787"/>
            <a:ext cx="6534472" cy="338554"/>
          </a:xfrm>
          <a:prstGeom prst="rect">
            <a:avLst/>
          </a:prstGeom>
          <a:noFill/>
        </p:spPr>
        <p:txBody>
          <a:bodyPr wrap="square">
            <a:spAutoFit/>
          </a:bodyPr>
          <a:lstStyle/>
          <a:p>
            <a:r>
              <a:rPr lang="en-US" sz="1600" dirty="0">
                <a:effectLst/>
                <a:latin typeface="Times New Roman" panose="02020603050405020304" pitchFamily="18" charset="0"/>
                <a:ea typeface="Calibri" panose="020F0502020204030204" pitchFamily="34" charset="0"/>
              </a:rPr>
              <a:t>Table 1. Comparing mobile phone owners with non-owners</a:t>
            </a:r>
            <a:endParaRPr lang="nb-NO" sz="1600" dirty="0"/>
          </a:p>
        </p:txBody>
      </p:sp>
    </p:spTree>
    <p:extLst>
      <p:ext uri="{BB962C8B-B14F-4D97-AF65-F5344CB8AC3E}">
        <p14:creationId xmlns:p14="http://schemas.microsoft.com/office/powerpoint/2010/main" val="1881886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991180"/>
            <a:ext cx="6818518" cy="369332"/>
          </a:xfrm>
        </p:spPr>
        <p:txBody>
          <a:bodyPr/>
          <a:lstStyle/>
          <a:p>
            <a:r>
              <a:rPr lang="nb-NO" sz="2400" dirty="0" err="1"/>
              <a:t>Results</a:t>
            </a:r>
            <a:r>
              <a:rPr lang="nb-NO" sz="2400" dirty="0"/>
              <a:t>: </a:t>
            </a:r>
            <a:r>
              <a:rPr lang="nb-NO" sz="2400" dirty="0" err="1"/>
              <a:t>Descriptives</a:t>
            </a:r>
            <a:endParaRPr lang="en-US" sz="2400" dirty="0"/>
          </a:p>
        </p:txBody>
      </p:sp>
      <p:sp>
        <p:nvSpPr>
          <p:cNvPr id="4" name="Date Placeholder 3"/>
          <p:cNvSpPr>
            <a:spLocks noGrp="1"/>
          </p:cNvSpPr>
          <p:nvPr>
            <p:ph type="dt" sz="half" idx="10"/>
          </p:nvPr>
        </p:nvSpPr>
        <p:spPr/>
        <p:txBody>
          <a:bodyPr/>
          <a:lstStyle/>
          <a:p>
            <a:r>
              <a:rPr lang="nb-NO" noProof="0"/>
              <a:t>Norwegian University of Life Sciences</a:t>
            </a:r>
            <a:endParaRPr lang="en-GB" noProof="0" dirty="0"/>
          </a:p>
        </p:txBody>
      </p:sp>
      <p:sp>
        <p:nvSpPr>
          <p:cNvPr id="5" name="Footer Placeholder 4"/>
          <p:cNvSpPr>
            <a:spLocks noGrp="1"/>
          </p:cNvSpPr>
          <p:nvPr>
            <p:ph type="ftr" sz="quarter" idx="11"/>
          </p:nvPr>
        </p:nvSpPr>
        <p:spPr/>
        <p:txBody>
          <a:bodyPr/>
          <a:lstStyle/>
          <a:p>
            <a:r>
              <a:rPr lang="en-US" b="1"/>
              <a:t>Mobile Phones, Leadership and Gender in Rural Business Groups</a:t>
            </a:r>
            <a:endParaRPr lang="en-GB" dirty="0"/>
          </a:p>
        </p:txBody>
      </p:sp>
      <p:sp>
        <p:nvSpPr>
          <p:cNvPr id="6" name="Slide Number Placeholder 5"/>
          <p:cNvSpPr>
            <a:spLocks noGrp="1"/>
          </p:cNvSpPr>
          <p:nvPr>
            <p:ph type="sldNum" sz="quarter" idx="12"/>
          </p:nvPr>
        </p:nvSpPr>
        <p:spPr/>
        <p:txBody>
          <a:bodyPr/>
          <a:lstStyle/>
          <a:p>
            <a:fld id="{76503D8D-F27D-49CA-A299-3589FD585F6D}" type="slidenum">
              <a:rPr lang="en-GB" noProof="0" smtClean="0"/>
              <a:pPr/>
              <a:t>11</a:t>
            </a:fld>
            <a:endParaRPr lang="en-GB" noProof="0" dirty="0"/>
          </a:p>
        </p:txBody>
      </p:sp>
      <p:sp>
        <p:nvSpPr>
          <p:cNvPr id="9" name="Rectangle 5">
            <a:extLst>
              <a:ext uri="{FF2B5EF4-FFF2-40B4-BE49-F238E27FC236}">
                <a16:creationId xmlns:a16="http://schemas.microsoft.com/office/drawing/2014/main" id="{8A814886-04D5-4DF0-8729-FC6729C09A8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5">
            <a:extLst>
              <a:ext uri="{FF2B5EF4-FFF2-40B4-BE49-F238E27FC236}">
                <a16:creationId xmlns:a16="http://schemas.microsoft.com/office/drawing/2014/main" id="{AB67CCF2-06CC-4370-81A9-7CEB8353D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86" y="1911718"/>
            <a:ext cx="4073244" cy="36634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217C28D-89E0-4CC7-84AF-AB334F694E4D}"/>
              </a:ext>
            </a:extLst>
          </p:cNvPr>
          <p:cNvSpPr txBox="1"/>
          <p:nvPr/>
        </p:nvSpPr>
        <p:spPr>
          <a:xfrm>
            <a:off x="1331640" y="4365104"/>
            <a:ext cx="1080120" cy="369332"/>
          </a:xfrm>
          <a:prstGeom prst="rect">
            <a:avLst/>
          </a:prstGeom>
          <a:noFill/>
        </p:spPr>
        <p:txBody>
          <a:bodyPr wrap="square" rtlCol="0">
            <a:spAutoFit/>
          </a:bodyPr>
          <a:lstStyle/>
          <a:p>
            <a:r>
              <a:rPr lang="nb-NO" dirty="0"/>
              <a:t>36.97%</a:t>
            </a:r>
          </a:p>
        </p:txBody>
      </p:sp>
      <p:sp>
        <p:nvSpPr>
          <p:cNvPr id="14" name="TextBox 13">
            <a:extLst>
              <a:ext uri="{FF2B5EF4-FFF2-40B4-BE49-F238E27FC236}">
                <a16:creationId xmlns:a16="http://schemas.microsoft.com/office/drawing/2014/main" id="{2C6669C9-CD1F-4318-BFB0-CF19195ED46B}"/>
              </a:ext>
            </a:extLst>
          </p:cNvPr>
          <p:cNvSpPr txBox="1"/>
          <p:nvPr/>
        </p:nvSpPr>
        <p:spPr>
          <a:xfrm>
            <a:off x="2555776" y="3731630"/>
            <a:ext cx="1080120" cy="369332"/>
          </a:xfrm>
          <a:prstGeom prst="rect">
            <a:avLst/>
          </a:prstGeom>
          <a:noFill/>
        </p:spPr>
        <p:txBody>
          <a:bodyPr wrap="square" rtlCol="0">
            <a:spAutoFit/>
          </a:bodyPr>
          <a:lstStyle/>
          <a:p>
            <a:r>
              <a:rPr lang="nb-NO" dirty="0"/>
              <a:t>70.19%</a:t>
            </a:r>
          </a:p>
        </p:txBody>
      </p:sp>
      <p:pic>
        <p:nvPicPr>
          <p:cNvPr id="15" name="Picture 14">
            <a:extLst>
              <a:ext uri="{FF2B5EF4-FFF2-40B4-BE49-F238E27FC236}">
                <a16:creationId xmlns:a16="http://schemas.microsoft.com/office/drawing/2014/main" id="{8F83A27C-B019-4BAC-A2C4-BA02B03D268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427984" y="1911718"/>
            <a:ext cx="4608512" cy="3926546"/>
          </a:xfrm>
          <a:prstGeom prst="rect">
            <a:avLst/>
          </a:prstGeom>
        </p:spPr>
      </p:pic>
    </p:spTree>
    <p:extLst>
      <p:ext uri="{BB962C8B-B14F-4D97-AF65-F5344CB8AC3E}">
        <p14:creationId xmlns:p14="http://schemas.microsoft.com/office/powerpoint/2010/main" val="347460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980890"/>
            <a:ext cx="6818518" cy="369332"/>
          </a:xfrm>
        </p:spPr>
        <p:txBody>
          <a:bodyPr/>
          <a:lstStyle/>
          <a:p>
            <a:r>
              <a:rPr lang="nb-NO" sz="2400" dirty="0" err="1"/>
              <a:t>Results</a:t>
            </a:r>
            <a:r>
              <a:rPr lang="nb-NO" sz="2400" dirty="0"/>
              <a:t>: </a:t>
            </a:r>
            <a:r>
              <a:rPr lang="nb-NO" sz="2400" dirty="0" err="1"/>
              <a:t>Descriptive</a:t>
            </a:r>
            <a:endParaRPr lang="en-US" sz="2400" dirty="0"/>
          </a:p>
        </p:txBody>
      </p:sp>
      <p:graphicFrame>
        <p:nvGraphicFramePr>
          <p:cNvPr id="7" name="Content Placeholder 6">
            <a:extLst>
              <a:ext uri="{FF2B5EF4-FFF2-40B4-BE49-F238E27FC236}">
                <a16:creationId xmlns:a16="http://schemas.microsoft.com/office/drawing/2014/main" id="{07D4CDC8-F017-489D-8C0D-5A5685592536}"/>
              </a:ext>
            </a:extLst>
          </p:cNvPr>
          <p:cNvGraphicFramePr>
            <a:graphicFrameLocks noGrp="1"/>
          </p:cNvGraphicFramePr>
          <p:nvPr>
            <p:ph idx="1"/>
            <p:extLst>
              <p:ext uri="{D42A27DB-BD31-4B8C-83A1-F6EECF244321}">
                <p14:modId xmlns:p14="http://schemas.microsoft.com/office/powerpoint/2010/main" val="3571908682"/>
              </p:ext>
            </p:extLst>
          </p:nvPr>
        </p:nvGraphicFramePr>
        <p:xfrm>
          <a:off x="264349" y="1940917"/>
          <a:ext cx="8712969" cy="4215044"/>
        </p:xfrm>
        <a:graphic>
          <a:graphicData uri="http://schemas.openxmlformats.org/drawingml/2006/table">
            <a:tbl>
              <a:tblPr firstRow="1" firstCol="1" bandRow="1">
                <a:tableStyleId>{9D7B26C5-4107-4FEC-AEDC-1716B250A1EF}</a:tableStyleId>
              </a:tblPr>
              <a:tblGrid>
                <a:gridCol w="2156685">
                  <a:extLst>
                    <a:ext uri="{9D8B030D-6E8A-4147-A177-3AD203B41FA5}">
                      <a16:colId xmlns:a16="http://schemas.microsoft.com/office/drawing/2014/main" val="2323045495"/>
                    </a:ext>
                  </a:extLst>
                </a:gridCol>
                <a:gridCol w="840030">
                  <a:extLst>
                    <a:ext uri="{9D8B030D-6E8A-4147-A177-3AD203B41FA5}">
                      <a16:colId xmlns:a16="http://schemas.microsoft.com/office/drawing/2014/main" val="2813533420"/>
                    </a:ext>
                  </a:extLst>
                </a:gridCol>
                <a:gridCol w="840030">
                  <a:extLst>
                    <a:ext uri="{9D8B030D-6E8A-4147-A177-3AD203B41FA5}">
                      <a16:colId xmlns:a16="http://schemas.microsoft.com/office/drawing/2014/main" val="3850614164"/>
                    </a:ext>
                  </a:extLst>
                </a:gridCol>
                <a:gridCol w="751001">
                  <a:extLst>
                    <a:ext uri="{9D8B030D-6E8A-4147-A177-3AD203B41FA5}">
                      <a16:colId xmlns:a16="http://schemas.microsoft.com/office/drawing/2014/main" val="4050938295"/>
                    </a:ext>
                  </a:extLst>
                </a:gridCol>
                <a:gridCol w="951093">
                  <a:extLst>
                    <a:ext uri="{9D8B030D-6E8A-4147-A177-3AD203B41FA5}">
                      <a16:colId xmlns:a16="http://schemas.microsoft.com/office/drawing/2014/main" val="3045794582"/>
                    </a:ext>
                  </a:extLst>
                </a:gridCol>
                <a:gridCol w="840030">
                  <a:extLst>
                    <a:ext uri="{9D8B030D-6E8A-4147-A177-3AD203B41FA5}">
                      <a16:colId xmlns:a16="http://schemas.microsoft.com/office/drawing/2014/main" val="1391311968"/>
                    </a:ext>
                  </a:extLst>
                </a:gridCol>
                <a:gridCol w="840030">
                  <a:extLst>
                    <a:ext uri="{9D8B030D-6E8A-4147-A177-3AD203B41FA5}">
                      <a16:colId xmlns:a16="http://schemas.microsoft.com/office/drawing/2014/main" val="2174245244"/>
                    </a:ext>
                  </a:extLst>
                </a:gridCol>
                <a:gridCol w="751001">
                  <a:extLst>
                    <a:ext uri="{9D8B030D-6E8A-4147-A177-3AD203B41FA5}">
                      <a16:colId xmlns:a16="http://schemas.microsoft.com/office/drawing/2014/main" val="2368736280"/>
                    </a:ext>
                  </a:extLst>
                </a:gridCol>
                <a:gridCol w="743069">
                  <a:extLst>
                    <a:ext uri="{9D8B030D-6E8A-4147-A177-3AD203B41FA5}">
                      <a16:colId xmlns:a16="http://schemas.microsoft.com/office/drawing/2014/main" val="2154325132"/>
                    </a:ext>
                  </a:extLst>
                </a:gridCol>
              </a:tblGrid>
              <a:tr h="436775">
                <a:tc rowSpan="2">
                  <a:txBody>
                    <a:bodyPr/>
                    <a:lstStyle/>
                    <a:p>
                      <a:pPr algn="l">
                        <a:lnSpc>
                          <a:spcPct val="107000"/>
                        </a:lnSpc>
                        <a:spcAft>
                          <a:spcPts val="800"/>
                        </a:spcAft>
                      </a:pPr>
                      <a:r>
                        <a:rPr lang="en-US" sz="1400" b="0" dirty="0">
                          <a:effectLst/>
                        </a:rPr>
                        <a:t> </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B w="1270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800"/>
                        </a:spcAft>
                      </a:pPr>
                      <a:r>
                        <a:rPr lang="en-US" sz="1400" b="0" dirty="0">
                          <a:effectLst/>
                        </a:rPr>
                        <a:t> ---------------Board member --------------------</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ctr">
                        <a:lnSpc>
                          <a:spcPct val="107000"/>
                        </a:lnSpc>
                        <a:spcAft>
                          <a:spcPts val="800"/>
                        </a:spcAft>
                      </a:pPr>
                      <a:r>
                        <a:rPr lang="en-US" sz="1400" b="0">
                          <a:effectLst/>
                        </a:rPr>
                        <a:t> -----------------Group leader -------------------</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415418665"/>
                  </a:ext>
                </a:extLst>
              </a:tr>
              <a:tr h="537400">
                <a:tc vMerge="1">
                  <a:txBody>
                    <a:bodyPr/>
                    <a:lstStyle/>
                    <a:p>
                      <a:endParaRPr lang="nb-NO" sz="1400" b="0" dirty="0">
                        <a:solidFill>
                          <a:srgbClr val="000000"/>
                        </a:solidFill>
                        <a:effectLst/>
                        <a:latin typeface="Calibri" panose="020F0502020204030204" pitchFamily="34" charset="0"/>
                        <a:cs typeface="Times New Roman" panose="02020603050405020304" pitchFamily="18" charset="0"/>
                      </a:endParaRPr>
                    </a:p>
                  </a:txBody>
                  <a:tcPr marL="44347" marR="44347" marT="0" marB="0">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800"/>
                        </a:spcAft>
                      </a:pPr>
                      <a:r>
                        <a:rPr lang="en-US" sz="1400" b="0" dirty="0">
                          <a:effectLst/>
                        </a:rPr>
                        <a:t>No </a:t>
                      </a:r>
                      <a:endParaRPr lang="nb-NO" sz="1400" b="0" dirty="0">
                        <a:effectLst/>
                      </a:endParaRPr>
                    </a:p>
                    <a:p>
                      <a:pPr algn="r">
                        <a:lnSpc>
                          <a:spcPct val="107000"/>
                        </a:lnSpc>
                        <a:spcAft>
                          <a:spcPts val="800"/>
                        </a:spcAft>
                      </a:pPr>
                      <a:r>
                        <a:rPr lang="en-US" sz="1400" b="0" dirty="0">
                          <a:effectLst/>
                        </a:rPr>
                        <a:t>(n=760)</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lnSpc>
                          <a:spcPct val="107000"/>
                        </a:lnSpc>
                        <a:spcAft>
                          <a:spcPts val="800"/>
                        </a:spcAft>
                      </a:pPr>
                      <a:r>
                        <a:rPr lang="en-US" sz="1400" b="0" dirty="0">
                          <a:effectLst/>
                        </a:rPr>
                        <a:t>Yes (n=401)</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lnSpc>
                          <a:spcPct val="107000"/>
                        </a:lnSpc>
                        <a:spcAft>
                          <a:spcPts val="800"/>
                        </a:spcAft>
                      </a:pPr>
                      <a:r>
                        <a:rPr lang="en-US" sz="1400" b="0" dirty="0">
                          <a:effectLst/>
                        </a:rPr>
                        <a:t>t-value</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lnSpc>
                          <a:spcPct val="107000"/>
                        </a:lnSpc>
                        <a:spcAft>
                          <a:spcPts val="800"/>
                        </a:spcAft>
                      </a:pPr>
                      <a:r>
                        <a:rPr lang="en-US" sz="1400" b="0" dirty="0">
                          <a:effectLst/>
                        </a:rPr>
                        <a:t>P-value</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lnSpc>
                          <a:spcPct val="107000"/>
                        </a:lnSpc>
                        <a:spcAft>
                          <a:spcPts val="800"/>
                        </a:spcAft>
                      </a:pPr>
                      <a:r>
                        <a:rPr lang="en-US" sz="1400" b="0" dirty="0">
                          <a:effectLst/>
                        </a:rPr>
                        <a:t>No </a:t>
                      </a:r>
                      <a:endParaRPr lang="nb-NO" sz="1400" b="0" dirty="0">
                        <a:effectLst/>
                      </a:endParaRPr>
                    </a:p>
                    <a:p>
                      <a:pPr algn="r">
                        <a:lnSpc>
                          <a:spcPct val="107000"/>
                        </a:lnSpc>
                        <a:spcAft>
                          <a:spcPts val="800"/>
                        </a:spcAft>
                      </a:pPr>
                      <a:r>
                        <a:rPr lang="en-US" sz="1400" b="0" dirty="0">
                          <a:effectLst/>
                        </a:rPr>
                        <a:t>(n=988)</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800"/>
                        </a:spcAft>
                      </a:pPr>
                      <a:r>
                        <a:rPr lang="en-US" sz="1400" b="0">
                          <a:effectLst/>
                        </a:rPr>
                        <a:t>Yes </a:t>
                      </a:r>
                      <a:endParaRPr lang="nb-NO" sz="1400" b="0">
                        <a:effectLst/>
                      </a:endParaRPr>
                    </a:p>
                    <a:p>
                      <a:pPr algn="r">
                        <a:lnSpc>
                          <a:spcPct val="107000"/>
                        </a:lnSpc>
                        <a:spcAft>
                          <a:spcPts val="800"/>
                        </a:spcAft>
                      </a:pPr>
                      <a:r>
                        <a:rPr lang="en-US" sz="1400" b="0">
                          <a:effectLst/>
                        </a:rPr>
                        <a:t>(n=173)</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800"/>
                        </a:spcAft>
                      </a:pPr>
                      <a:r>
                        <a:rPr lang="en-US" sz="1400" b="0" dirty="0">
                          <a:effectLst/>
                        </a:rPr>
                        <a:t>t-value</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800"/>
                        </a:spcAft>
                      </a:pPr>
                      <a:r>
                        <a:rPr lang="en-US" sz="1400" b="0" dirty="0">
                          <a:effectLst/>
                        </a:rPr>
                        <a:t>P-value</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8526679"/>
                  </a:ext>
                </a:extLst>
              </a:tr>
              <a:tr h="315284">
                <a:tc>
                  <a:txBody>
                    <a:bodyPr/>
                    <a:lstStyle/>
                    <a:p>
                      <a:pPr algn="l">
                        <a:lnSpc>
                          <a:spcPct val="107000"/>
                        </a:lnSpc>
                        <a:spcAft>
                          <a:spcPts val="800"/>
                        </a:spcAft>
                      </a:pPr>
                      <a:r>
                        <a:rPr lang="en-US" sz="1400" b="0" dirty="0">
                          <a:effectLst/>
                          <a:highlight>
                            <a:srgbClr val="FFFF00"/>
                          </a:highlight>
                        </a:rPr>
                        <a:t>Mobile owner, dummy</a:t>
                      </a:r>
                      <a:endParaRPr lang="nb-NO" sz="14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Aft>
                          <a:spcPts val="800"/>
                        </a:spcAft>
                      </a:pPr>
                      <a:r>
                        <a:rPr lang="en-US" sz="1400" b="0">
                          <a:effectLst/>
                        </a:rPr>
                        <a:t>0.501</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lnSpc>
                          <a:spcPct val="107000"/>
                        </a:lnSpc>
                        <a:spcAft>
                          <a:spcPts val="800"/>
                        </a:spcAft>
                      </a:pPr>
                      <a:r>
                        <a:rPr lang="en-US" sz="1400" b="0" dirty="0">
                          <a:effectLst/>
                        </a:rPr>
                        <a:t>0.771</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lnSpc>
                          <a:spcPct val="107000"/>
                        </a:lnSpc>
                        <a:spcAft>
                          <a:spcPts val="800"/>
                        </a:spcAft>
                      </a:pPr>
                      <a:r>
                        <a:rPr lang="en-US" sz="1400" b="0">
                          <a:effectLst/>
                        </a:rPr>
                        <a:t>9.695</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lnSpc>
                          <a:spcPct val="107000"/>
                        </a:lnSpc>
                        <a:spcAft>
                          <a:spcPts val="800"/>
                        </a:spcAft>
                      </a:pPr>
                      <a:r>
                        <a:rPr lang="en-US" sz="1400" b="0" dirty="0">
                          <a:effectLst/>
                          <a:highlight>
                            <a:srgbClr val="FFFF00"/>
                          </a:highlight>
                        </a:rPr>
                        <a:t>0.0000 </a:t>
                      </a:r>
                      <a:endParaRPr lang="nb-NO" sz="14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lnSpc>
                          <a:spcPct val="107000"/>
                        </a:lnSpc>
                        <a:spcAft>
                          <a:spcPts val="800"/>
                        </a:spcAft>
                      </a:pPr>
                      <a:r>
                        <a:rPr lang="en-US" sz="1400" b="0" dirty="0">
                          <a:effectLst/>
                        </a:rPr>
                        <a:t>0.547</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Aft>
                          <a:spcPts val="800"/>
                        </a:spcAft>
                      </a:pPr>
                      <a:r>
                        <a:rPr lang="en-US" sz="1400" b="0" dirty="0">
                          <a:effectLst/>
                        </a:rPr>
                        <a:t>0.867</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Aft>
                          <a:spcPts val="800"/>
                        </a:spcAft>
                      </a:pPr>
                      <a:r>
                        <a:rPr lang="en-US" sz="1400" b="0" dirty="0">
                          <a:effectLst/>
                        </a:rPr>
                        <a:t>10.559</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Aft>
                          <a:spcPts val="800"/>
                        </a:spcAft>
                      </a:pPr>
                      <a:r>
                        <a:rPr lang="en-US" sz="1400" b="0" dirty="0">
                          <a:effectLst/>
                          <a:highlight>
                            <a:srgbClr val="FFFF00"/>
                          </a:highlight>
                        </a:rPr>
                        <a:t>0.0000 </a:t>
                      </a:r>
                      <a:endParaRPr lang="nb-NO" sz="14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925685814"/>
                  </a:ext>
                </a:extLst>
              </a:tr>
              <a:tr h="210683">
                <a:tc>
                  <a:txBody>
                    <a:bodyPr/>
                    <a:lstStyle/>
                    <a:p>
                      <a:pPr algn="l">
                        <a:lnSpc>
                          <a:spcPct val="107000"/>
                        </a:lnSpc>
                        <a:spcAft>
                          <a:spcPts val="800"/>
                        </a:spcAft>
                      </a:pPr>
                      <a:r>
                        <a:rPr lang="en-US" sz="1400" b="0" dirty="0">
                          <a:effectLst/>
                          <a:highlight>
                            <a:srgbClr val="FFFF00"/>
                          </a:highlight>
                        </a:rPr>
                        <a:t>Male dummy</a:t>
                      </a:r>
                      <a:endParaRPr lang="nb-NO" sz="14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0.614</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0.793</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6.643</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highlight>
                            <a:srgbClr val="FFFF00"/>
                          </a:highlight>
                        </a:rPr>
                        <a:t>0.0000 </a:t>
                      </a:r>
                      <a:endParaRPr lang="nb-NO" sz="14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0.636</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0.908</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10.114</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dirty="0">
                          <a:effectLst/>
                          <a:highlight>
                            <a:srgbClr val="FFFF00"/>
                          </a:highlight>
                        </a:rPr>
                        <a:t>0.0000 </a:t>
                      </a:r>
                      <a:endParaRPr lang="nb-NO" sz="1400" b="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extLst>
                  <a:ext uri="{0D108BD9-81ED-4DB2-BD59-A6C34878D82A}">
                    <a16:rowId xmlns:a16="http://schemas.microsoft.com/office/drawing/2014/main" val="1651260219"/>
                  </a:ext>
                </a:extLst>
              </a:tr>
              <a:tr h="210683">
                <a:tc>
                  <a:txBody>
                    <a:bodyPr/>
                    <a:lstStyle/>
                    <a:p>
                      <a:pPr algn="l">
                        <a:lnSpc>
                          <a:spcPct val="107000"/>
                        </a:lnSpc>
                        <a:spcAft>
                          <a:spcPts val="800"/>
                        </a:spcAft>
                      </a:pPr>
                      <a:r>
                        <a:rPr lang="en-US" sz="1400" b="0">
                          <a:effectLst/>
                        </a:rPr>
                        <a:t>Risk tolerance</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0.431</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0.468</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2.321</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0.0206 </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0.438</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0.479</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1.899</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0.0588 </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extLst>
                  <a:ext uri="{0D108BD9-81ED-4DB2-BD59-A6C34878D82A}">
                    <a16:rowId xmlns:a16="http://schemas.microsoft.com/office/drawing/2014/main" val="3122726263"/>
                  </a:ext>
                </a:extLst>
              </a:tr>
              <a:tr h="210683">
                <a:tc>
                  <a:txBody>
                    <a:bodyPr/>
                    <a:lstStyle/>
                    <a:p>
                      <a:pPr algn="l">
                        <a:lnSpc>
                          <a:spcPct val="107000"/>
                        </a:lnSpc>
                        <a:spcAft>
                          <a:spcPts val="800"/>
                        </a:spcAft>
                      </a:pPr>
                      <a:r>
                        <a:rPr lang="en-US" sz="1400" b="0" dirty="0">
                          <a:effectLst/>
                        </a:rPr>
                        <a:t>Age, years</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dirty="0">
                          <a:effectLst/>
                        </a:rPr>
                        <a:t>28.271</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30.489</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3.851</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0.0001 </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28.478</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32.231</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5.036</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dirty="0">
                          <a:effectLst/>
                        </a:rPr>
                        <a:t>0.0000 </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extLst>
                  <a:ext uri="{0D108BD9-81ED-4DB2-BD59-A6C34878D82A}">
                    <a16:rowId xmlns:a16="http://schemas.microsoft.com/office/drawing/2014/main" val="4243253762"/>
                  </a:ext>
                </a:extLst>
              </a:tr>
              <a:tr h="210683">
                <a:tc>
                  <a:txBody>
                    <a:bodyPr/>
                    <a:lstStyle/>
                    <a:p>
                      <a:pPr algn="l">
                        <a:lnSpc>
                          <a:spcPct val="107000"/>
                        </a:lnSpc>
                        <a:spcAft>
                          <a:spcPts val="800"/>
                        </a:spcAft>
                      </a:pPr>
                      <a:r>
                        <a:rPr lang="en-US" sz="1400" b="0" dirty="0">
                          <a:effectLst/>
                        </a:rPr>
                        <a:t>Education, years</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dirty="0">
                          <a:effectLst/>
                        </a:rPr>
                        <a:t>4.929</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5.990</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4.453</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0.0000 </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5.195</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5.867</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2.165</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0.0313 </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extLst>
                  <a:ext uri="{0D108BD9-81ED-4DB2-BD59-A6C34878D82A}">
                    <a16:rowId xmlns:a16="http://schemas.microsoft.com/office/drawing/2014/main" val="1926309605"/>
                  </a:ext>
                </a:extLst>
              </a:tr>
              <a:tr h="210683">
                <a:tc>
                  <a:txBody>
                    <a:bodyPr/>
                    <a:lstStyle/>
                    <a:p>
                      <a:pPr algn="l">
                        <a:lnSpc>
                          <a:spcPct val="107000"/>
                        </a:lnSpc>
                        <a:spcAft>
                          <a:spcPts val="800"/>
                        </a:spcAft>
                      </a:pPr>
                      <a:r>
                        <a:rPr lang="en-US" sz="1400" b="0">
                          <a:effectLst/>
                        </a:rPr>
                        <a:t>Number of brothers</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2.700</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2.758</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0.585</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0.5585 </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2.737</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2.624</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0.851</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0.3958 </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extLst>
                  <a:ext uri="{0D108BD9-81ED-4DB2-BD59-A6C34878D82A}">
                    <a16:rowId xmlns:a16="http://schemas.microsoft.com/office/drawing/2014/main" val="1719170055"/>
                  </a:ext>
                </a:extLst>
              </a:tr>
              <a:tr h="210683">
                <a:tc>
                  <a:txBody>
                    <a:bodyPr/>
                    <a:lstStyle/>
                    <a:p>
                      <a:pPr algn="l">
                        <a:lnSpc>
                          <a:spcPct val="107000"/>
                        </a:lnSpc>
                        <a:spcAft>
                          <a:spcPts val="800"/>
                        </a:spcAft>
                      </a:pPr>
                      <a:r>
                        <a:rPr lang="en-US" sz="1400" b="0">
                          <a:effectLst/>
                        </a:rPr>
                        <a:t>Number of sisters</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2.336</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2.429</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1.045</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0.2964 </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2.362</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2.399</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0.306</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0.7597 </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extLst>
                  <a:ext uri="{0D108BD9-81ED-4DB2-BD59-A6C34878D82A}">
                    <a16:rowId xmlns:a16="http://schemas.microsoft.com/office/drawing/2014/main" val="2933499565"/>
                  </a:ext>
                </a:extLst>
              </a:tr>
              <a:tr h="210683">
                <a:tc>
                  <a:txBody>
                    <a:bodyPr/>
                    <a:lstStyle/>
                    <a:p>
                      <a:pPr algn="l">
                        <a:lnSpc>
                          <a:spcPct val="107000"/>
                        </a:lnSpc>
                        <a:spcAft>
                          <a:spcPts val="800"/>
                        </a:spcAft>
                      </a:pPr>
                      <a:r>
                        <a:rPr lang="en-US" sz="1400" b="0">
                          <a:effectLst/>
                        </a:rPr>
                        <a:t>Birth rank</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3.054</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3.170</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0.939</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0.3478 </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3.093</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3.098</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0.031</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0.9751 </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extLst>
                  <a:ext uri="{0D108BD9-81ED-4DB2-BD59-A6C34878D82A}">
                    <a16:rowId xmlns:a16="http://schemas.microsoft.com/office/drawing/2014/main" val="328782100"/>
                  </a:ext>
                </a:extLst>
              </a:tr>
              <a:tr h="315284">
                <a:tc>
                  <a:txBody>
                    <a:bodyPr/>
                    <a:lstStyle/>
                    <a:p>
                      <a:pPr algn="l">
                        <a:lnSpc>
                          <a:spcPct val="107000"/>
                        </a:lnSpc>
                        <a:spcAft>
                          <a:spcPts val="800"/>
                        </a:spcAft>
                      </a:pPr>
                      <a:r>
                        <a:rPr lang="en-US" sz="1400" b="0">
                          <a:effectLst/>
                        </a:rPr>
                        <a:t>No. of siblings in group</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0.205</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0.217</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0.354</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0.7238 </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0.206</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0.225</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0.394</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0.6937 </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extLst>
                  <a:ext uri="{0D108BD9-81ED-4DB2-BD59-A6C34878D82A}">
                    <a16:rowId xmlns:a16="http://schemas.microsoft.com/office/drawing/2014/main" val="4257547097"/>
                  </a:ext>
                </a:extLst>
              </a:tr>
              <a:tr h="210683">
                <a:tc>
                  <a:txBody>
                    <a:bodyPr/>
                    <a:lstStyle/>
                    <a:p>
                      <a:pPr algn="l">
                        <a:lnSpc>
                          <a:spcPct val="107000"/>
                        </a:lnSpc>
                        <a:spcAft>
                          <a:spcPts val="800"/>
                        </a:spcAft>
                      </a:pPr>
                      <a:r>
                        <a:rPr lang="en-US" sz="1400" b="0" dirty="0">
                          <a:effectLst/>
                        </a:rPr>
                        <a:t>Farm size of parents</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2.488</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1.985</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4.058</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0.0001 </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2.385</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1.914</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3.058</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dirty="0">
                          <a:effectLst/>
                        </a:rPr>
                        <a:t>0.0025 </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extLst>
                  <a:ext uri="{0D108BD9-81ED-4DB2-BD59-A6C34878D82A}">
                    <a16:rowId xmlns:a16="http://schemas.microsoft.com/office/drawing/2014/main" val="174133744"/>
                  </a:ext>
                </a:extLst>
              </a:tr>
              <a:tr h="236805">
                <a:tc>
                  <a:txBody>
                    <a:bodyPr/>
                    <a:lstStyle/>
                    <a:p>
                      <a:pPr algn="l">
                        <a:lnSpc>
                          <a:spcPct val="107000"/>
                        </a:lnSpc>
                        <a:spcAft>
                          <a:spcPts val="800"/>
                        </a:spcAft>
                      </a:pPr>
                      <a:r>
                        <a:rPr lang="en-US" sz="1400" b="0" dirty="0">
                          <a:effectLst/>
                        </a:rPr>
                        <a:t>Education of parent hhh</a:t>
                      </a:r>
                      <a:r>
                        <a:rPr lang="en-US" sz="1400" b="0" baseline="30000" dirty="0">
                          <a:effectLst/>
                        </a:rPr>
                        <a:t>1</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2.664</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4.175</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6.745</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0.0000 </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2.983</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4.347</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4.309</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dirty="0">
                          <a:effectLst/>
                        </a:rPr>
                        <a:t>0.0000 </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extLst>
                  <a:ext uri="{0D108BD9-81ED-4DB2-BD59-A6C34878D82A}">
                    <a16:rowId xmlns:a16="http://schemas.microsoft.com/office/drawing/2014/main" val="3101192101"/>
                  </a:ext>
                </a:extLst>
              </a:tr>
              <a:tr h="210683">
                <a:tc>
                  <a:txBody>
                    <a:bodyPr/>
                    <a:lstStyle/>
                    <a:p>
                      <a:pPr algn="l">
                        <a:lnSpc>
                          <a:spcPct val="107000"/>
                        </a:lnSpc>
                        <a:spcAft>
                          <a:spcPts val="800"/>
                        </a:spcAft>
                      </a:pPr>
                      <a:r>
                        <a:rPr lang="en-US" sz="1400" b="0">
                          <a:effectLst/>
                        </a:rPr>
                        <a:t>Gender of parent hhh</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0.870</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0.892</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1.138</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0.2555 </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0.873</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0.901</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1.073</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0.2845 </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extLst>
                  <a:ext uri="{0D108BD9-81ED-4DB2-BD59-A6C34878D82A}">
                    <a16:rowId xmlns:a16="http://schemas.microsoft.com/office/drawing/2014/main" val="2030438995"/>
                  </a:ext>
                </a:extLst>
              </a:tr>
              <a:tr h="210683">
                <a:tc>
                  <a:txBody>
                    <a:bodyPr/>
                    <a:lstStyle/>
                    <a:p>
                      <a:pPr algn="l">
                        <a:lnSpc>
                          <a:spcPct val="107000"/>
                        </a:lnSpc>
                        <a:spcAft>
                          <a:spcPts val="800"/>
                        </a:spcAft>
                      </a:pPr>
                      <a:r>
                        <a:rPr lang="en-US" sz="1400" b="0" dirty="0">
                          <a:effectLst/>
                        </a:rPr>
                        <a:t>Parent </a:t>
                      </a:r>
                      <a:r>
                        <a:rPr lang="en-US" sz="1400" b="0" dirty="0" err="1">
                          <a:effectLst/>
                        </a:rPr>
                        <a:t>hh</a:t>
                      </a:r>
                      <a:r>
                        <a:rPr lang="en-US" sz="1400" b="0" dirty="0">
                          <a:effectLst/>
                        </a:rPr>
                        <a:t> has radio</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0.446</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0.554</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3.502</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0.0005 </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0.472</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0.549</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1.884</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0.0609 </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extLst>
                  <a:ext uri="{0D108BD9-81ED-4DB2-BD59-A6C34878D82A}">
                    <a16:rowId xmlns:a16="http://schemas.microsoft.com/office/drawing/2014/main" val="1819001932"/>
                  </a:ext>
                </a:extLst>
              </a:tr>
              <a:tr h="236805">
                <a:tc>
                  <a:txBody>
                    <a:bodyPr/>
                    <a:lstStyle/>
                    <a:p>
                      <a:pPr algn="l">
                        <a:lnSpc>
                          <a:spcPct val="107000"/>
                        </a:lnSpc>
                        <a:spcAft>
                          <a:spcPts val="800"/>
                        </a:spcAft>
                      </a:pPr>
                      <a:r>
                        <a:rPr lang="en-US" sz="1400" b="0">
                          <a:effectLst/>
                        </a:rPr>
                        <a:t>No of oxen of parent hh</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0.955</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0.983</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0.700</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dirty="0">
                          <a:effectLst/>
                        </a:rPr>
                        <a:t>0.4843 </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accent1">
                        <a:lumMod val="20000"/>
                        <a:lumOff val="80000"/>
                      </a:schemeClr>
                    </a:solidFill>
                  </a:tcPr>
                </a:tc>
                <a:tc>
                  <a:txBody>
                    <a:bodyPr/>
                    <a:lstStyle/>
                    <a:p>
                      <a:pPr algn="r">
                        <a:lnSpc>
                          <a:spcPct val="107000"/>
                        </a:lnSpc>
                        <a:spcAft>
                          <a:spcPts val="800"/>
                        </a:spcAft>
                      </a:pPr>
                      <a:r>
                        <a:rPr lang="en-US" sz="1400" b="0">
                          <a:effectLst/>
                        </a:rPr>
                        <a:t>0.956</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1.012</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a:effectLst/>
                        </a:rPr>
                        <a:t>1.002</a:t>
                      </a:r>
                      <a:endParaRPr lang="nb-NO"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tc>
                  <a:txBody>
                    <a:bodyPr/>
                    <a:lstStyle/>
                    <a:p>
                      <a:pPr algn="r">
                        <a:lnSpc>
                          <a:spcPct val="107000"/>
                        </a:lnSpc>
                        <a:spcAft>
                          <a:spcPts val="800"/>
                        </a:spcAft>
                      </a:pPr>
                      <a:r>
                        <a:rPr lang="en-US" sz="1400" b="0" dirty="0">
                          <a:effectLst/>
                        </a:rPr>
                        <a:t>0.3174 </a:t>
                      </a:r>
                      <a:endParaRPr lang="nb-NO"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47" marR="44347" marT="0" marB="0">
                    <a:solidFill>
                      <a:schemeClr val="bg1"/>
                    </a:solidFill>
                  </a:tcPr>
                </a:tc>
                <a:extLst>
                  <a:ext uri="{0D108BD9-81ED-4DB2-BD59-A6C34878D82A}">
                    <a16:rowId xmlns:a16="http://schemas.microsoft.com/office/drawing/2014/main" val="89095150"/>
                  </a:ext>
                </a:extLst>
              </a:tr>
            </a:tbl>
          </a:graphicData>
        </a:graphic>
      </p:graphicFrame>
      <p:sp>
        <p:nvSpPr>
          <p:cNvPr id="4" name="Date Placeholder 3"/>
          <p:cNvSpPr>
            <a:spLocks noGrp="1"/>
          </p:cNvSpPr>
          <p:nvPr>
            <p:ph type="dt" sz="half" idx="10"/>
          </p:nvPr>
        </p:nvSpPr>
        <p:spPr/>
        <p:txBody>
          <a:bodyPr/>
          <a:lstStyle/>
          <a:p>
            <a:r>
              <a:rPr lang="nb-NO" noProof="0"/>
              <a:t>Norwegian University of Life Sciences</a:t>
            </a:r>
            <a:endParaRPr lang="en-GB" noProof="0" dirty="0"/>
          </a:p>
        </p:txBody>
      </p:sp>
      <p:sp>
        <p:nvSpPr>
          <p:cNvPr id="5" name="Footer Placeholder 4"/>
          <p:cNvSpPr>
            <a:spLocks noGrp="1"/>
          </p:cNvSpPr>
          <p:nvPr>
            <p:ph type="ftr" sz="quarter" idx="11"/>
          </p:nvPr>
        </p:nvSpPr>
        <p:spPr/>
        <p:txBody>
          <a:bodyPr/>
          <a:lstStyle/>
          <a:p>
            <a:r>
              <a:rPr lang="en-US" b="1"/>
              <a:t>Mobile Phones, Leadership and Gender in Rural Business Groups</a:t>
            </a:r>
            <a:endParaRPr lang="en-GB" dirty="0"/>
          </a:p>
        </p:txBody>
      </p:sp>
      <p:sp>
        <p:nvSpPr>
          <p:cNvPr id="6" name="Slide Number Placeholder 5"/>
          <p:cNvSpPr>
            <a:spLocks noGrp="1"/>
          </p:cNvSpPr>
          <p:nvPr>
            <p:ph type="sldNum" sz="quarter" idx="12"/>
          </p:nvPr>
        </p:nvSpPr>
        <p:spPr/>
        <p:txBody>
          <a:bodyPr/>
          <a:lstStyle/>
          <a:p>
            <a:fld id="{76503D8D-F27D-49CA-A299-3589FD585F6D}" type="slidenum">
              <a:rPr lang="en-GB" noProof="0" smtClean="0"/>
              <a:pPr/>
              <a:t>12</a:t>
            </a:fld>
            <a:endParaRPr lang="en-GB" noProof="0" dirty="0"/>
          </a:p>
        </p:txBody>
      </p:sp>
      <p:sp>
        <p:nvSpPr>
          <p:cNvPr id="9" name="TextBox 8">
            <a:extLst>
              <a:ext uri="{FF2B5EF4-FFF2-40B4-BE49-F238E27FC236}">
                <a16:creationId xmlns:a16="http://schemas.microsoft.com/office/drawing/2014/main" id="{CF680BB9-EC79-4271-AB62-67E9B5216D3C}"/>
              </a:ext>
            </a:extLst>
          </p:cNvPr>
          <p:cNvSpPr txBox="1"/>
          <p:nvPr/>
        </p:nvSpPr>
        <p:spPr>
          <a:xfrm>
            <a:off x="244614" y="1343078"/>
            <a:ext cx="8316480" cy="584775"/>
          </a:xfrm>
          <a:prstGeom prst="rect">
            <a:avLst/>
          </a:prstGeom>
          <a:noFill/>
        </p:spPr>
        <p:txBody>
          <a:bodyPr wrap="square">
            <a:spAutoFit/>
          </a:bodyPr>
          <a:lstStyle/>
          <a:p>
            <a:pPr algn="l"/>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Table 2. A comparison of the characteristics of youth group board members and leaders versus other group members</a:t>
            </a:r>
            <a:endParaRPr lang="nb-NO"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850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6818518" cy="369332"/>
          </a:xfrm>
        </p:spPr>
        <p:txBody>
          <a:bodyPr/>
          <a:lstStyle/>
          <a:p>
            <a:r>
              <a:rPr lang="nb-NO" sz="2400" dirty="0" err="1"/>
              <a:t>Results</a:t>
            </a:r>
            <a:r>
              <a:rPr lang="nb-NO" sz="2400" dirty="0"/>
              <a:t>: </a:t>
            </a:r>
            <a:r>
              <a:rPr lang="nb-NO" sz="2400" dirty="0" err="1"/>
              <a:t>Analytical</a:t>
            </a:r>
            <a:endParaRPr lang="en-US" sz="2400" dirty="0"/>
          </a:p>
        </p:txBody>
      </p:sp>
      <p:sp>
        <p:nvSpPr>
          <p:cNvPr id="4" name="Date Placeholder 3"/>
          <p:cNvSpPr>
            <a:spLocks noGrp="1"/>
          </p:cNvSpPr>
          <p:nvPr>
            <p:ph type="dt" sz="half" idx="10"/>
          </p:nvPr>
        </p:nvSpPr>
        <p:spPr/>
        <p:txBody>
          <a:bodyPr/>
          <a:lstStyle/>
          <a:p>
            <a:r>
              <a:rPr lang="nb-NO" noProof="0"/>
              <a:t>Norwegian University of Life Sciences</a:t>
            </a:r>
            <a:endParaRPr lang="en-GB" noProof="0" dirty="0"/>
          </a:p>
        </p:txBody>
      </p:sp>
      <p:sp>
        <p:nvSpPr>
          <p:cNvPr id="5" name="Footer Placeholder 4"/>
          <p:cNvSpPr>
            <a:spLocks noGrp="1"/>
          </p:cNvSpPr>
          <p:nvPr>
            <p:ph type="ftr" sz="quarter" idx="11"/>
          </p:nvPr>
        </p:nvSpPr>
        <p:spPr/>
        <p:txBody>
          <a:bodyPr/>
          <a:lstStyle/>
          <a:p>
            <a:r>
              <a:rPr lang="en-US" b="1"/>
              <a:t>Mobile Phones, Leadership and Gender in Rural Business Groups</a:t>
            </a:r>
            <a:endParaRPr lang="en-GB" dirty="0"/>
          </a:p>
        </p:txBody>
      </p:sp>
      <p:sp>
        <p:nvSpPr>
          <p:cNvPr id="6" name="Slide Number Placeholder 5"/>
          <p:cNvSpPr>
            <a:spLocks noGrp="1"/>
          </p:cNvSpPr>
          <p:nvPr>
            <p:ph type="sldNum" sz="quarter" idx="12"/>
          </p:nvPr>
        </p:nvSpPr>
        <p:spPr/>
        <p:txBody>
          <a:bodyPr/>
          <a:lstStyle/>
          <a:p>
            <a:fld id="{76503D8D-F27D-49CA-A299-3589FD585F6D}" type="slidenum">
              <a:rPr lang="en-GB" noProof="0" smtClean="0"/>
              <a:pPr/>
              <a:t>13</a:t>
            </a:fld>
            <a:endParaRPr lang="en-GB" noProof="0" dirty="0"/>
          </a:p>
        </p:txBody>
      </p:sp>
      <p:graphicFrame>
        <p:nvGraphicFramePr>
          <p:cNvPr id="10" name="Content Placeholder 9">
            <a:extLst>
              <a:ext uri="{FF2B5EF4-FFF2-40B4-BE49-F238E27FC236}">
                <a16:creationId xmlns:a16="http://schemas.microsoft.com/office/drawing/2014/main" id="{EBF776D3-1123-417C-9F34-6F6A65C9F37A}"/>
              </a:ext>
            </a:extLst>
          </p:cNvPr>
          <p:cNvGraphicFramePr>
            <a:graphicFrameLocks noGrp="1"/>
          </p:cNvGraphicFramePr>
          <p:nvPr>
            <p:ph idx="1"/>
            <p:extLst>
              <p:ext uri="{D42A27DB-BD31-4B8C-83A1-F6EECF244321}">
                <p14:modId xmlns:p14="http://schemas.microsoft.com/office/powerpoint/2010/main" val="2128008944"/>
              </p:ext>
            </p:extLst>
          </p:nvPr>
        </p:nvGraphicFramePr>
        <p:xfrm>
          <a:off x="377788" y="1093212"/>
          <a:ext cx="8621602" cy="4671575"/>
        </p:xfrm>
        <a:graphic>
          <a:graphicData uri="http://schemas.openxmlformats.org/drawingml/2006/table">
            <a:tbl>
              <a:tblPr firstRow="1" firstCol="1" bandRow="1">
                <a:tableStyleId>{9D7B26C5-4107-4FEC-AEDC-1716B250A1EF}</a:tableStyleId>
              </a:tblPr>
              <a:tblGrid>
                <a:gridCol w="2592289">
                  <a:extLst>
                    <a:ext uri="{9D8B030D-6E8A-4147-A177-3AD203B41FA5}">
                      <a16:colId xmlns:a16="http://schemas.microsoft.com/office/drawing/2014/main" val="1792526371"/>
                    </a:ext>
                  </a:extLst>
                </a:gridCol>
                <a:gridCol w="1080120">
                  <a:extLst>
                    <a:ext uri="{9D8B030D-6E8A-4147-A177-3AD203B41FA5}">
                      <a16:colId xmlns:a16="http://schemas.microsoft.com/office/drawing/2014/main" val="3553443864"/>
                    </a:ext>
                  </a:extLst>
                </a:gridCol>
                <a:gridCol w="1112092">
                  <a:extLst>
                    <a:ext uri="{9D8B030D-6E8A-4147-A177-3AD203B41FA5}">
                      <a16:colId xmlns:a16="http://schemas.microsoft.com/office/drawing/2014/main" val="1100605521"/>
                    </a:ext>
                  </a:extLst>
                </a:gridCol>
                <a:gridCol w="909280">
                  <a:extLst>
                    <a:ext uri="{9D8B030D-6E8A-4147-A177-3AD203B41FA5}">
                      <a16:colId xmlns:a16="http://schemas.microsoft.com/office/drawing/2014/main" val="425313155"/>
                    </a:ext>
                  </a:extLst>
                </a:gridCol>
                <a:gridCol w="1021992">
                  <a:extLst>
                    <a:ext uri="{9D8B030D-6E8A-4147-A177-3AD203B41FA5}">
                      <a16:colId xmlns:a16="http://schemas.microsoft.com/office/drawing/2014/main" val="3399916500"/>
                    </a:ext>
                  </a:extLst>
                </a:gridCol>
                <a:gridCol w="909280">
                  <a:extLst>
                    <a:ext uri="{9D8B030D-6E8A-4147-A177-3AD203B41FA5}">
                      <a16:colId xmlns:a16="http://schemas.microsoft.com/office/drawing/2014/main" val="1021345739"/>
                    </a:ext>
                  </a:extLst>
                </a:gridCol>
                <a:gridCol w="996549">
                  <a:extLst>
                    <a:ext uri="{9D8B030D-6E8A-4147-A177-3AD203B41FA5}">
                      <a16:colId xmlns:a16="http://schemas.microsoft.com/office/drawing/2014/main" val="975565044"/>
                    </a:ext>
                  </a:extLst>
                </a:gridCol>
              </a:tblGrid>
              <a:tr h="141557">
                <a:tc rowSpan="2">
                  <a:txBody>
                    <a:bodyPr/>
                    <a:lstStyle/>
                    <a:p>
                      <a:pPr>
                        <a:lnSpc>
                          <a:spcPct val="107000"/>
                        </a:lnSpc>
                        <a:spcAft>
                          <a:spcPts val="800"/>
                        </a:spcAft>
                      </a:pPr>
                      <a:r>
                        <a:rPr lang="en-US" sz="1000" b="1" dirty="0">
                          <a:effectLst/>
                        </a:rPr>
                        <a:t> </a:t>
                      </a:r>
                      <a:endParaRPr lang="nb-NO"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000" b="1">
                          <a:effectLst/>
                        </a:rPr>
                        <a:t>OLS</a:t>
                      </a:r>
                      <a:endParaRPr lang="nb-NO"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1" dirty="0">
                          <a:effectLst/>
                        </a:rPr>
                        <a:t>OLS</a:t>
                      </a:r>
                      <a:endParaRPr lang="nb-NO"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1" dirty="0">
                          <a:effectLst/>
                        </a:rPr>
                        <a:t>GRE</a:t>
                      </a:r>
                      <a:endParaRPr lang="nb-NO"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1" dirty="0">
                          <a:effectLst/>
                        </a:rPr>
                        <a:t>First Stage</a:t>
                      </a:r>
                      <a:endParaRPr lang="nb-NO"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1" dirty="0">
                          <a:effectLst/>
                        </a:rPr>
                        <a:t>IVREG</a:t>
                      </a:r>
                      <a:endParaRPr lang="nb-NO"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1" dirty="0">
                          <a:effectLst/>
                        </a:rPr>
                        <a:t>IVGFE</a:t>
                      </a:r>
                      <a:endParaRPr lang="nb-NO"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extLst>
                  <a:ext uri="{0D108BD9-81ED-4DB2-BD59-A6C34878D82A}">
                    <a16:rowId xmlns:a16="http://schemas.microsoft.com/office/drawing/2014/main" val="3595223228"/>
                  </a:ext>
                </a:extLst>
              </a:tr>
              <a:tr h="142441">
                <a:tc vMerge="1">
                  <a:txBody>
                    <a:bodyPr/>
                    <a:lstStyle/>
                    <a:p>
                      <a:pPr>
                        <a:lnSpc>
                          <a:spcPct val="107000"/>
                        </a:lnSpc>
                      </a:pPr>
                      <a:endParaRPr lang="nb-NO" sz="1000" b="0" dirty="0">
                        <a:effectLst/>
                        <a:latin typeface="Calibri" panose="020F0502020204030204" pitchFamily="34" charset="0"/>
                        <a:cs typeface="Times New Roman" panose="02020603050405020304" pitchFamily="18" charset="0"/>
                      </a:endParaRPr>
                    </a:p>
                  </a:txBody>
                  <a:tcPr marL="9346" marR="9346" marT="3048" marB="0">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r>
                        <a:rPr lang="en-US" sz="1000" b="0">
                          <a:effectLst/>
                        </a:rPr>
                        <a:t>mobile1</a:t>
                      </a:r>
                      <a:endParaRPr lang="nb-NO" sz="1000" b="0" dirty="0">
                        <a:effectLst/>
                        <a:latin typeface="Calibri" panose="020F0502020204030204" pitchFamily="34" charset="0"/>
                        <a:cs typeface="Times New Roman" panose="02020603050405020304" pitchFamily="18" charset="0"/>
                      </a:endParaRPr>
                    </a:p>
                  </a:txBody>
                  <a:tcPr marL="9346" marR="9346" marT="3048" marB="0">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000" b="0" dirty="0">
                          <a:effectLst/>
                        </a:rPr>
                        <a:t>mobile2</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000" b="0" dirty="0">
                          <a:effectLst/>
                        </a:rPr>
                        <a:t>mobile3</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000" b="0" dirty="0">
                          <a:effectLst/>
                        </a:rPr>
                        <a:t>Education</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000" b="0" dirty="0">
                          <a:effectLst/>
                        </a:rPr>
                        <a:t>mobile4</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000" b="0" dirty="0">
                          <a:effectLst/>
                        </a:rPr>
                        <a:t>mobile5  </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687937"/>
                  </a:ext>
                </a:extLst>
              </a:tr>
              <a:tr h="187754">
                <a:tc>
                  <a:txBody>
                    <a:bodyPr/>
                    <a:lstStyle/>
                    <a:p>
                      <a:pPr>
                        <a:lnSpc>
                          <a:spcPct val="107000"/>
                        </a:lnSpc>
                        <a:spcAft>
                          <a:spcPts val="800"/>
                        </a:spcAft>
                      </a:pPr>
                      <a:r>
                        <a:rPr lang="en-US" sz="1200" b="0" dirty="0">
                          <a:effectLst/>
                          <a:highlight>
                            <a:srgbClr val="FFFF00"/>
                          </a:highlight>
                        </a:rPr>
                        <a:t>Male, dummy</a:t>
                      </a:r>
                      <a:endParaRPr lang="nb-NO" sz="12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spcAft>
                          <a:spcPts val="800"/>
                        </a:spcAft>
                      </a:pPr>
                      <a:r>
                        <a:rPr lang="en-US" sz="1000" b="0">
                          <a:effectLst/>
                          <a:highlight>
                            <a:srgbClr val="FFFF00"/>
                          </a:highlight>
                        </a:rPr>
                        <a:t>0.332(0.029)***</a:t>
                      </a:r>
                      <a:endParaRPr lang="nb-NO" sz="12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spcAft>
                          <a:spcPts val="800"/>
                        </a:spcAft>
                      </a:pPr>
                      <a:r>
                        <a:rPr lang="en-US" sz="1000" b="0">
                          <a:effectLst/>
                          <a:highlight>
                            <a:srgbClr val="FFFF00"/>
                          </a:highlight>
                        </a:rPr>
                        <a:t>0.311(0.027)***</a:t>
                      </a:r>
                      <a:endParaRPr lang="nb-NO" sz="1000" b="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spcAft>
                          <a:spcPts val="800"/>
                        </a:spcAft>
                      </a:pPr>
                      <a:r>
                        <a:rPr lang="en-US" sz="1000" b="0" dirty="0">
                          <a:effectLst/>
                          <a:highlight>
                            <a:srgbClr val="FFFF00"/>
                          </a:highlight>
                        </a:rPr>
                        <a:t>0.306(0.028)***</a:t>
                      </a:r>
                      <a:endParaRPr lang="nb-NO" sz="10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spcAft>
                          <a:spcPts val="800"/>
                        </a:spcAft>
                      </a:pPr>
                      <a:r>
                        <a:rPr lang="en-US" sz="1000" b="0" dirty="0">
                          <a:effectLst/>
                          <a:highlight>
                            <a:srgbClr val="FFFF00"/>
                          </a:highlight>
                        </a:rPr>
                        <a:t>0.374(0.236)</a:t>
                      </a:r>
                      <a:endParaRPr lang="nb-NO" sz="10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spcAft>
                          <a:spcPts val="800"/>
                        </a:spcAft>
                      </a:pPr>
                      <a:r>
                        <a:rPr lang="en-US" sz="1000" b="0" dirty="0">
                          <a:effectLst/>
                          <a:highlight>
                            <a:srgbClr val="FFFF00"/>
                          </a:highlight>
                        </a:rPr>
                        <a:t>0.310(0.029)***</a:t>
                      </a:r>
                      <a:endParaRPr lang="nb-NO" sz="10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spcAft>
                          <a:spcPts val="800"/>
                        </a:spcAft>
                      </a:pPr>
                      <a:r>
                        <a:rPr lang="en-US" sz="1000" b="0" dirty="0">
                          <a:effectLst/>
                          <a:highlight>
                            <a:srgbClr val="FFFF00"/>
                          </a:highlight>
                        </a:rPr>
                        <a:t>0.313(0.029)***</a:t>
                      </a:r>
                      <a:endParaRPr lang="nb-NO" sz="10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518752992"/>
                  </a:ext>
                </a:extLst>
              </a:tr>
              <a:tr h="187754">
                <a:tc>
                  <a:txBody>
                    <a:bodyPr/>
                    <a:lstStyle/>
                    <a:p>
                      <a:pPr>
                        <a:lnSpc>
                          <a:spcPct val="107000"/>
                        </a:lnSpc>
                        <a:spcAft>
                          <a:spcPts val="800"/>
                        </a:spcAft>
                      </a:pPr>
                      <a:r>
                        <a:rPr lang="en-US" sz="1200" b="0" dirty="0">
                          <a:effectLst/>
                        </a:rPr>
                        <a:t>Risk tolerance</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0.182(0.052)***</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0.167(0.050)***</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0.258(0.342)</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0.178(0.049)***</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dirty="0">
                          <a:effectLst/>
                        </a:rPr>
                        <a:t>0.131(0.050)** </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extLst>
                  <a:ext uri="{0D108BD9-81ED-4DB2-BD59-A6C34878D82A}">
                    <a16:rowId xmlns:a16="http://schemas.microsoft.com/office/drawing/2014/main" val="845826114"/>
                  </a:ext>
                </a:extLst>
              </a:tr>
              <a:tr h="187754">
                <a:tc>
                  <a:txBody>
                    <a:bodyPr/>
                    <a:lstStyle/>
                    <a:p>
                      <a:pPr>
                        <a:lnSpc>
                          <a:spcPct val="107000"/>
                        </a:lnSpc>
                        <a:spcAft>
                          <a:spcPts val="800"/>
                        </a:spcAft>
                      </a:pPr>
                      <a:r>
                        <a:rPr lang="en-US" sz="1200" b="0" dirty="0">
                          <a:effectLst/>
                        </a:rPr>
                        <a:t>Education, years</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0.038(0.004)***</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0.032(0.005)***</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pPr>
                      <a:endParaRPr lang="nb-NO" sz="1000" b="0" dirty="0">
                        <a:effectLst/>
                        <a:latin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0.033(0.008)***</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dirty="0">
                          <a:effectLst/>
                        </a:rPr>
                        <a:t>0.032(0.009)***</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extLst>
                  <a:ext uri="{0D108BD9-81ED-4DB2-BD59-A6C34878D82A}">
                    <a16:rowId xmlns:a16="http://schemas.microsoft.com/office/drawing/2014/main" val="2787690582"/>
                  </a:ext>
                </a:extLst>
              </a:tr>
              <a:tr h="187754">
                <a:tc>
                  <a:txBody>
                    <a:bodyPr/>
                    <a:lstStyle/>
                    <a:p>
                      <a:pPr>
                        <a:lnSpc>
                          <a:spcPct val="107000"/>
                        </a:lnSpc>
                        <a:spcAft>
                          <a:spcPts val="800"/>
                        </a:spcAft>
                      </a:pPr>
                      <a:r>
                        <a:rPr lang="en-US" sz="1200" b="1" dirty="0">
                          <a:effectLst/>
                        </a:rPr>
                        <a:t>Instruments</a:t>
                      </a:r>
                      <a:endParaRPr lang="nb-N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endParaRPr lang="nb-N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pPr>
                      <a:endParaRPr lang="nb-NO" sz="1000" b="0" dirty="0">
                        <a:effectLst/>
                        <a:latin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pPr>
                      <a:endParaRPr lang="nb-NO" sz="1000" b="0" dirty="0">
                        <a:effectLst/>
                        <a:latin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pPr>
                      <a:endParaRPr lang="nb-NO" sz="1000" b="0">
                        <a:effectLst/>
                        <a:latin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pPr>
                      <a:endParaRPr lang="nb-NO" sz="1000" b="0" dirty="0">
                        <a:effectLst/>
                        <a:latin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pPr>
                      <a:endParaRPr lang="nb-NO" sz="1000" b="0" dirty="0">
                        <a:effectLst/>
                        <a:latin typeface="Calibri" panose="020F0502020204030204" pitchFamily="34" charset="0"/>
                        <a:cs typeface="Times New Roman" panose="02020603050405020304" pitchFamily="18" charset="0"/>
                      </a:endParaRPr>
                    </a:p>
                  </a:txBody>
                  <a:tcPr marL="9346" marR="9346" marT="3048" marB="0">
                    <a:solidFill>
                      <a:schemeClr val="bg1"/>
                    </a:solidFill>
                  </a:tcPr>
                </a:tc>
                <a:extLst>
                  <a:ext uri="{0D108BD9-81ED-4DB2-BD59-A6C34878D82A}">
                    <a16:rowId xmlns:a16="http://schemas.microsoft.com/office/drawing/2014/main" val="1714473442"/>
                  </a:ext>
                </a:extLst>
              </a:tr>
              <a:tr h="187754">
                <a:tc>
                  <a:txBody>
                    <a:bodyPr/>
                    <a:lstStyle/>
                    <a:p>
                      <a:pPr>
                        <a:lnSpc>
                          <a:spcPct val="107000"/>
                        </a:lnSpc>
                        <a:spcAft>
                          <a:spcPts val="800"/>
                        </a:spcAft>
                      </a:pPr>
                      <a:r>
                        <a:rPr lang="en-US" sz="1200" b="0" dirty="0">
                          <a:effectLst/>
                        </a:rPr>
                        <a:t>Age</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0.002(0.002)</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0.0003(0.002)</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-0.181(0.0112)***</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pPr>
                      <a:endParaRPr lang="nb-NO" sz="1000" b="0">
                        <a:effectLst/>
                        <a:latin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pPr>
                      <a:endParaRPr lang="nb-NO" sz="1000" b="0">
                        <a:effectLst/>
                        <a:latin typeface="Calibri" panose="020F0502020204030204" pitchFamily="34" charset="0"/>
                        <a:cs typeface="Times New Roman" panose="02020603050405020304" pitchFamily="18" charset="0"/>
                      </a:endParaRPr>
                    </a:p>
                  </a:txBody>
                  <a:tcPr marL="9346" marR="9346" marT="3048" marB="0">
                    <a:solidFill>
                      <a:schemeClr val="bg1"/>
                    </a:solidFill>
                  </a:tcPr>
                </a:tc>
                <a:extLst>
                  <a:ext uri="{0D108BD9-81ED-4DB2-BD59-A6C34878D82A}">
                    <a16:rowId xmlns:a16="http://schemas.microsoft.com/office/drawing/2014/main" val="4039947981"/>
                  </a:ext>
                </a:extLst>
              </a:tr>
              <a:tr h="187754">
                <a:tc>
                  <a:txBody>
                    <a:bodyPr/>
                    <a:lstStyle/>
                    <a:p>
                      <a:pPr>
                        <a:lnSpc>
                          <a:spcPct val="107000"/>
                        </a:lnSpc>
                        <a:spcAft>
                          <a:spcPts val="800"/>
                        </a:spcAft>
                      </a:pPr>
                      <a:r>
                        <a:rPr lang="en-US" sz="1200" b="0" dirty="0">
                          <a:effectLst/>
                        </a:rPr>
                        <a:t>Parents have radio</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 </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0.0263(0.025)</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0.766(0.185)***</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extLst>
                  <a:ext uri="{0D108BD9-81ED-4DB2-BD59-A6C34878D82A}">
                    <a16:rowId xmlns:a16="http://schemas.microsoft.com/office/drawing/2014/main" val="2980057427"/>
                  </a:ext>
                </a:extLst>
              </a:tr>
              <a:tr h="187754">
                <a:tc>
                  <a:txBody>
                    <a:bodyPr/>
                    <a:lstStyle/>
                    <a:p>
                      <a:pPr>
                        <a:lnSpc>
                          <a:spcPct val="107000"/>
                        </a:lnSpc>
                        <a:spcAft>
                          <a:spcPts val="800"/>
                        </a:spcAft>
                      </a:pPr>
                      <a:r>
                        <a:rPr lang="en-US" sz="1200" b="1" dirty="0">
                          <a:effectLst/>
                        </a:rPr>
                        <a:t>Other controls</a:t>
                      </a:r>
                      <a:endParaRPr lang="nb-N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extLst>
                  <a:ext uri="{0D108BD9-81ED-4DB2-BD59-A6C34878D82A}">
                    <a16:rowId xmlns:a16="http://schemas.microsoft.com/office/drawing/2014/main" val="3709533000"/>
                  </a:ext>
                </a:extLst>
              </a:tr>
              <a:tr h="187754">
                <a:tc>
                  <a:txBody>
                    <a:bodyPr/>
                    <a:lstStyle/>
                    <a:p>
                      <a:pPr>
                        <a:lnSpc>
                          <a:spcPct val="107000"/>
                        </a:lnSpc>
                        <a:spcAft>
                          <a:spcPts val="800"/>
                        </a:spcAft>
                      </a:pPr>
                      <a:r>
                        <a:rPr lang="en-US" sz="1200" b="0" dirty="0">
                          <a:effectLst/>
                        </a:rPr>
                        <a:t>Farm size of parents</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-0.013(0.007)</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0.237(0.045)***</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-0.017(0.007)*</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a:effectLst/>
                        </a:rPr>
                        <a:t>-0.007(0.007)</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extLst>
                  <a:ext uri="{0D108BD9-81ED-4DB2-BD59-A6C34878D82A}">
                    <a16:rowId xmlns:a16="http://schemas.microsoft.com/office/drawing/2014/main" val="1381367891"/>
                  </a:ext>
                </a:extLst>
              </a:tr>
              <a:tr h="187754">
                <a:tc>
                  <a:txBody>
                    <a:bodyPr/>
                    <a:lstStyle/>
                    <a:p>
                      <a:pPr>
                        <a:lnSpc>
                          <a:spcPct val="107000"/>
                        </a:lnSpc>
                        <a:spcAft>
                          <a:spcPts val="800"/>
                        </a:spcAft>
                      </a:pPr>
                      <a:r>
                        <a:rPr lang="en-US" sz="1200" b="0" dirty="0">
                          <a:effectLst/>
                        </a:rPr>
                        <a:t>No. of brothers</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-0.003(0.008)</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0.003(0.009)</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-0.072(0.057)</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0.005(0.008)</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a:effectLst/>
                        </a:rPr>
                        <a:t>0.004(0.008)</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extLst>
                  <a:ext uri="{0D108BD9-81ED-4DB2-BD59-A6C34878D82A}">
                    <a16:rowId xmlns:a16="http://schemas.microsoft.com/office/drawing/2014/main" val="2423846941"/>
                  </a:ext>
                </a:extLst>
              </a:tr>
              <a:tr h="187754">
                <a:tc>
                  <a:txBody>
                    <a:bodyPr/>
                    <a:lstStyle/>
                    <a:p>
                      <a:pPr>
                        <a:lnSpc>
                          <a:spcPct val="107000"/>
                        </a:lnSpc>
                        <a:spcAft>
                          <a:spcPts val="800"/>
                        </a:spcAft>
                      </a:pPr>
                      <a:r>
                        <a:rPr lang="en-US" sz="1200" b="0" dirty="0">
                          <a:effectLst/>
                        </a:rPr>
                        <a:t>No of sisters</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-0.002(0.009)</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-0.008(0.009)</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0.107(0.061)</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-0.004(0.009)</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a:effectLst/>
                        </a:rPr>
                        <a:t>-0.013(0.009)</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extLst>
                  <a:ext uri="{0D108BD9-81ED-4DB2-BD59-A6C34878D82A}">
                    <a16:rowId xmlns:a16="http://schemas.microsoft.com/office/drawing/2014/main" val="1918952023"/>
                  </a:ext>
                </a:extLst>
              </a:tr>
              <a:tr h="187754">
                <a:tc>
                  <a:txBody>
                    <a:bodyPr/>
                    <a:lstStyle/>
                    <a:p>
                      <a:pPr>
                        <a:lnSpc>
                          <a:spcPct val="107000"/>
                        </a:lnSpc>
                        <a:spcAft>
                          <a:spcPts val="800"/>
                        </a:spcAft>
                      </a:pPr>
                      <a:r>
                        <a:rPr lang="en-US" sz="1200" b="0" dirty="0">
                          <a:effectLst/>
                        </a:rPr>
                        <a:t>Birth rank</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0.012(0.007)</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0.012(0.007)</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-0.113(0.046)*</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0.012(0.007)</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a:effectLst/>
                        </a:rPr>
                        <a:t>0.012(0.007)</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extLst>
                  <a:ext uri="{0D108BD9-81ED-4DB2-BD59-A6C34878D82A}">
                    <a16:rowId xmlns:a16="http://schemas.microsoft.com/office/drawing/2014/main" val="1106624642"/>
                  </a:ext>
                </a:extLst>
              </a:tr>
              <a:tr h="187754">
                <a:tc>
                  <a:txBody>
                    <a:bodyPr/>
                    <a:lstStyle/>
                    <a:p>
                      <a:pPr>
                        <a:lnSpc>
                          <a:spcPct val="107000"/>
                        </a:lnSpc>
                        <a:spcAft>
                          <a:spcPts val="800"/>
                        </a:spcAft>
                      </a:pPr>
                      <a:r>
                        <a:rPr lang="en-US" sz="1200" b="0" dirty="0">
                          <a:effectLst/>
                        </a:rPr>
                        <a:t>No of siblings in group</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0.050(0.024)*</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0.024(0.022)</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0.134(0.163)</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0.037(0.023)</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dirty="0">
                          <a:effectLst/>
                        </a:rPr>
                        <a:t>-0.010(0.025)</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extLst>
                  <a:ext uri="{0D108BD9-81ED-4DB2-BD59-A6C34878D82A}">
                    <a16:rowId xmlns:a16="http://schemas.microsoft.com/office/drawing/2014/main" val="1192567680"/>
                  </a:ext>
                </a:extLst>
              </a:tr>
              <a:tr h="187754">
                <a:tc>
                  <a:txBody>
                    <a:bodyPr/>
                    <a:lstStyle/>
                    <a:p>
                      <a:pPr>
                        <a:lnSpc>
                          <a:spcPct val="107000"/>
                        </a:lnSpc>
                        <a:spcAft>
                          <a:spcPts val="800"/>
                        </a:spcAft>
                      </a:pPr>
                      <a:r>
                        <a:rPr lang="en-US" sz="1200" b="0" dirty="0">
                          <a:effectLst/>
                        </a:rPr>
                        <a:t>Education of parents</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pPr>
                      <a:endParaRPr lang="nb-NO" sz="1000" b="0">
                        <a:effectLst/>
                        <a:latin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0.016(0.004)***</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0.443(0.028)***</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0.015(0.005)**</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dirty="0">
                          <a:effectLst/>
                        </a:rPr>
                        <a:t>0.016(0.005)** </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extLst>
                  <a:ext uri="{0D108BD9-81ED-4DB2-BD59-A6C34878D82A}">
                    <a16:rowId xmlns:a16="http://schemas.microsoft.com/office/drawing/2014/main" val="1355143102"/>
                  </a:ext>
                </a:extLst>
              </a:tr>
              <a:tr h="187754">
                <a:tc gridSpan="2">
                  <a:txBody>
                    <a:bodyPr/>
                    <a:lstStyle/>
                    <a:p>
                      <a:pPr>
                        <a:lnSpc>
                          <a:spcPct val="107000"/>
                        </a:lnSpc>
                        <a:spcAft>
                          <a:spcPts val="800"/>
                        </a:spcAft>
                      </a:pPr>
                      <a:r>
                        <a:rPr lang="en-US" sz="1200" b="0" dirty="0">
                          <a:effectLst/>
                        </a:rPr>
                        <a:t>No. of oxen of parent </a:t>
                      </a:r>
                      <a:r>
                        <a:rPr lang="en-US" sz="1200" b="0" dirty="0" err="1">
                          <a:effectLst/>
                        </a:rPr>
                        <a:t>hh</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hMerge="1">
                  <a:txBody>
                    <a:bodyPr/>
                    <a:lstStyle/>
                    <a:p>
                      <a:endParaRPr lang="nb-NO"/>
                    </a:p>
                  </a:txBody>
                  <a:tcPr/>
                </a:tc>
                <a:tc>
                  <a:txBody>
                    <a:bodyPr/>
                    <a:lstStyle/>
                    <a:p>
                      <a:pPr>
                        <a:lnSpc>
                          <a:spcPct val="107000"/>
                        </a:lnSpc>
                      </a:pPr>
                      <a:endParaRPr lang="nb-NO" sz="1000" b="0">
                        <a:effectLst/>
                        <a:latin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0.120(0.030)***</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0.100(0.165)</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0.115(0.027)***</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dirty="0">
                          <a:effectLst/>
                        </a:rPr>
                        <a:t>0.145(0.034)***</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extLst>
                  <a:ext uri="{0D108BD9-81ED-4DB2-BD59-A6C34878D82A}">
                    <a16:rowId xmlns:a16="http://schemas.microsoft.com/office/drawing/2014/main" val="2368149327"/>
                  </a:ext>
                </a:extLst>
              </a:tr>
              <a:tr h="187754">
                <a:tc>
                  <a:txBody>
                    <a:bodyPr/>
                    <a:lstStyle/>
                    <a:p>
                      <a:pPr>
                        <a:lnSpc>
                          <a:spcPct val="107000"/>
                        </a:lnSpc>
                        <a:spcAft>
                          <a:spcPts val="800"/>
                        </a:spcAft>
                      </a:pPr>
                      <a:r>
                        <a:rPr lang="en-US" sz="1200" b="0" dirty="0">
                          <a:effectLst/>
                        </a:rPr>
                        <a:t>District FE</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No</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No</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Yes</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Yes</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Yes</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extLst>
                  <a:ext uri="{0D108BD9-81ED-4DB2-BD59-A6C34878D82A}">
                    <a16:rowId xmlns:a16="http://schemas.microsoft.com/office/drawing/2014/main" val="4067796324"/>
                  </a:ext>
                </a:extLst>
              </a:tr>
              <a:tr h="187754">
                <a:tc>
                  <a:txBody>
                    <a:bodyPr/>
                    <a:lstStyle/>
                    <a:p>
                      <a:pPr>
                        <a:lnSpc>
                          <a:spcPct val="107000"/>
                        </a:lnSpc>
                        <a:spcAft>
                          <a:spcPts val="800"/>
                        </a:spcAft>
                      </a:pPr>
                      <a:r>
                        <a:rPr lang="en-US" sz="1200" b="0" dirty="0">
                          <a:effectLst/>
                        </a:rPr>
                        <a:t>Main activity FE</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No</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No</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Yes</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Yes</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Yes</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extLst>
                  <a:ext uri="{0D108BD9-81ED-4DB2-BD59-A6C34878D82A}">
                    <a16:rowId xmlns:a16="http://schemas.microsoft.com/office/drawing/2014/main" val="2521513150"/>
                  </a:ext>
                </a:extLst>
              </a:tr>
              <a:tr h="187754">
                <a:tc>
                  <a:txBody>
                    <a:bodyPr/>
                    <a:lstStyle/>
                    <a:p>
                      <a:pPr>
                        <a:lnSpc>
                          <a:spcPct val="107000"/>
                        </a:lnSpc>
                        <a:spcAft>
                          <a:spcPts val="800"/>
                        </a:spcAft>
                      </a:pPr>
                      <a:r>
                        <a:rPr lang="en-US" sz="1200" b="0" dirty="0">
                          <a:effectLst/>
                        </a:rPr>
                        <a:t>Group Effects</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No</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No</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RE</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No</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No</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FE</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extLst>
                  <a:ext uri="{0D108BD9-81ED-4DB2-BD59-A6C34878D82A}">
                    <a16:rowId xmlns:a16="http://schemas.microsoft.com/office/drawing/2014/main" val="1831390692"/>
                  </a:ext>
                </a:extLst>
              </a:tr>
              <a:tr h="187754">
                <a:tc>
                  <a:txBody>
                    <a:bodyPr/>
                    <a:lstStyle/>
                    <a:p>
                      <a:pPr>
                        <a:lnSpc>
                          <a:spcPct val="107000"/>
                        </a:lnSpc>
                        <a:spcAft>
                          <a:spcPts val="800"/>
                        </a:spcAft>
                      </a:pPr>
                      <a:r>
                        <a:rPr lang="en-US" sz="1200" b="0" dirty="0">
                          <a:effectLst/>
                        </a:rPr>
                        <a:t>Constant</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0.370(0.024)***</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-0.003(0.068)</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0.193(0.081)*</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3.403(0.934)***</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0.182(0.065)**</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a:effectLst/>
                        </a:rPr>
                        <a:t>0.158(0.138)</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extLst>
                  <a:ext uri="{0D108BD9-81ED-4DB2-BD59-A6C34878D82A}">
                    <a16:rowId xmlns:a16="http://schemas.microsoft.com/office/drawing/2014/main" val="3639928863"/>
                  </a:ext>
                </a:extLst>
              </a:tr>
              <a:tr h="187754">
                <a:tc>
                  <a:txBody>
                    <a:bodyPr/>
                    <a:lstStyle/>
                    <a:p>
                      <a:pPr>
                        <a:lnSpc>
                          <a:spcPct val="107000"/>
                        </a:lnSpc>
                        <a:spcAft>
                          <a:spcPts val="800"/>
                        </a:spcAft>
                      </a:pPr>
                      <a:r>
                        <a:rPr lang="en-US" sz="1200" b="0" dirty="0">
                          <a:effectLst/>
                        </a:rPr>
                        <a:t>Observations</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1161</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1161</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1125</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1148</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1148</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a:effectLst/>
                        </a:rPr>
                        <a:t>1125</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extLst>
                  <a:ext uri="{0D108BD9-81ED-4DB2-BD59-A6C34878D82A}">
                    <a16:rowId xmlns:a16="http://schemas.microsoft.com/office/drawing/2014/main" val="1625791137"/>
                  </a:ext>
                </a:extLst>
              </a:tr>
              <a:tr h="187754">
                <a:tc>
                  <a:txBody>
                    <a:bodyPr/>
                    <a:lstStyle/>
                    <a:p>
                      <a:pPr>
                        <a:lnSpc>
                          <a:spcPct val="107000"/>
                        </a:lnSpc>
                        <a:spcAft>
                          <a:spcPts val="800"/>
                        </a:spcAft>
                      </a:pPr>
                      <a:r>
                        <a:rPr lang="en-US" sz="1200" b="0" dirty="0">
                          <a:effectLst/>
                        </a:rPr>
                        <a:t>R-squares</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0.1000 </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0.2060 </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0.2599</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0.5850</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0.2630</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0.3720</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extLst>
                  <a:ext uri="{0D108BD9-81ED-4DB2-BD59-A6C34878D82A}">
                    <a16:rowId xmlns:a16="http://schemas.microsoft.com/office/drawing/2014/main" val="3621130797"/>
                  </a:ext>
                </a:extLst>
              </a:tr>
              <a:tr h="187754">
                <a:tc>
                  <a:txBody>
                    <a:bodyPr/>
                    <a:lstStyle/>
                    <a:p>
                      <a:pPr>
                        <a:lnSpc>
                          <a:spcPct val="107000"/>
                        </a:lnSpc>
                        <a:spcAft>
                          <a:spcPts val="800"/>
                        </a:spcAft>
                      </a:pPr>
                      <a:r>
                        <a:rPr lang="en-US" sz="1200" b="0" dirty="0">
                          <a:effectLst/>
                        </a:rPr>
                        <a:t>Wooldridge's robust score (p-value)</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a:effectLst/>
                        </a:rPr>
                        <a:t> </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0.9629</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a:effectLst/>
                        </a:rPr>
                        <a:t>0.9447</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extLst>
                  <a:ext uri="{0D108BD9-81ED-4DB2-BD59-A6C34878D82A}">
                    <a16:rowId xmlns:a16="http://schemas.microsoft.com/office/drawing/2014/main" val="4240399432"/>
                  </a:ext>
                </a:extLst>
              </a:tr>
              <a:tr h="187754">
                <a:tc>
                  <a:txBody>
                    <a:bodyPr/>
                    <a:lstStyle/>
                    <a:p>
                      <a:pPr>
                        <a:lnSpc>
                          <a:spcPct val="107000"/>
                        </a:lnSpc>
                        <a:spcAft>
                          <a:spcPts val="800"/>
                        </a:spcAft>
                      </a:pPr>
                      <a:r>
                        <a:rPr lang="en-US" sz="1200" b="0" dirty="0" err="1">
                          <a:effectLst/>
                        </a:rPr>
                        <a:t>Sargan's</a:t>
                      </a:r>
                      <a:r>
                        <a:rPr lang="en-US" sz="1200" b="0" dirty="0">
                          <a:effectLst/>
                        </a:rPr>
                        <a:t> chi-sq. test (p-value)</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a:effectLst/>
                        </a:rPr>
                        <a:t> </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0.3024</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a:effectLst/>
                        </a:rPr>
                        <a:t>0.3144</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extLst>
                  <a:ext uri="{0D108BD9-81ED-4DB2-BD59-A6C34878D82A}">
                    <a16:rowId xmlns:a16="http://schemas.microsoft.com/office/drawing/2014/main" val="3175999264"/>
                  </a:ext>
                </a:extLst>
              </a:tr>
              <a:tr h="187754">
                <a:tc>
                  <a:txBody>
                    <a:bodyPr/>
                    <a:lstStyle/>
                    <a:p>
                      <a:pPr>
                        <a:lnSpc>
                          <a:spcPct val="107000"/>
                        </a:lnSpc>
                        <a:spcAft>
                          <a:spcPts val="800"/>
                        </a:spcAft>
                      </a:pPr>
                      <a:r>
                        <a:rPr lang="en-US" sz="1200" b="0" dirty="0">
                          <a:effectLst/>
                        </a:rPr>
                        <a:t>First stage F-value</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dirty="0">
                          <a:effectLst/>
                        </a:rPr>
                        <a:t> </a:t>
                      </a:r>
                      <a:endParaRPr lang="nb-N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dirty="0">
                          <a:effectLst/>
                        </a:rPr>
                        <a:t> </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 </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solidFill>
                      <a:schemeClr val="bg1"/>
                    </a:solidFill>
                  </a:tcPr>
                </a:tc>
                <a:tc>
                  <a:txBody>
                    <a:bodyPr/>
                    <a:lstStyle/>
                    <a:p>
                      <a:pPr>
                        <a:lnSpc>
                          <a:spcPct val="107000"/>
                        </a:lnSpc>
                        <a:spcAft>
                          <a:spcPts val="800"/>
                        </a:spcAft>
                      </a:pPr>
                      <a:r>
                        <a:rPr lang="en-US" sz="1000" b="0">
                          <a:effectLst/>
                        </a:rPr>
                        <a:t>184.948</a:t>
                      </a:r>
                      <a:endParaRPr lang="nb-NO" sz="1000" b="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tc>
                  <a:txBody>
                    <a:bodyPr/>
                    <a:lstStyle/>
                    <a:p>
                      <a:pPr>
                        <a:lnSpc>
                          <a:spcPct val="107000"/>
                        </a:lnSpc>
                        <a:spcAft>
                          <a:spcPts val="800"/>
                        </a:spcAft>
                      </a:pPr>
                      <a:r>
                        <a:rPr lang="en-US" sz="1000" b="0" dirty="0">
                          <a:effectLst/>
                        </a:rPr>
                        <a:t>150.192</a:t>
                      </a:r>
                      <a:endParaRPr lang="nb-NO"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46" marR="9346" marT="3048" marB="0" anchor="b">
                    <a:solidFill>
                      <a:schemeClr val="bg1"/>
                    </a:solidFill>
                  </a:tcPr>
                </a:tc>
                <a:extLst>
                  <a:ext uri="{0D108BD9-81ED-4DB2-BD59-A6C34878D82A}">
                    <a16:rowId xmlns:a16="http://schemas.microsoft.com/office/drawing/2014/main" val="1062971281"/>
                  </a:ext>
                </a:extLst>
              </a:tr>
            </a:tbl>
          </a:graphicData>
        </a:graphic>
      </p:graphicFrame>
      <p:sp>
        <p:nvSpPr>
          <p:cNvPr id="12" name="TextBox 11">
            <a:extLst>
              <a:ext uri="{FF2B5EF4-FFF2-40B4-BE49-F238E27FC236}">
                <a16:creationId xmlns:a16="http://schemas.microsoft.com/office/drawing/2014/main" id="{52420C53-B2C6-48B3-BF0D-B7EEFC73D645}"/>
              </a:ext>
            </a:extLst>
          </p:cNvPr>
          <p:cNvSpPr txBox="1"/>
          <p:nvPr/>
        </p:nvSpPr>
        <p:spPr>
          <a:xfrm>
            <a:off x="377788" y="775737"/>
            <a:ext cx="8388424" cy="338554"/>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Table </a:t>
            </a:r>
            <a:r>
              <a:rPr lang="en-US" sz="1600" dirty="0">
                <a:latin typeface="Times New Roman" panose="02020603050405020304" pitchFamily="18" charset="0"/>
                <a:ea typeface="Calibri" panose="020F0502020204030204" pitchFamily="34" charset="0"/>
                <a:cs typeface="Times New Roman" panose="02020603050405020304" pitchFamily="18" charset="0"/>
              </a:rPr>
              <a:t>3</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Factors associated with youth business group members possessing mobile phones</a:t>
            </a:r>
            <a:endParaRPr lang="nb-NO"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664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13257"/>
            <a:ext cx="6818518" cy="369332"/>
          </a:xfrm>
        </p:spPr>
        <p:txBody>
          <a:bodyPr/>
          <a:lstStyle/>
          <a:p>
            <a:r>
              <a:rPr lang="nb-NO" sz="2400" dirty="0" err="1"/>
              <a:t>Results</a:t>
            </a:r>
            <a:r>
              <a:rPr lang="nb-NO" sz="2400" dirty="0"/>
              <a:t>: </a:t>
            </a:r>
            <a:r>
              <a:rPr lang="nb-NO" sz="2400" dirty="0" err="1"/>
              <a:t>Analytical</a:t>
            </a:r>
            <a:endParaRPr lang="en-US" sz="2400" dirty="0"/>
          </a:p>
        </p:txBody>
      </p:sp>
      <p:graphicFrame>
        <p:nvGraphicFramePr>
          <p:cNvPr id="7" name="Content Placeholder 6">
            <a:extLst>
              <a:ext uri="{FF2B5EF4-FFF2-40B4-BE49-F238E27FC236}">
                <a16:creationId xmlns:a16="http://schemas.microsoft.com/office/drawing/2014/main" id="{F3ECF318-75BD-4449-B4A4-BBB47B4A1A88}"/>
              </a:ext>
            </a:extLst>
          </p:cNvPr>
          <p:cNvGraphicFramePr>
            <a:graphicFrameLocks noGrp="1"/>
          </p:cNvGraphicFramePr>
          <p:nvPr>
            <p:ph idx="1"/>
            <p:extLst>
              <p:ext uri="{D42A27DB-BD31-4B8C-83A1-F6EECF244321}">
                <p14:modId xmlns:p14="http://schemas.microsoft.com/office/powerpoint/2010/main" val="947782844"/>
              </p:ext>
            </p:extLst>
          </p:nvPr>
        </p:nvGraphicFramePr>
        <p:xfrm>
          <a:off x="248026" y="1628800"/>
          <a:ext cx="8319974" cy="3888428"/>
        </p:xfrm>
        <a:graphic>
          <a:graphicData uri="http://schemas.openxmlformats.org/drawingml/2006/table">
            <a:tbl>
              <a:tblPr firstRow="1" firstCol="1" bandRow="1">
                <a:tableStyleId>{9D7B26C5-4107-4FEC-AEDC-1716B250A1EF}</a:tableStyleId>
              </a:tblPr>
              <a:tblGrid>
                <a:gridCol w="2947794">
                  <a:extLst>
                    <a:ext uri="{9D8B030D-6E8A-4147-A177-3AD203B41FA5}">
                      <a16:colId xmlns:a16="http://schemas.microsoft.com/office/drawing/2014/main" val="117182794"/>
                    </a:ext>
                  </a:extLst>
                </a:gridCol>
                <a:gridCol w="1074436">
                  <a:extLst>
                    <a:ext uri="{9D8B030D-6E8A-4147-A177-3AD203B41FA5}">
                      <a16:colId xmlns:a16="http://schemas.microsoft.com/office/drawing/2014/main" val="2963110890"/>
                    </a:ext>
                  </a:extLst>
                </a:gridCol>
                <a:gridCol w="1074436">
                  <a:extLst>
                    <a:ext uri="{9D8B030D-6E8A-4147-A177-3AD203B41FA5}">
                      <a16:colId xmlns:a16="http://schemas.microsoft.com/office/drawing/2014/main" val="32281744"/>
                    </a:ext>
                  </a:extLst>
                </a:gridCol>
                <a:gridCol w="1074436">
                  <a:extLst>
                    <a:ext uri="{9D8B030D-6E8A-4147-A177-3AD203B41FA5}">
                      <a16:colId xmlns:a16="http://schemas.microsoft.com/office/drawing/2014/main" val="3411957317"/>
                    </a:ext>
                  </a:extLst>
                </a:gridCol>
                <a:gridCol w="1074436">
                  <a:extLst>
                    <a:ext uri="{9D8B030D-6E8A-4147-A177-3AD203B41FA5}">
                      <a16:colId xmlns:a16="http://schemas.microsoft.com/office/drawing/2014/main" val="1371829854"/>
                    </a:ext>
                  </a:extLst>
                </a:gridCol>
                <a:gridCol w="1074436">
                  <a:extLst>
                    <a:ext uri="{9D8B030D-6E8A-4147-A177-3AD203B41FA5}">
                      <a16:colId xmlns:a16="http://schemas.microsoft.com/office/drawing/2014/main" val="729904290"/>
                    </a:ext>
                  </a:extLst>
                </a:gridCol>
              </a:tblGrid>
              <a:tr h="419516">
                <a:tc>
                  <a:txBody>
                    <a:bodyPr/>
                    <a:lstStyle/>
                    <a:p>
                      <a:endParaRPr lang="nb-NO" sz="1400" b="0">
                        <a:solidFill>
                          <a:srgbClr val="000000"/>
                        </a:solidFill>
                        <a:effectLst/>
                        <a:latin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ctr">
                        <a:lnSpc>
                          <a:spcPct val="107000"/>
                        </a:lnSpc>
                        <a:spcAft>
                          <a:spcPts val="800"/>
                        </a:spcAft>
                      </a:pPr>
                      <a:r>
                        <a:rPr lang="en-US" sz="1000" b="1" dirty="0">
                          <a:effectLst/>
                        </a:rPr>
                        <a:t>Leader1</a:t>
                      </a:r>
                      <a:endParaRPr lang="nb-NO"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ctr">
                        <a:lnSpc>
                          <a:spcPct val="107000"/>
                        </a:lnSpc>
                        <a:spcAft>
                          <a:spcPts val="800"/>
                        </a:spcAft>
                      </a:pPr>
                      <a:r>
                        <a:rPr lang="en-US" sz="1000" b="1" dirty="0">
                          <a:effectLst/>
                        </a:rPr>
                        <a:t>Leader2</a:t>
                      </a:r>
                      <a:endParaRPr lang="nb-NO"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ctr">
                        <a:lnSpc>
                          <a:spcPct val="107000"/>
                        </a:lnSpc>
                        <a:spcAft>
                          <a:spcPts val="800"/>
                        </a:spcAft>
                      </a:pPr>
                      <a:r>
                        <a:rPr lang="en-US" sz="1000" b="1" dirty="0">
                          <a:effectLst/>
                        </a:rPr>
                        <a:t>Leader3</a:t>
                      </a:r>
                      <a:endParaRPr lang="nb-NO"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ctr">
                        <a:lnSpc>
                          <a:spcPct val="107000"/>
                        </a:lnSpc>
                        <a:spcAft>
                          <a:spcPts val="800"/>
                        </a:spcAft>
                      </a:pPr>
                      <a:r>
                        <a:rPr lang="en-US" sz="1000" b="1" dirty="0">
                          <a:effectLst/>
                        </a:rPr>
                        <a:t>Leader4</a:t>
                      </a:r>
                      <a:endParaRPr lang="nb-NO"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ctr">
                        <a:lnSpc>
                          <a:spcPct val="107000"/>
                        </a:lnSpc>
                        <a:spcAft>
                          <a:spcPts val="800"/>
                        </a:spcAft>
                      </a:pPr>
                      <a:r>
                        <a:rPr lang="en-US" sz="1000" b="1" dirty="0">
                          <a:effectLst/>
                        </a:rPr>
                        <a:t>Leader5</a:t>
                      </a:r>
                      <a:endParaRPr lang="nb-NO" sz="1000" b="1" dirty="0">
                        <a:effectLst/>
                      </a:endParaRPr>
                    </a:p>
                    <a:p>
                      <a:pPr algn="ctr">
                        <a:lnSpc>
                          <a:spcPct val="107000"/>
                        </a:lnSpc>
                        <a:spcAft>
                          <a:spcPts val="800"/>
                        </a:spcAft>
                      </a:pPr>
                      <a:r>
                        <a:rPr lang="en-US" sz="1000" b="1" dirty="0">
                          <a:effectLst/>
                        </a:rPr>
                        <a:t>IV-GFE</a:t>
                      </a:r>
                      <a:endParaRPr lang="nb-NO"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1026479609"/>
                  </a:ext>
                </a:extLst>
              </a:tr>
              <a:tr h="216807">
                <a:tc>
                  <a:txBody>
                    <a:bodyPr/>
                    <a:lstStyle/>
                    <a:p>
                      <a:pPr>
                        <a:lnSpc>
                          <a:spcPct val="107000"/>
                        </a:lnSpc>
                        <a:spcAft>
                          <a:spcPts val="800"/>
                        </a:spcAft>
                      </a:pPr>
                      <a:r>
                        <a:rPr lang="en-US" sz="1400" b="0" dirty="0">
                          <a:effectLst/>
                          <a:highlight>
                            <a:srgbClr val="FFFF00"/>
                          </a:highlight>
                        </a:rPr>
                        <a:t>Male, dummy</a:t>
                      </a:r>
                      <a:endParaRPr lang="nb-NO" sz="14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highlight>
                            <a:srgbClr val="FFFF00"/>
                          </a:highlight>
                        </a:rPr>
                        <a:t>0.144(0.016)***</a:t>
                      </a:r>
                      <a:endParaRPr lang="nb-NO" sz="10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highlight>
                            <a:srgbClr val="FFFF00"/>
                          </a:highlight>
                        </a:rPr>
                        <a:t>0.156(0.016)***</a:t>
                      </a:r>
                      <a:endParaRPr lang="nb-NO" sz="10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highlight>
                            <a:srgbClr val="FFFF00"/>
                          </a:highlight>
                        </a:rPr>
                        <a:t>0.162(0.019)***</a:t>
                      </a:r>
                      <a:endParaRPr lang="nb-NO" sz="10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highlight>
                            <a:srgbClr val="FFFF00"/>
                          </a:highlight>
                        </a:rPr>
                        <a:t>0.116(0.020)***</a:t>
                      </a:r>
                      <a:endParaRPr lang="nb-NO" sz="10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highlight>
                            <a:srgbClr val="FFFF00"/>
                          </a:highlight>
                        </a:rPr>
                        <a:t>0.119(0.022)***</a:t>
                      </a:r>
                      <a:endParaRPr lang="nb-NO" sz="10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1128175806"/>
                  </a:ext>
                </a:extLst>
              </a:tr>
              <a:tr h="216807">
                <a:tc>
                  <a:txBody>
                    <a:bodyPr/>
                    <a:lstStyle/>
                    <a:p>
                      <a:pPr>
                        <a:lnSpc>
                          <a:spcPct val="107000"/>
                        </a:lnSpc>
                        <a:spcAft>
                          <a:spcPts val="800"/>
                        </a:spcAft>
                      </a:pPr>
                      <a:r>
                        <a:rPr lang="en-US" sz="1400" b="0">
                          <a:effectLst/>
                        </a:rPr>
                        <a:t>Risk tolerance</a:t>
                      </a:r>
                      <a:endParaRPr lang="nb-NO"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0.058(0.042)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0.048(0.042)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0.058(0.047)</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0.038(0.047)</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0.040(0.046)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91213202"/>
                  </a:ext>
                </a:extLst>
              </a:tr>
              <a:tr h="216807">
                <a:tc>
                  <a:txBody>
                    <a:bodyPr/>
                    <a:lstStyle/>
                    <a:p>
                      <a:pPr>
                        <a:lnSpc>
                          <a:spcPct val="107000"/>
                        </a:lnSpc>
                        <a:spcAft>
                          <a:spcPts val="800"/>
                        </a:spcAft>
                      </a:pPr>
                      <a:r>
                        <a:rPr lang="en-US" sz="1400" b="0" dirty="0">
                          <a:effectLst/>
                        </a:rPr>
                        <a:t>Age</a:t>
                      </a:r>
                      <a:endParaRPr lang="nb-NO"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rPr>
                        <a:t>0.004(0.001)**</a:t>
                      </a:r>
                      <a:endParaRPr lang="nb-NO"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0.005(0.001)***</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rPr>
                        <a:t>0.007(0.002)***</a:t>
                      </a:r>
                      <a:endParaRPr lang="nb-NO"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0.009(0.002)***</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rPr>
                        <a:t>0.012(0.002)***</a:t>
                      </a:r>
                      <a:endParaRPr lang="nb-NO"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1872093006"/>
                  </a:ext>
                </a:extLst>
              </a:tr>
              <a:tr h="216807">
                <a:tc>
                  <a:txBody>
                    <a:bodyPr/>
                    <a:lstStyle/>
                    <a:p>
                      <a:pPr>
                        <a:lnSpc>
                          <a:spcPct val="107000"/>
                        </a:lnSpc>
                        <a:spcAft>
                          <a:spcPts val="800"/>
                        </a:spcAft>
                      </a:pPr>
                      <a:r>
                        <a:rPr lang="en-US" sz="1400" b="0">
                          <a:effectLst/>
                        </a:rPr>
                        <a:t>Education, years</a:t>
                      </a:r>
                      <a:endParaRPr lang="nb-NO"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endParaRPr lang="nb-NO" sz="1000" b="0">
                        <a:solidFill>
                          <a:srgbClr val="000000"/>
                        </a:solidFill>
                        <a:effectLst/>
                        <a:latin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endParaRPr lang="nb-NO" sz="1000" b="0">
                        <a:solidFill>
                          <a:srgbClr val="000000"/>
                        </a:solidFill>
                        <a:effectLst/>
                        <a:latin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endParaRPr lang="nb-NO" sz="1000" b="0" dirty="0">
                        <a:solidFill>
                          <a:srgbClr val="000000"/>
                        </a:solidFill>
                        <a:effectLst/>
                        <a:latin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0.007(0.004)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0.023(0.008)**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3862405434"/>
                  </a:ext>
                </a:extLst>
              </a:tr>
              <a:tr h="216807">
                <a:tc>
                  <a:txBody>
                    <a:bodyPr/>
                    <a:lstStyle/>
                    <a:p>
                      <a:pPr>
                        <a:lnSpc>
                          <a:spcPct val="107000"/>
                        </a:lnSpc>
                        <a:spcAft>
                          <a:spcPts val="800"/>
                        </a:spcAft>
                      </a:pPr>
                      <a:r>
                        <a:rPr lang="en-US" sz="1400" b="0" dirty="0">
                          <a:effectLst/>
                          <a:highlight>
                            <a:srgbClr val="FFFF00"/>
                          </a:highlight>
                        </a:rPr>
                        <a:t>Mobile phone, dummy</a:t>
                      </a:r>
                      <a:endParaRPr lang="nb-NO" sz="14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endParaRPr lang="nb-NO" sz="1000" b="0">
                        <a:solidFill>
                          <a:srgbClr val="000000"/>
                        </a:solidFill>
                        <a:effectLst/>
                        <a:latin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endParaRPr lang="nb-NO" sz="1000" b="0">
                        <a:solidFill>
                          <a:srgbClr val="000000"/>
                        </a:solidFill>
                        <a:effectLst/>
                        <a:latin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endParaRPr lang="nb-NO" sz="1000" b="0" dirty="0">
                        <a:solidFill>
                          <a:srgbClr val="000000"/>
                        </a:solidFill>
                        <a:effectLst/>
                        <a:latin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highlight>
                            <a:srgbClr val="FFFF00"/>
                          </a:highlight>
                        </a:rPr>
                        <a:t>0.136(0.022)***</a:t>
                      </a:r>
                      <a:endParaRPr lang="nb-NO" sz="10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highlight>
                            <a:srgbClr val="FFFF00"/>
                          </a:highlight>
                        </a:rPr>
                        <a:t>0.115(0.026)***</a:t>
                      </a:r>
                      <a:endParaRPr lang="nb-NO" sz="10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431108455"/>
                  </a:ext>
                </a:extLst>
              </a:tr>
              <a:tr h="216807">
                <a:tc>
                  <a:txBody>
                    <a:bodyPr/>
                    <a:lstStyle/>
                    <a:p>
                      <a:pPr>
                        <a:lnSpc>
                          <a:spcPct val="107000"/>
                        </a:lnSpc>
                        <a:spcAft>
                          <a:spcPts val="800"/>
                        </a:spcAft>
                      </a:pPr>
                      <a:r>
                        <a:rPr lang="en-US" sz="1400" b="0">
                          <a:effectLst/>
                        </a:rPr>
                        <a:t>Individual controls</a:t>
                      </a:r>
                      <a:endParaRPr lang="nb-NO"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Yes</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Yes</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rPr>
                        <a:t>Yes</a:t>
                      </a:r>
                      <a:endParaRPr lang="nb-NO"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Yes</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Yes</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1565449586"/>
                  </a:ext>
                </a:extLst>
              </a:tr>
              <a:tr h="216807">
                <a:tc>
                  <a:txBody>
                    <a:bodyPr/>
                    <a:lstStyle/>
                    <a:p>
                      <a:pPr>
                        <a:lnSpc>
                          <a:spcPct val="107000"/>
                        </a:lnSpc>
                        <a:spcAft>
                          <a:spcPts val="800"/>
                        </a:spcAft>
                      </a:pPr>
                      <a:r>
                        <a:rPr lang="en-US" sz="1400" b="0">
                          <a:effectLst/>
                        </a:rPr>
                        <a:t>Parent househ. controls</a:t>
                      </a:r>
                      <a:endParaRPr lang="nb-NO"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No</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Yes</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Yes</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rPr>
                        <a:t>Yes</a:t>
                      </a:r>
                      <a:endParaRPr lang="nb-NO"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Yes</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254007202"/>
                  </a:ext>
                </a:extLst>
              </a:tr>
              <a:tr h="216807">
                <a:tc>
                  <a:txBody>
                    <a:bodyPr/>
                    <a:lstStyle/>
                    <a:p>
                      <a:pPr>
                        <a:lnSpc>
                          <a:spcPct val="107000"/>
                        </a:lnSpc>
                        <a:spcAft>
                          <a:spcPts val="800"/>
                        </a:spcAft>
                      </a:pPr>
                      <a:r>
                        <a:rPr lang="en-US" sz="1400" b="0">
                          <a:effectLst/>
                        </a:rPr>
                        <a:t>Main activity FE</a:t>
                      </a:r>
                      <a:endParaRPr lang="nb-NO"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No</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Yes</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rPr>
                        <a:t>-</a:t>
                      </a:r>
                      <a:endParaRPr lang="nb-NO"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3902878032"/>
                  </a:ext>
                </a:extLst>
              </a:tr>
              <a:tr h="216807">
                <a:tc>
                  <a:txBody>
                    <a:bodyPr/>
                    <a:lstStyle/>
                    <a:p>
                      <a:pPr>
                        <a:lnSpc>
                          <a:spcPct val="107000"/>
                        </a:lnSpc>
                        <a:spcAft>
                          <a:spcPts val="800"/>
                        </a:spcAft>
                      </a:pPr>
                      <a:r>
                        <a:rPr lang="en-US" sz="1400" b="0">
                          <a:effectLst/>
                        </a:rPr>
                        <a:t>District FE</a:t>
                      </a:r>
                      <a:endParaRPr lang="nb-NO"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No</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Yes</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rPr>
                        <a:t>-</a:t>
                      </a:r>
                      <a:endParaRPr lang="nb-NO"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rPr>
                        <a:t>-</a:t>
                      </a:r>
                      <a:endParaRPr lang="nb-NO"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4203811885"/>
                  </a:ext>
                </a:extLst>
              </a:tr>
              <a:tr h="216807">
                <a:tc>
                  <a:txBody>
                    <a:bodyPr/>
                    <a:lstStyle/>
                    <a:p>
                      <a:pPr>
                        <a:lnSpc>
                          <a:spcPct val="107000"/>
                        </a:lnSpc>
                        <a:spcAft>
                          <a:spcPts val="800"/>
                        </a:spcAft>
                      </a:pPr>
                      <a:r>
                        <a:rPr lang="en-US" sz="1400" b="0">
                          <a:effectLst/>
                        </a:rPr>
                        <a:t>Youth group effects</a:t>
                      </a:r>
                      <a:endParaRPr lang="nb-NO"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RE</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RE</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FE</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FE</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rPr>
                        <a:t>FE</a:t>
                      </a:r>
                      <a:endParaRPr lang="nb-NO"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2412929687"/>
                  </a:ext>
                </a:extLst>
              </a:tr>
              <a:tr h="216807">
                <a:tc>
                  <a:txBody>
                    <a:bodyPr/>
                    <a:lstStyle/>
                    <a:p>
                      <a:pPr>
                        <a:lnSpc>
                          <a:spcPct val="107000"/>
                        </a:lnSpc>
                        <a:spcAft>
                          <a:spcPts val="800"/>
                        </a:spcAft>
                      </a:pPr>
                      <a:r>
                        <a:rPr lang="en-US" sz="1400" b="0">
                          <a:effectLst/>
                        </a:rPr>
                        <a:t>Constant</a:t>
                      </a:r>
                      <a:endParaRPr lang="nb-NO"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-0.063(0.041)</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-0.083(0.056)</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-0.195(0.065)**</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-0.301(0.070)***</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rPr>
                        <a:t>-0.352(0.080)***</a:t>
                      </a:r>
                      <a:endParaRPr lang="nb-NO"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3481799754"/>
                  </a:ext>
                </a:extLst>
              </a:tr>
              <a:tr h="216807">
                <a:tc>
                  <a:txBody>
                    <a:bodyPr/>
                    <a:lstStyle/>
                    <a:p>
                      <a:pPr>
                        <a:lnSpc>
                          <a:spcPct val="107000"/>
                        </a:lnSpc>
                        <a:spcAft>
                          <a:spcPts val="800"/>
                        </a:spcAft>
                      </a:pPr>
                      <a:r>
                        <a:rPr lang="en-US" sz="1400" b="0">
                          <a:effectLst/>
                        </a:rPr>
                        <a:t>N</a:t>
                      </a:r>
                      <a:endParaRPr lang="nb-NO"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1138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1125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1125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1125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rPr>
                        <a:t>1125 </a:t>
                      </a:r>
                      <a:endParaRPr lang="nb-NO"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1629822182"/>
                  </a:ext>
                </a:extLst>
              </a:tr>
              <a:tr h="216807">
                <a:tc>
                  <a:txBody>
                    <a:bodyPr/>
                    <a:lstStyle/>
                    <a:p>
                      <a:pPr>
                        <a:lnSpc>
                          <a:spcPct val="107000"/>
                        </a:lnSpc>
                        <a:spcAft>
                          <a:spcPts val="800"/>
                        </a:spcAft>
                      </a:pPr>
                      <a:r>
                        <a:rPr lang="en-US" sz="1400" b="0">
                          <a:effectLst/>
                        </a:rPr>
                        <a:t>R-sq, overall</a:t>
                      </a:r>
                      <a:endParaRPr lang="nb-NO"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0.0567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0.0919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0.0970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0.1270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rPr>
                        <a:t>0.1590 </a:t>
                      </a:r>
                      <a:endParaRPr lang="nb-NO"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3186739377"/>
                  </a:ext>
                </a:extLst>
              </a:tr>
              <a:tr h="216807">
                <a:tc>
                  <a:txBody>
                    <a:bodyPr/>
                    <a:lstStyle/>
                    <a:p>
                      <a:pPr>
                        <a:lnSpc>
                          <a:spcPct val="107000"/>
                        </a:lnSpc>
                        <a:spcAft>
                          <a:spcPts val="800"/>
                        </a:spcAft>
                      </a:pPr>
                      <a:r>
                        <a:rPr lang="en-US" sz="1400" b="0">
                          <a:effectLst/>
                        </a:rPr>
                        <a:t>Wooldridge's robust score (p-value)</a:t>
                      </a:r>
                      <a:endParaRPr lang="nb-NO"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rPr>
                        <a:t>0.0526</a:t>
                      </a:r>
                      <a:endParaRPr lang="nb-NO"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3000685803"/>
                  </a:ext>
                </a:extLst>
              </a:tr>
              <a:tr h="216807">
                <a:tc>
                  <a:txBody>
                    <a:bodyPr/>
                    <a:lstStyle/>
                    <a:p>
                      <a:pPr>
                        <a:lnSpc>
                          <a:spcPct val="107000"/>
                        </a:lnSpc>
                        <a:spcAft>
                          <a:spcPts val="800"/>
                        </a:spcAft>
                      </a:pPr>
                      <a:r>
                        <a:rPr lang="en-US" sz="1400" b="0">
                          <a:effectLst/>
                        </a:rPr>
                        <a:t>Sargan's chi-sq. test (p-value)</a:t>
                      </a:r>
                      <a:endParaRPr lang="nb-NO"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rPr>
                        <a:t>0.6569</a:t>
                      </a:r>
                      <a:endParaRPr lang="nb-NO"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3280405663"/>
                  </a:ext>
                </a:extLst>
              </a:tr>
              <a:tr h="216807">
                <a:tc>
                  <a:txBody>
                    <a:bodyPr/>
                    <a:lstStyle/>
                    <a:p>
                      <a:pPr>
                        <a:lnSpc>
                          <a:spcPct val="107000"/>
                        </a:lnSpc>
                        <a:spcAft>
                          <a:spcPts val="800"/>
                        </a:spcAft>
                      </a:pPr>
                      <a:r>
                        <a:rPr lang="en-US" sz="1400" b="0">
                          <a:effectLst/>
                        </a:rPr>
                        <a:t>First stage F-value</a:t>
                      </a:r>
                      <a:endParaRPr lang="nb-NO"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a:effectLst/>
                        </a:rPr>
                        <a:t> </a:t>
                      </a:r>
                      <a:endParaRPr lang="nb-NO"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tc>
                  <a:txBody>
                    <a:bodyPr/>
                    <a:lstStyle/>
                    <a:p>
                      <a:pPr algn="r">
                        <a:lnSpc>
                          <a:spcPct val="107000"/>
                        </a:lnSpc>
                        <a:spcAft>
                          <a:spcPts val="800"/>
                        </a:spcAft>
                      </a:pPr>
                      <a:r>
                        <a:rPr lang="en-US" sz="1000" b="0" dirty="0">
                          <a:effectLst/>
                        </a:rPr>
                        <a:t>106.064</a:t>
                      </a:r>
                      <a:endParaRPr lang="nb-NO"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54" marR="39254" marT="0" marB="0">
                    <a:solidFill>
                      <a:schemeClr val="bg1"/>
                    </a:solidFill>
                  </a:tcPr>
                </a:tc>
                <a:extLst>
                  <a:ext uri="{0D108BD9-81ED-4DB2-BD59-A6C34878D82A}">
                    <a16:rowId xmlns:a16="http://schemas.microsoft.com/office/drawing/2014/main" val="3136956970"/>
                  </a:ext>
                </a:extLst>
              </a:tr>
            </a:tbl>
          </a:graphicData>
        </a:graphic>
      </p:graphicFrame>
      <p:sp>
        <p:nvSpPr>
          <p:cNvPr id="4" name="Date Placeholder 3"/>
          <p:cNvSpPr>
            <a:spLocks noGrp="1"/>
          </p:cNvSpPr>
          <p:nvPr>
            <p:ph type="dt" sz="half" idx="10"/>
          </p:nvPr>
        </p:nvSpPr>
        <p:spPr/>
        <p:txBody>
          <a:bodyPr/>
          <a:lstStyle/>
          <a:p>
            <a:r>
              <a:rPr lang="nb-NO" noProof="0"/>
              <a:t>Norwegian University of Life Sciences</a:t>
            </a:r>
            <a:endParaRPr lang="en-GB" noProof="0" dirty="0"/>
          </a:p>
        </p:txBody>
      </p:sp>
      <p:sp>
        <p:nvSpPr>
          <p:cNvPr id="5" name="Footer Placeholder 4"/>
          <p:cNvSpPr>
            <a:spLocks noGrp="1"/>
          </p:cNvSpPr>
          <p:nvPr>
            <p:ph type="ftr" sz="quarter" idx="11"/>
          </p:nvPr>
        </p:nvSpPr>
        <p:spPr/>
        <p:txBody>
          <a:bodyPr/>
          <a:lstStyle/>
          <a:p>
            <a:r>
              <a:rPr lang="en-US" b="1"/>
              <a:t>Mobile Phones, Leadership and Gender in Rural Business Groups</a:t>
            </a:r>
            <a:endParaRPr lang="en-GB" dirty="0"/>
          </a:p>
        </p:txBody>
      </p:sp>
      <p:sp>
        <p:nvSpPr>
          <p:cNvPr id="6" name="Slide Number Placeholder 5"/>
          <p:cNvSpPr>
            <a:spLocks noGrp="1"/>
          </p:cNvSpPr>
          <p:nvPr>
            <p:ph type="sldNum" sz="quarter" idx="12"/>
          </p:nvPr>
        </p:nvSpPr>
        <p:spPr/>
        <p:txBody>
          <a:bodyPr/>
          <a:lstStyle/>
          <a:p>
            <a:fld id="{76503D8D-F27D-49CA-A299-3589FD585F6D}" type="slidenum">
              <a:rPr lang="en-GB" noProof="0" smtClean="0"/>
              <a:pPr/>
              <a:t>14</a:t>
            </a:fld>
            <a:endParaRPr lang="en-GB" noProof="0" dirty="0"/>
          </a:p>
        </p:txBody>
      </p:sp>
      <p:sp>
        <p:nvSpPr>
          <p:cNvPr id="9" name="TextBox 8">
            <a:extLst>
              <a:ext uri="{FF2B5EF4-FFF2-40B4-BE49-F238E27FC236}">
                <a16:creationId xmlns:a16="http://schemas.microsoft.com/office/drawing/2014/main" id="{9CB4C572-7D14-4FB7-9DA6-6DB4C444355F}"/>
              </a:ext>
            </a:extLst>
          </p:cNvPr>
          <p:cNvSpPr txBox="1"/>
          <p:nvPr/>
        </p:nvSpPr>
        <p:spPr>
          <a:xfrm>
            <a:off x="164200" y="1325379"/>
            <a:ext cx="8487626" cy="338554"/>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Table 4. Factors associated with youth group members becoming group leader/vice leader</a:t>
            </a:r>
            <a:endParaRPr lang="nb-NO"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673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55083"/>
            <a:ext cx="6818518" cy="369332"/>
          </a:xfrm>
        </p:spPr>
        <p:txBody>
          <a:bodyPr/>
          <a:lstStyle/>
          <a:p>
            <a:r>
              <a:rPr lang="nb-NO" sz="2400" dirty="0" err="1"/>
              <a:t>Results</a:t>
            </a:r>
            <a:r>
              <a:rPr lang="nb-NO" sz="2400" dirty="0"/>
              <a:t>: </a:t>
            </a:r>
            <a:r>
              <a:rPr lang="nb-NO" sz="2400" dirty="0" err="1"/>
              <a:t>Analytical</a:t>
            </a:r>
            <a:endParaRPr lang="en-US" sz="2400" dirty="0"/>
          </a:p>
        </p:txBody>
      </p:sp>
      <p:graphicFrame>
        <p:nvGraphicFramePr>
          <p:cNvPr id="7" name="Content Placeholder 6">
            <a:extLst>
              <a:ext uri="{FF2B5EF4-FFF2-40B4-BE49-F238E27FC236}">
                <a16:creationId xmlns:a16="http://schemas.microsoft.com/office/drawing/2014/main" id="{F47CDFB1-5E5B-4CC9-AA0D-CAC73610B387}"/>
              </a:ext>
            </a:extLst>
          </p:cNvPr>
          <p:cNvGraphicFramePr>
            <a:graphicFrameLocks noGrp="1"/>
          </p:cNvGraphicFramePr>
          <p:nvPr>
            <p:ph idx="1"/>
            <p:extLst>
              <p:ext uri="{D42A27DB-BD31-4B8C-83A1-F6EECF244321}">
                <p14:modId xmlns:p14="http://schemas.microsoft.com/office/powerpoint/2010/main" val="233919526"/>
              </p:ext>
            </p:extLst>
          </p:nvPr>
        </p:nvGraphicFramePr>
        <p:xfrm>
          <a:off x="67549" y="1916832"/>
          <a:ext cx="8896939" cy="3850196"/>
        </p:xfrm>
        <a:graphic>
          <a:graphicData uri="http://schemas.openxmlformats.org/drawingml/2006/table">
            <a:tbl>
              <a:tblPr firstRow="1" firstCol="1" bandRow="1">
                <a:tableStyleId>{9D7B26C5-4107-4FEC-AEDC-1716B250A1EF}</a:tableStyleId>
              </a:tblPr>
              <a:tblGrid>
                <a:gridCol w="3147233">
                  <a:extLst>
                    <a:ext uri="{9D8B030D-6E8A-4147-A177-3AD203B41FA5}">
                      <a16:colId xmlns:a16="http://schemas.microsoft.com/office/drawing/2014/main" val="1974770757"/>
                    </a:ext>
                  </a:extLst>
                </a:gridCol>
                <a:gridCol w="1152128">
                  <a:extLst>
                    <a:ext uri="{9D8B030D-6E8A-4147-A177-3AD203B41FA5}">
                      <a16:colId xmlns:a16="http://schemas.microsoft.com/office/drawing/2014/main" val="365428887"/>
                    </a:ext>
                  </a:extLst>
                </a:gridCol>
                <a:gridCol w="1158159">
                  <a:extLst>
                    <a:ext uri="{9D8B030D-6E8A-4147-A177-3AD203B41FA5}">
                      <a16:colId xmlns:a16="http://schemas.microsoft.com/office/drawing/2014/main" val="867640863"/>
                    </a:ext>
                  </a:extLst>
                </a:gridCol>
                <a:gridCol w="1146473">
                  <a:extLst>
                    <a:ext uri="{9D8B030D-6E8A-4147-A177-3AD203B41FA5}">
                      <a16:colId xmlns:a16="http://schemas.microsoft.com/office/drawing/2014/main" val="1699402887"/>
                    </a:ext>
                  </a:extLst>
                </a:gridCol>
                <a:gridCol w="1146473">
                  <a:extLst>
                    <a:ext uri="{9D8B030D-6E8A-4147-A177-3AD203B41FA5}">
                      <a16:colId xmlns:a16="http://schemas.microsoft.com/office/drawing/2014/main" val="2111604945"/>
                    </a:ext>
                  </a:extLst>
                </a:gridCol>
                <a:gridCol w="1146473">
                  <a:extLst>
                    <a:ext uri="{9D8B030D-6E8A-4147-A177-3AD203B41FA5}">
                      <a16:colId xmlns:a16="http://schemas.microsoft.com/office/drawing/2014/main" val="3713577500"/>
                    </a:ext>
                  </a:extLst>
                </a:gridCol>
              </a:tblGrid>
              <a:tr h="0">
                <a:tc>
                  <a:txBody>
                    <a:bodyPr/>
                    <a:lstStyle/>
                    <a:p>
                      <a:endParaRPr lang="nb-NO" sz="1200">
                        <a:solidFill>
                          <a:srgbClr val="000000"/>
                        </a:solidFill>
                        <a:effectLst/>
                        <a:latin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ctr">
                        <a:lnSpc>
                          <a:spcPct val="107000"/>
                        </a:lnSpc>
                        <a:spcAft>
                          <a:spcPts val="800"/>
                        </a:spcAft>
                      </a:pPr>
                      <a:r>
                        <a:rPr lang="en-US" sz="1200">
                          <a:effectLst/>
                        </a:rPr>
                        <a:t>Boardmem1</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ctr">
                        <a:lnSpc>
                          <a:spcPct val="107000"/>
                        </a:lnSpc>
                        <a:spcAft>
                          <a:spcPts val="800"/>
                        </a:spcAft>
                      </a:pPr>
                      <a:r>
                        <a:rPr lang="en-US" sz="1200">
                          <a:effectLst/>
                        </a:rPr>
                        <a:t>Boardmem2</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ctr">
                        <a:lnSpc>
                          <a:spcPct val="107000"/>
                        </a:lnSpc>
                        <a:spcAft>
                          <a:spcPts val="800"/>
                        </a:spcAft>
                      </a:pPr>
                      <a:r>
                        <a:rPr lang="en-US" sz="1200">
                          <a:effectLst/>
                        </a:rPr>
                        <a:t>Boardmem3</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ctr">
                        <a:lnSpc>
                          <a:spcPct val="107000"/>
                        </a:lnSpc>
                        <a:spcAft>
                          <a:spcPts val="800"/>
                        </a:spcAft>
                      </a:pPr>
                      <a:r>
                        <a:rPr lang="en-US" sz="1200">
                          <a:effectLst/>
                        </a:rPr>
                        <a:t>Boardmem4</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ctr">
                        <a:lnSpc>
                          <a:spcPct val="107000"/>
                        </a:lnSpc>
                        <a:spcAft>
                          <a:spcPts val="800"/>
                        </a:spcAft>
                      </a:pPr>
                      <a:r>
                        <a:rPr lang="en-US" sz="1200">
                          <a:effectLst/>
                        </a:rPr>
                        <a:t>Boardmem5 IV-GFE</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extLst>
                  <a:ext uri="{0D108BD9-81ED-4DB2-BD59-A6C34878D82A}">
                    <a16:rowId xmlns:a16="http://schemas.microsoft.com/office/drawing/2014/main" val="1877879809"/>
                  </a:ext>
                </a:extLst>
              </a:tr>
              <a:tr h="0">
                <a:tc>
                  <a:txBody>
                    <a:bodyPr/>
                    <a:lstStyle/>
                    <a:p>
                      <a:pPr>
                        <a:lnSpc>
                          <a:spcPct val="107000"/>
                        </a:lnSpc>
                        <a:spcAft>
                          <a:spcPts val="800"/>
                        </a:spcAft>
                      </a:pPr>
                      <a:r>
                        <a:rPr lang="en-US" sz="1400" b="0" dirty="0">
                          <a:effectLst/>
                          <a:highlight>
                            <a:srgbClr val="FFFF00"/>
                          </a:highlight>
                        </a:rPr>
                        <a:t>Male, dummy</a:t>
                      </a:r>
                      <a:endParaRPr lang="nb-NO" sz="14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dirty="0">
                          <a:effectLst/>
                          <a:highlight>
                            <a:srgbClr val="FFFF00"/>
                          </a:highlight>
                        </a:rPr>
                        <a:t>0.162(0.031)***</a:t>
                      </a:r>
                      <a:endParaRPr lang="nb-NO" sz="12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dirty="0">
                          <a:effectLst/>
                          <a:highlight>
                            <a:srgbClr val="FFFF00"/>
                          </a:highlight>
                        </a:rPr>
                        <a:t>0.176(0.030)***</a:t>
                      </a:r>
                      <a:endParaRPr lang="nb-NO" sz="12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dirty="0">
                          <a:effectLst/>
                          <a:highlight>
                            <a:srgbClr val="FFFF00"/>
                          </a:highlight>
                        </a:rPr>
                        <a:t>0.176(0.036)***</a:t>
                      </a:r>
                      <a:endParaRPr lang="nb-NO" sz="12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dirty="0">
                          <a:effectLst/>
                          <a:highlight>
                            <a:srgbClr val="FFFF00"/>
                          </a:highlight>
                        </a:rPr>
                        <a:t>0.106(0.038)**</a:t>
                      </a:r>
                      <a:endParaRPr lang="nb-NO" sz="12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dirty="0">
                          <a:effectLst/>
                          <a:highlight>
                            <a:srgbClr val="FFFF00"/>
                          </a:highlight>
                        </a:rPr>
                        <a:t>0.105(0.033)** </a:t>
                      </a:r>
                      <a:endParaRPr lang="nb-NO" sz="12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extLst>
                  <a:ext uri="{0D108BD9-81ED-4DB2-BD59-A6C34878D82A}">
                    <a16:rowId xmlns:a16="http://schemas.microsoft.com/office/drawing/2014/main" val="3280391960"/>
                  </a:ext>
                </a:extLst>
              </a:tr>
              <a:tr h="0">
                <a:tc>
                  <a:txBody>
                    <a:bodyPr/>
                    <a:lstStyle/>
                    <a:p>
                      <a:pPr>
                        <a:lnSpc>
                          <a:spcPct val="107000"/>
                        </a:lnSpc>
                        <a:spcAft>
                          <a:spcPts val="800"/>
                        </a:spcAft>
                      </a:pPr>
                      <a:r>
                        <a:rPr lang="en-US" sz="1400" b="0" dirty="0">
                          <a:effectLst/>
                        </a:rPr>
                        <a:t>Risk tolerance</a:t>
                      </a:r>
                      <a:endParaRPr lang="nb-NO"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0.100(0.055)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0.086(0.052)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0.085(0.055)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0.055(0.055)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0.054(0.056)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extLst>
                  <a:ext uri="{0D108BD9-81ED-4DB2-BD59-A6C34878D82A}">
                    <a16:rowId xmlns:a16="http://schemas.microsoft.com/office/drawing/2014/main" val="2906508995"/>
                  </a:ext>
                </a:extLst>
              </a:tr>
              <a:tr h="0">
                <a:tc>
                  <a:txBody>
                    <a:bodyPr/>
                    <a:lstStyle/>
                    <a:p>
                      <a:pPr>
                        <a:lnSpc>
                          <a:spcPct val="107000"/>
                        </a:lnSpc>
                        <a:spcAft>
                          <a:spcPts val="800"/>
                        </a:spcAft>
                      </a:pPr>
                      <a:r>
                        <a:rPr lang="en-US" sz="1400" b="0" dirty="0">
                          <a:effectLst/>
                        </a:rPr>
                        <a:t>Age</a:t>
                      </a:r>
                      <a:endParaRPr lang="nb-NO"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0.004(0.002)*</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0.006(0.002)**</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0.008(0.002)***</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0.010(0.002)***</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0.016(0.003)***</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extLst>
                  <a:ext uri="{0D108BD9-81ED-4DB2-BD59-A6C34878D82A}">
                    <a16:rowId xmlns:a16="http://schemas.microsoft.com/office/drawing/2014/main" val="339654162"/>
                  </a:ext>
                </a:extLst>
              </a:tr>
              <a:tr h="0">
                <a:tc>
                  <a:txBody>
                    <a:bodyPr/>
                    <a:lstStyle/>
                    <a:p>
                      <a:pPr>
                        <a:lnSpc>
                          <a:spcPct val="107000"/>
                        </a:lnSpc>
                        <a:spcAft>
                          <a:spcPts val="800"/>
                        </a:spcAft>
                      </a:pPr>
                      <a:r>
                        <a:rPr lang="en-US" sz="1400" b="0" dirty="0">
                          <a:effectLst/>
                        </a:rPr>
                        <a:t>Education, years</a:t>
                      </a:r>
                      <a:endParaRPr lang="nb-NO"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endParaRPr lang="nb-NO" sz="1200">
                        <a:solidFill>
                          <a:srgbClr val="000000"/>
                        </a:solidFill>
                        <a:effectLst/>
                        <a:latin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endParaRPr lang="nb-NO" sz="1200">
                        <a:solidFill>
                          <a:srgbClr val="000000"/>
                        </a:solidFill>
                        <a:effectLst/>
                        <a:latin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endParaRPr lang="nb-NO" sz="1200">
                        <a:solidFill>
                          <a:srgbClr val="000000"/>
                        </a:solidFill>
                        <a:effectLst/>
                        <a:latin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0.007(0.005)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0.040(0.010)***</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extLst>
                  <a:ext uri="{0D108BD9-81ED-4DB2-BD59-A6C34878D82A}">
                    <a16:rowId xmlns:a16="http://schemas.microsoft.com/office/drawing/2014/main" val="157020684"/>
                  </a:ext>
                </a:extLst>
              </a:tr>
              <a:tr h="0">
                <a:tc>
                  <a:txBody>
                    <a:bodyPr/>
                    <a:lstStyle/>
                    <a:p>
                      <a:pPr>
                        <a:lnSpc>
                          <a:spcPct val="107000"/>
                        </a:lnSpc>
                        <a:spcAft>
                          <a:spcPts val="800"/>
                        </a:spcAft>
                      </a:pPr>
                      <a:r>
                        <a:rPr lang="en-US" sz="1400" b="0" dirty="0">
                          <a:effectLst/>
                          <a:highlight>
                            <a:srgbClr val="FFFF00"/>
                          </a:highlight>
                        </a:rPr>
                        <a:t>Mobile phone, dummy</a:t>
                      </a:r>
                      <a:endParaRPr lang="nb-NO" sz="14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endParaRPr lang="nb-NO" sz="1200">
                        <a:solidFill>
                          <a:srgbClr val="000000"/>
                        </a:solidFill>
                        <a:effectLst/>
                        <a:latin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endParaRPr lang="nb-NO" sz="1200">
                        <a:solidFill>
                          <a:srgbClr val="000000"/>
                        </a:solidFill>
                        <a:effectLst/>
                        <a:latin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endParaRPr lang="nb-NO" sz="1200">
                        <a:solidFill>
                          <a:srgbClr val="000000"/>
                        </a:solidFill>
                        <a:effectLst/>
                        <a:latin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dirty="0">
                          <a:effectLst/>
                          <a:highlight>
                            <a:srgbClr val="FFFF00"/>
                          </a:highlight>
                        </a:rPr>
                        <a:t>0.212(0.030)***</a:t>
                      </a:r>
                      <a:endParaRPr lang="nb-NO" sz="12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dirty="0">
                          <a:effectLst/>
                          <a:highlight>
                            <a:srgbClr val="FFFF00"/>
                          </a:highlight>
                        </a:rPr>
                        <a:t>0.174(0.037)***</a:t>
                      </a:r>
                      <a:endParaRPr lang="nb-NO" sz="12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extLst>
                  <a:ext uri="{0D108BD9-81ED-4DB2-BD59-A6C34878D82A}">
                    <a16:rowId xmlns:a16="http://schemas.microsoft.com/office/drawing/2014/main" val="4009598822"/>
                  </a:ext>
                </a:extLst>
              </a:tr>
              <a:tr h="0">
                <a:tc>
                  <a:txBody>
                    <a:bodyPr/>
                    <a:lstStyle/>
                    <a:p>
                      <a:pPr>
                        <a:lnSpc>
                          <a:spcPct val="107000"/>
                        </a:lnSpc>
                        <a:spcAft>
                          <a:spcPts val="800"/>
                        </a:spcAft>
                      </a:pPr>
                      <a:r>
                        <a:rPr lang="en-US" sz="1400" b="0" dirty="0">
                          <a:effectLst/>
                        </a:rPr>
                        <a:t>Individual controls</a:t>
                      </a:r>
                      <a:endParaRPr lang="nb-NO"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Yes</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Yes</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Yes</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Yes</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Yes</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extLst>
                  <a:ext uri="{0D108BD9-81ED-4DB2-BD59-A6C34878D82A}">
                    <a16:rowId xmlns:a16="http://schemas.microsoft.com/office/drawing/2014/main" val="2916412593"/>
                  </a:ext>
                </a:extLst>
              </a:tr>
              <a:tr h="0">
                <a:tc>
                  <a:txBody>
                    <a:bodyPr/>
                    <a:lstStyle/>
                    <a:p>
                      <a:pPr>
                        <a:lnSpc>
                          <a:spcPct val="107000"/>
                        </a:lnSpc>
                        <a:spcAft>
                          <a:spcPts val="800"/>
                        </a:spcAft>
                      </a:pPr>
                      <a:r>
                        <a:rPr lang="en-US" sz="1400" b="0" dirty="0">
                          <a:effectLst/>
                        </a:rPr>
                        <a:t>Parent </a:t>
                      </a:r>
                      <a:r>
                        <a:rPr lang="en-US" sz="1400" b="0" dirty="0" err="1">
                          <a:effectLst/>
                        </a:rPr>
                        <a:t>househ</a:t>
                      </a:r>
                      <a:r>
                        <a:rPr lang="en-US" sz="1400" b="0" dirty="0">
                          <a:effectLst/>
                        </a:rPr>
                        <a:t>. controls</a:t>
                      </a:r>
                      <a:endParaRPr lang="nb-NO"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No</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Yes</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Yes</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Yes</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Yes</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extLst>
                  <a:ext uri="{0D108BD9-81ED-4DB2-BD59-A6C34878D82A}">
                    <a16:rowId xmlns:a16="http://schemas.microsoft.com/office/drawing/2014/main" val="3239896569"/>
                  </a:ext>
                </a:extLst>
              </a:tr>
              <a:tr h="0">
                <a:tc>
                  <a:txBody>
                    <a:bodyPr/>
                    <a:lstStyle/>
                    <a:p>
                      <a:pPr>
                        <a:lnSpc>
                          <a:spcPct val="107000"/>
                        </a:lnSpc>
                        <a:spcAft>
                          <a:spcPts val="800"/>
                        </a:spcAft>
                      </a:pPr>
                      <a:r>
                        <a:rPr lang="en-US" sz="1400" b="0" dirty="0">
                          <a:effectLst/>
                        </a:rPr>
                        <a:t>Main activity FE</a:t>
                      </a:r>
                      <a:endParaRPr lang="nb-NO"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No</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Yes</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dirty="0">
                          <a:effectLst/>
                        </a:rPr>
                        <a:t>-</a:t>
                      </a:r>
                      <a:endParaRPr lang="nb-N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extLst>
                  <a:ext uri="{0D108BD9-81ED-4DB2-BD59-A6C34878D82A}">
                    <a16:rowId xmlns:a16="http://schemas.microsoft.com/office/drawing/2014/main" val="3813379704"/>
                  </a:ext>
                </a:extLst>
              </a:tr>
              <a:tr h="0">
                <a:tc>
                  <a:txBody>
                    <a:bodyPr/>
                    <a:lstStyle/>
                    <a:p>
                      <a:pPr>
                        <a:lnSpc>
                          <a:spcPct val="107000"/>
                        </a:lnSpc>
                        <a:spcAft>
                          <a:spcPts val="800"/>
                        </a:spcAft>
                      </a:pPr>
                      <a:r>
                        <a:rPr lang="en-US" sz="1400" b="0" dirty="0">
                          <a:effectLst/>
                        </a:rPr>
                        <a:t>District FE</a:t>
                      </a:r>
                      <a:endParaRPr lang="nb-NO"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No</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Yes</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extLst>
                  <a:ext uri="{0D108BD9-81ED-4DB2-BD59-A6C34878D82A}">
                    <a16:rowId xmlns:a16="http://schemas.microsoft.com/office/drawing/2014/main" val="2234178597"/>
                  </a:ext>
                </a:extLst>
              </a:tr>
              <a:tr h="0">
                <a:tc>
                  <a:txBody>
                    <a:bodyPr/>
                    <a:lstStyle/>
                    <a:p>
                      <a:pPr>
                        <a:lnSpc>
                          <a:spcPct val="107000"/>
                        </a:lnSpc>
                        <a:spcAft>
                          <a:spcPts val="800"/>
                        </a:spcAft>
                      </a:pPr>
                      <a:r>
                        <a:rPr lang="en-US" sz="1400" b="0" dirty="0">
                          <a:effectLst/>
                        </a:rPr>
                        <a:t>Youth group effects</a:t>
                      </a:r>
                      <a:endParaRPr lang="nb-NO"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RE</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RE</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FE</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FE</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FE</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extLst>
                  <a:ext uri="{0D108BD9-81ED-4DB2-BD59-A6C34878D82A}">
                    <a16:rowId xmlns:a16="http://schemas.microsoft.com/office/drawing/2014/main" val="3712436450"/>
                  </a:ext>
                </a:extLst>
              </a:tr>
              <a:tr h="0">
                <a:tc>
                  <a:txBody>
                    <a:bodyPr/>
                    <a:lstStyle/>
                    <a:p>
                      <a:pPr>
                        <a:lnSpc>
                          <a:spcPct val="107000"/>
                        </a:lnSpc>
                        <a:spcAft>
                          <a:spcPts val="800"/>
                        </a:spcAft>
                      </a:pPr>
                      <a:r>
                        <a:rPr lang="en-US" sz="1400" b="0" dirty="0">
                          <a:effectLst/>
                        </a:rPr>
                        <a:t>Constant</a:t>
                      </a:r>
                      <a:endParaRPr lang="nb-NO"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0.036(0.061)</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-0.043(0.087)</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-0.090(0.095)</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-0.226(0.103)*</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-0.314(0.146)*</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extLst>
                  <a:ext uri="{0D108BD9-81ED-4DB2-BD59-A6C34878D82A}">
                    <a16:rowId xmlns:a16="http://schemas.microsoft.com/office/drawing/2014/main" val="3957097895"/>
                  </a:ext>
                </a:extLst>
              </a:tr>
              <a:tr h="0">
                <a:tc>
                  <a:txBody>
                    <a:bodyPr/>
                    <a:lstStyle/>
                    <a:p>
                      <a:pPr>
                        <a:lnSpc>
                          <a:spcPct val="107000"/>
                        </a:lnSpc>
                        <a:spcAft>
                          <a:spcPts val="800"/>
                        </a:spcAft>
                      </a:pPr>
                      <a:r>
                        <a:rPr lang="en-US" sz="1400" b="0" dirty="0">
                          <a:effectLst/>
                        </a:rPr>
                        <a:t>N</a:t>
                      </a:r>
                      <a:endParaRPr lang="nb-NO"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1138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1125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1125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1125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1125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extLst>
                  <a:ext uri="{0D108BD9-81ED-4DB2-BD59-A6C34878D82A}">
                    <a16:rowId xmlns:a16="http://schemas.microsoft.com/office/drawing/2014/main" val="873054437"/>
                  </a:ext>
                </a:extLst>
              </a:tr>
              <a:tr h="0">
                <a:tc>
                  <a:txBody>
                    <a:bodyPr/>
                    <a:lstStyle/>
                    <a:p>
                      <a:pPr>
                        <a:lnSpc>
                          <a:spcPct val="107000"/>
                        </a:lnSpc>
                        <a:spcAft>
                          <a:spcPts val="800"/>
                        </a:spcAft>
                      </a:pPr>
                      <a:r>
                        <a:rPr lang="en-US" sz="1400" b="0" dirty="0">
                          <a:effectLst/>
                        </a:rPr>
                        <a:t>R-sq, overall</a:t>
                      </a:r>
                      <a:endParaRPr lang="nb-NO"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0.0427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0.1140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0.1070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0.1460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0.2010</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extLst>
                  <a:ext uri="{0D108BD9-81ED-4DB2-BD59-A6C34878D82A}">
                    <a16:rowId xmlns:a16="http://schemas.microsoft.com/office/drawing/2014/main" val="2272127688"/>
                  </a:ext>
                </a:extLst>
              </a:tr>
              <a:tr h="0">
                <a:tc>
                  <a:txBody>
                    <a:bodyPr/>
                    <a:lstStyle/>
                    <a:p>
                      <a:pPr>
                        <a:lnSpc>
                          <a:spcPct val="107000"/>
                        </a:lnSpc>
                        <a:spcAft>
                          <a:spcPts val="800"/>
                        </a:spcAft>
                      </a:pPr>
                      <a:r>
                        <a:rPr lang="en-US" sz="1400" b="0" dirty="0">
                          <a:effectLst/>
                        </a:rPr>
                        <a:t>Wooldridge's robust score (p-value)</a:t>
                      </a:r>
                      <a:endParaRPr lang="nb-NO"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0.0040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extLst>
                  <a:ext uri="{0D108BD9-81ED-4DB2-BD59-A6C34878D82A}">
                    <a16:rowId xmlns:a16="http://schemas.microsoft.com/office/drawing/2014/main" val="3041037315"/>
                  </a:ext>
                </a:extLst>
              </a:tr>
              <a:tr h="0">
                <a:tc>
                  <a:txBody>
                    <a:bodyPr/>
                    <a:lstStyle/>
                    <a:p>
                      <a:pPr>
                        <a:lnSpc>
                          <a:spcPct val="107000"/>
                        </a:lnSpc>
                        <a:spcAft>
                          <a:spcPts val="800"/>
                        </a:spcAft>
                      </a:pPr>
                      <a:r>
                        <a:rPr lang="en-US" sz="1400" b="0" dirty="0" err="1">
                          <a:effectLst/>
                        </a:rPr>
                        <a:t>Sargan's</a:t>
                      </a:r>
                      <a:r>
                        <a:rPr lang="en-US" sz="1400" b="0" dirty="0">
                          <a:effectLst/>
                        </a:rPr>
                        <a:t> chi-sq. test (p-value)</a:t>
                      </a:r>
                      <a:endParaRPr lang="nb-NO"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dirty="0">
                          <a:effectLst/>
                        </a:rPr>
                        <a:t> </a:t>
                      </a:r>
                      <a:endParaRPr lang="nb-N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0.2448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extLst>
                  <a:ext uri="{0D108BD9-81ED-4DB2-BD59-A6C34878D82A}">
                    <a16:rowId xmlns:a16="http://schemas.microsoft.com/office/drawing/2014/main" val="2149704031"/>
                  </a:ext>
                </a:extLst>
              </a:tr>
              <a:tr h="0">
                <a:tc>
                  <a:txBody>
                    <a:bodyPr/>
                    <a:lstStyle/>
                    <a:p>
                      <a:pPr>
                        <a:lnSpc>
                          <a:spcPct val="107000"/>
                        </a:lnSpc>
                        <a:spcAft>
                          <a:spcPts val="800"/>
                        </a:spcAft>
                      </a:pPr>
                      <a:r>
                        <a:rPr lang="en-US" sz="1400" b="0" dirty="0">
                          <a:effectLst/>
                        </a:rPr>
                        <a:t>First stage F-value</a:t>
                      </a:r>
                      <a:endParaRPr lang="nb-NO"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tc>
                  <a:txBody>
                    <a:bodyPr/>
                    <a:lstStyle/>
                    <a:p>
                      <a:pPr algn="r">
                        <a:lnSpc>
                          <a:spcPct val="107000"/>
                        </a:lnSpc>
                        <a:spcAft>
                          <a:spcPts val="800"/>
                        </a:spcAft>
                      </a:pPr>
                      <a:r>
                        <a:rPr lang="en-US" sz="1200">
                          <a:effectLst/>
                        </a:rPr>
                        <a:t>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a:effectLst/>
                        </a:rPr>
                        <a:t> </a:t>
                      </a:r>
                      <a:endParaRPr lang="nb-N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solidFill>
                      <a:schemeClr val="bg1"/>
                    </a:solidFill>
                  </a:tcPr>
                </a:tc>
                <a:tc>
                  <a:txBody>
                    <a:bodyPr/>
                    <a:lstStyle/>
                    <a:p>
                      <a:pPr algn="r">
                        <a:lnSpc>
                          <a:spcPct val="107000"/>
                        </a:lnSpc>
                        <a:spcAft>
                          <a:spcPts val="800"/>
                        </a:spcAft>
                      </a:pPr>
                      <a:r>
                        <a:rPr lang="en-US" sz="1200" dirty="0">
                          <a:effectLst/>
                        </a:rPr>
                        <a:t>73.0608</a:t>
                      </a:r>
                      <a:endParaRPr lang="nb-N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8" marR="43298" marT="0" marB="0" anchor="b">
                    <a:solidFill>
                      <a:schemeClr val="bg1"/>
                    </a:solidFill>
                  </a:tcPr>
                </a:tc>
                <a:extLst>
                  <a:ext uri="{0D108BD9-81ED-4DB2-BD59-A6C34878D82A}">
                    <a16:rowId xmlns:a16="http://schemas.microsoft.com/office/drawing/2014/main" val="3270888364"/>
                  </a:ext>
                </a:extLst>
              </a:tr>
            </a:tbl>
          </a:graphicData>
        </a:graphic>
      </p:graphicFrame>
      <p:sp>
        <p:nvSpPr>
          <p:cNvPr id="4" name="Date Placeholder 3"/>
          <p:cNvSpPr>
            <a:spLocks noGrp="1"/>
          </p:cNvSpPr>
          <p:nvPr>
            <p:ph type="dt" sz="half" idx="10"/>
          </p:nvPr>
        </p:nvSpPr>
        <p:spPr/>
        <p:txBody>
          <a:bodyPr/>
          <a:lstStyle/>
          <a:p>
            <a:r>
              <a:rPr lang="nb-NO" noProof="0"/>
              <a:t>Norwegian University of Life Sciences</a:t>
            </a:r>
            <a:endParaRPr lang="en-GB" noProof="0" dirty="0"/>
          </a:p>
        </p:txBody>
      </p:sp>
      <p:sp>
        <p:nvSpPr>
          <p:cNvPr id="5" name="Footer Placeholder 4"/>
          <p:cNvSpPr>
            <a:spLocks noGrp="1"/>
          </p:cNvSpPr>
          <p:nvPr>
            <p:ph type="ftr" sz="quarter" idx="11"/>
          </p:nvPr>
        </p:nvSpPr>
        <p:spPr/>
        <p:txBody>
          <a:bodyPr/>
          <a:lstStyle/>
          <a:p>
            <a:r>
              <a:rPr lang="en-US" b="1"/>
              <a:t>Mobile Phones, Leadership and Gender in Rural Business Groups</a:t>
            </a:r>
            <a:endParaRPr lang="en-GB" dirty="0"/>
          </a:p>
        </p:txBody>
      </p:sp>
      <p:sp>
        <p:nvSpPr>
          <p:cNvPr id="6" name="Slide Number Placeholder 5"/>
          <p:cNvSpPr>
            <a:spLocks noGrp="1"/>
          </p:cNvSpPr>
          <p:nvPr>
            <p:ph type="sldNum" sz="quarter" idx="12"/>
          </p:nvPr>
        </p:nvSpPr>
        <p:spPr/>
        <p:txBody>
          <a:bodyPr/>
          <a:lstStyle/>
          <a:p>
            <a:fld id="{76503D8D-F27D-49CA-A299-3589FD585F6D}" type="slidenum">
              <a:rPr lang="en-GB" noProof="0" smtClean="0"/>
              <a:pPr/>
              <a:t>15</a:t>
            </a:fld>
            <a:endParaRPr lang="en-GB" noProof="0" dirty="0"/>
          </a:p>
        </p:txBody>
      </p:sp>
      <p:sp>
        <p:nvSpPr>
          <p:cNvPr id="9" name="TextBox 8">
            <a:extLst>
              <a:ext uri="{FF2B5EF4-FFF2-40B4-BE49-F238E27FC236}">
                <a16:creationId xmlns:a16="http://schemas.microsoft.com/office/drawing/2014/main" id="{23F45772-889E-4975-9074-F1E443C01551}"/>
              </a:ext>
            </a:extLst>
          </p:cNvPr>
          <p:cNvSpPr txBox="1"/>
          <p:nvPr/>
        </p:nvSpPr>
        <p:spPr>
          <a:xfrm>
            <a:off x="0" y="1556792"/>
            <a:ext cx="7596336" cy="338554"/>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Table </a:t>
            </a:r>
            <a:r>
              <a:rPr lang="en-US" sz="1600" dirty="0">
                <a:latin typeface="Times New Roman" panose="02020603050405020304" pitchFamily="18" charset="0"/>
                <a:ea typeface="Calibri" panose="020F0502020204030204" pitchFamily="34" charset="0"/>
                <a:cs typeface="Times New Roman" panose="02020603050405020304" pitchFamily="18" charset="0"/>
              </a:rPr>
              <a:t>5</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Factors associated with group members being in the youth group board</a:t>
            </a:r>
            <a:endParaRPr lang="nb-NO"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9284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8971"/>
            <a:ext cx="6818518" cy="369332"/>
          </a:xfrm>
        </p:spPr>
        <p:txBody>
          <a:bodyPr/>
          <a:lstStyle/>
          <a:p>
            <a:r>
              <a:rPr lang="nb-NO" sz="2400" dirty="0" err="1"/>
              <a:t>Conclusions</a:t>
            </a:r>
            <a:endParaRPr lang="en-US" sz="2400" dirty="0"/>
          </a:p>
        </p:txBody>
      </p:sp>
      <p:sp>
        <p:nvSpPr>
          <p:cNvPr id="3" name="Content Placeholder 2"/>
          <p:cNvSpPr>
            <a:spLocks noGrp="1"/>
          </p:cNvSpPr>
          <p:nvPr>
            <p:ph idx="1"/>
          </p:nvPr>
        </p:nvSpPr>
        <p:spPr>
          <a:xfrm>
            <a:off x="485768" y="1052736"/>
            <a:ext cx="8190688" cy="5040560"/>
          </a:xfrm>
        </p:spPr>
        <p:txBody>
          <a:bodyPr/>
          <a:lstStyle/>
          <a:p>
            <a:pPr algn="just">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find a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strong gender gap in ownership of mobile phones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among youth business group members as male members were about 31 percentage points more likely to possess a mobile phone. </a:t>
            </a:r>
          </a:p>
          <a:p>
            <a:pPr algn="just">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1800" dirty="0">
                <a:latin typeface="Times New Roman" panose="02020603050405020304" pitchFamily="18" charset="0"/>
                <a:ea typeface="Calibri" panose="020F0502020204030204" pitchFamily="34" charset="0"/>
                <a:cs typeface="Times New Roman" panose="02020603050405020304" pitchFamily="18" charset="0"/>
              </a:rPr>
              <a:t>The </a:t>
            </a:r>
            <a:r>
              <a:rPr lang="en-US" sz="1800" b="1" dirty="0">
                <a:latin typeface="Times New Roman" panose="02020603050405020304" pitchFamily="18" charset="0"/>
                <a:ea typeface="Calibri" panose="020F0502020204030204" pitchFamily="34" charset="0"/>
                <a:cs typeface="Times New Roman" panose="02020603050405020304" pitchFamily="18" charset="0"/>
              </a:rPr>
              <a:t>gender gap in mobile phone ownership </a:t>
            </a:r>
            <a:r>
              <a:rPr lang="en-US" sz="1800" dirty="0">
                <a:latin typeface="Times New Roman" panose="02020603050405020304" pitchFamily="18" charset="0"/>
                <a:ea typeface="Calibri" panose="020F0502020204030204" pitchFamily="34" charset="0"/>
                <a:cs typeface="Times New Roman" panose="02020603050405020304" pitchFamily="18" charset="0"/>
              </a:rPr>
              <a:t>was much more important in explaining why </a:t>
            </a:r>
            <a:r>
              <a:rPr lang="en-US" sz="1800" b="1" dirty="0">
                <a:latin typeface="Times New Roman" panose="02020603050405020304" pitchFamily="18" charset="0"/>
                <a:ea typeface="Calibri" panose="020F0502020204030204" pitchFamily="34" charset="0"/>
                <a:cs typeface="Times New Roman" panose="02020603050405020304" pitchFamily="18" charset="0"/>
              </a:rPr>
              <a:t>male members dominated group boards and leadership positions</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 we also take into account that male group members on average are older than female group members and there being a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significant age effect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these together also contribute to the male dominance in group boards and leadership positions. </a:t>
            </a:r>
          </a:p>
          <a:p>
            <a:pPr algn="just">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1800" b="1" dirty="0">
                <a:latin typeface="Times New Roman" panose="02020603050405020304" pitchFamily="18" charset="0"/>
                <a:ea typeface="Calibri" panose="020F0502020204030204" pitchFamily="34" charset="0"/>
                <a:cs typeface="Times New Roman" panose="02020603050405020304" pitchFamily="18" charset="0"/>
              </a:rPr>
              <a:t>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ducation also had positive effects on members being in board membership and leadership positions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this did not contribute to a larger gender gap in such positions as female members did not have less education than male members.</a:t>
            </a:r>
          </a:p>
          <a:p>
            <a:pPr algn="just">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policy implication for empowerment of women in business is therefore that training campaigns for female group members should stimulate mobile phone ownership and use as an important business instrument.</a:t>
            </a:r>
            <a:endParaRPr lang="nb-NO"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nb-NO" noProof="0" dirty="0"/>
              <a:t>Norwegian </a:t>
            </a:r>
            <a:r>
              <a:rPr lang="nb-NO" noProof="0" dirty="0" err="1"/>
              <a:t>University</a:t>
            </a:r>
            <a:r>
              <a:rPr lang="nb-NO" noProof="0" dirty="0"/>
              <a:t> </a:t>
            </a:r>
            <a:r>
              <a:rPr lang="nb-NO" noProof="0" dirty="0" err="1"/>
              <a:t>of</a:t>
            </a:r>
            <a:r>
              <a:rPr lang="nb-NO" noProof="0" dirty="0"/>
              <a:t> Life Sciences</a:t>
            </a:r>
            <a:endParaRPr lang="en-GB" noProof="0" dirty="0"/>
          </a:p>
        </p:txBody>
      </p:sp>
      <p:sp>
        <p:nvSpPr>
          <p:cNvPr id="5" name="Footer Placeholder 4"/>
          <p:cNvSpPr>
            <a:spLocks noGrp="1"/>
          </p:cNvSpPr>
          <p:nvPr>
            <p:ph type="ftr" sz="quarter" idx="11"/>
          </p:nvPr>
        </p:nvSpPr>
        <p:spPr/>
        <p:txBody>
          <a:bodyPr/>
          <a:lstStyle/>
          <a:p>
            <a:r>
              <a:rPr lang="en-US" b="1"/>
              <a:t>Mobile Phones, Leadership and Gender in Rural Business Groups</a:t>
            </a:r>
            <a:endParaRPr lang="en-GB" dirty="0"/>
          </a:p>
        </p:txBody>
      </p:sp>
      <p:sp>
        <p:nvSpPr>
          <p:cNvPr id="6" name="Slide Number Placeholder 5"/>
          <p:cNvSpPr>
            <a:spLocks noGrp="1"/>
          </p:cNvSpPr>
          <p:nvPr>
            <p:ph type="sldNum" sz="quarter" idx="12"/>
          </p:nvPr>
        </p:nvSpPr>
        <p:spPr/>
        <p:txBody>
          <a:bodyPr/>
          <a:lstStyle/>
          <a:p>
            <a:fld id="{76503D8D-F27D-49CA-A299-3589FD585F6D}" type="slidenum">
              <a:rPr lang="en-GB" noProof="0" smtClean="0"/>
              <a:pPr/>
              <a:t>16</a:t>
            </a:fld>
            <a:endParaRPr lang="en-GB" noProof="0" dirty="0"/>
          </a:p>
        </p:txBody>
      </p:sp>
    </p:spTree>
    <p:extLst>
      <p:ext uri="{BB962C8B-B14F-4D97-AF65-F5344CB8AC3E}">
        <p14:creationId xmlns:p14="http://schemas.microsoft.com/office/powerpoint/2010/main" val="353909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b-NO" noProof="0"/>
              <a:t>Norwegian University of Life Sciences</a:t>
            </a:r>
            <a:endParaRPr lang="en-GB" noProof="0" dirty="0"/>
          </a:p>
        </p:txBody>
      </p:sp>
      <p:sp>
        <p:nvSpPr>
          <p:cNvPr id="4" name="Footer Placeholder 3"/>
          <p:cNvSpPr>
            <a:spLocks noGrp="1"/>
          </p:cNvSpPr>
          <p:nvPr>
            <p:ph type="ftr" sz="quarter" idx="11"/>
          </p:nvPr>
        </p:nvSpPr>
        <p:spPr/>
        <p:txBody>
          <a:bodyPr/>
          <a:lstStyle/>
          <a:p>
            <a:r>
              <a:rPr lang="en-US" noProof="0"/>
              <a:t>Mobile Phones, Leadership and Gender in Rural Business Groups</a:t>
            </a:r>
            <a:endParaRPr lang="en-GB" noProof="0" dirty="0"/>
          </a:p>
        </p:txBody>
      </p:sp>
      <p:sp>
        <p:nvSpPr>
          <p:cNvPr id="5" name="Slide Number Placeholder 4"/>
          <p:cNvSpPr>
            <a:spLocks noGrp="1"/>
          </p:cNvSpPr>
          <p:nvPr>
            <p:ph type="sldNum" sz="quarter" idx="12"/>
          </p:nvPr>
        </p:nvSpPr>
        <p:spPr/>
        <p:txBody>
          <a:bodyPr/>
          <a:lstStyle/>
          <a:p>
            <a:fld id="{76503D8D-F27D-49CA-A299-3589FD585F6D}" type="slidenum">
              <a:rPr lang="en-GB" noProof="0" smtClean="0"/>
              <a:pPr/>
              <a:t>17</a:t>
            </a:fld>
            <a:endParaRPr lang="en-GB" noProof="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1" y="989606"/>
            <a:ext cx="9144000" cy="5890468"/>
          </a:xfrm>
          <a:prstGeom prst="rect">
            <a:avLst/>
          </a:prstGeom>
        </p:spPr>
      </p:pic>
      <p:sp>
        <p:nvSpPr>
          <p:cNvPr id="9" name="Title 1">
            <a:extLst>
              <a:ext uri="{FF2B5EF4-FFF2-40B4-BE49-F238E27FC236}">
                <a16:creationId xmlns:a16="http://schemas.microsoft.com/office/drawing/2014/main" id="{F9C38A2C-2320-4DD4-85DF-BCDA3B4520CF}"/>
              </a:ext>
            </a:extLst>
          </p:cNvPr>
          <p:cNvSpPr>
            <a:spLocks noGrp="1"/>
          </p:cNvSpPr>
          <p:nvPr>
            <p:ph type="title"/>
          </p:nvPr>
        </p:nvSpPr>
        <p:spPr>
          <a:xfrm>
            <a:off x="1966992" y="1484784"/>
            <a:ext cx="6772416" cy="1015663"/>
          </a:xfrm>
        </p:spPr>
        <p:txBody>
          <a:bodyPr/>
          <a:lstStyle/>
          <a:p>
            <a:r>
              <a:rPr lang="nb-NO" sz="6600" dirty="0">
                <a:solidFill>
                  <a:schemeClr val="bg1">
                    <a:lumMod val="95000"/>
                  </a:schemeClr>
                </a:solidFill>
              </a:rPr>
              <a:t>THANK YOU!</a:t>
            </a:r>
            <a:endParaRPr lang="en-US" sz="6600" dirty="0">
              <a:solidFill>
                <a:schemeClr val="bg1">
                  <a:lumMod val="95000"/>
                </a:schemeClr>
              </a:solidFill>
            </a:endParaRPr>
          </a:p>
        </p:txBody>
      </p:sp>
    </p:spTree>
    <p:extLst>
      <p:ext uri="{BB962C8B-B14F-4D97-AF65-F5344CB8AC3E}">
        <p14:creationId xmlns:p14="http://schemas.microsoft.com/office/powerpoint/2010/main" val="64224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C24D-3E93-4E1E-86A2-3C9028F32932}"/>
              </a:ext>
            </a:extLst>
          </p:cNvPr>
          <p:cNvSpPr>
            <a:spLocks noGrp="1"/>
          </p:cNvSpPr>
          <p:nvPr>
            <p:ph type="title"/>
          </p:nvPr>
        </p:nvSpPr>
        <p:spPr/>
        <p:txBody>
          <a:bodyPr/>
          <a:lstStyle/>
          <a:p>
            <a:r>
              <a:rPr lang="nb-NO" dirty="0" err="1"/>
              <a:t>Outline</a:t>
            </a:r>
            <a:endParaRPr lang="nb-NO" dirty="0"/>
          </a:p>
        </p:txBody>
      </p:sp>
      <p:sp>
        <p:nvSpPr>
          <p:cNvPr id="3" name="Content Placeholder 2">
            <a:extLst>
              <a:ext uri="{FF2B5EF4-FFF2-40B4-BE49-F238E27FC236}">
                <a16:creationId xmlns:a16="http://schemas.microsoft.com/office/drawing/2014/main" id="{9A068F97-943D-41FE-929C-D3BA4D27AB51}"/>
              </a:ext>
            </a:extLst>
          </p:cNvPr>
          <p:cNvSpPr>
            <a:spLocks noGrp="1"/>
          </p:cNvSpPr>
          <p:nvPr>
            <p:ph idx="1"/>
          </p:nvPr>
        </p:nvSpPr>
        <p:spPr/>
        <p:txBody>
          <a:bodyPr/>
          <a:lstStyle/>
          <a:p>
            <a:r>
              <a:rPr lang="nb-NO" sz="3600" dirty="0" err="1"/>
              <a:t>Introduction</a:t>
            </a:r>
            <a:endParaRPr lang="nb-NO" sz="3600" dirty="0"/>
          </a:p>
          <a:p>
            <a:r>
              <a:rPr lang="nb-NO" sz="3600" dirty="0" err="1"/>
              <a:t>Background</a:t>
            </a:r>
            <a:r>
              <a:rPr lang="nb-NO" sz="3600" dirty="0"/>
              <a:t> and </a:t>
            </a:r>
            <a:r>
              <a:rPr lang="nb-NO" sz="3600" dirty="0" err="1"/>
              <a:t>objectives</a:t>
            </a:r>
            <a:endParaRPr lang="nb-NO" sz="3600" dirty="0"/>
          </a:p>
          <a:p>
            <a:r>
              <a:rPr lang="nb-NO" sz="3600" dirty="0"/>
              <a:t>Data and </a:t>
            </a:r>
            <a:r>
              <a:rPr lang="nb-NO" sz="3600" dirty="0" err="1"/>
              <a:t>methods</a:t>
            </a:r>
            <a:endParaRPr lang="nb-NO" sz="3600" dirty="0"/>
          </a:p>
          <a:p>
            <a:r>
              <a:rPr lang="nb-NO" sz="3600" dirty="0" err="1"/>
              <a:t>Results</a:t>
            </a:r>
            <a:endParaRPr lang="nb-NO" sz="3600" dirty="0"/>
          </a:p>
          <a:p>
            <a:r>
              <a:rPr lang="nb-NO" sz="3600" dirty="0" err="1"/>
              <a:t>Coclusions</a:t>
            </a:r>
            <a:endParaRPr lang="nb-NO" sz="3600" dirty="0"/>
          </a:p>
          <a:p>
            <a:endParaRPr lang="nb-NO" sz="3600" dirty="0"/>
          </a:p>
          <a:p>
            <a:endParaRPr lang="nb-NO" sz="3600" dirty="0"/>
          </a:p>
          <a:p>
            <a:endParaRPr lang="nb-NO" sz="3600" dirty="0"/>
          </a:p>
        </p:txBody>
      </p:sp>
      <p:sp>
        <p:nvSpPr>
          <p:cNvPr id="4" name="Date Placeholder 3">
            <a:extLst>
              <a:ext uri="{FF2B5EF4-FFF2-40B4-BE49-F238E27FC236}">
                <a16:creationId xmlns:a16="http://schemas.microsoft.com/office/drawing/2014/main" id="{73FE914D-F3C8-4F2B-B8DE-92EB9B1875B9}"/>
              </a:ext>
            </a:extLst>
          </p:cNvPr>
          <p:cNvSpPr>
            <a:spLocks noGrp="1"/>
          </p:cNvSpPr>
          <p:nvPr>
            <p:ph type="dt" sz="half" idx="10"/>
          </p:nvPr>
        </p:nvSpPr>
        <p:spPr/>
        <p:txBody>
          <a:bodyPr/>
          <a:lstStyle/>
          <a:p>
            <a:r>
              <a:rPr lang="nb-NO" noProof="0"/>
              <a:t>Norwegian University of Life Sciences</a:t>
            </a:r>
            <a:endParaRPr lang="en-GB" noProof="0" dirty="0"/>
          </a:p>
        </p:txBody>
      </p:sp>
      <p:sp>
        <p:nvSpPr>
          <p:cNvPr id="5" name="Footer Placeholder 4">
            <a:extLst>
              <a:ext uri="{FF2B5EF4-FFF2-40B4-BE49-F238E27FC236}">
                <a16:creationId xmlns:a16="http://schemas.microsoft.com/office/drawing/2014/main" id="{B97D0DC3-63EE-4B59-A735-DA26D5A1180C}"/>
              </a:ext>
            </a:extLst>
          </p:cNvPr>
          <p:cNvSpPr>
            <a:spLocks noGrp="1"/>
          </p:cNvSpPr>
          <p:nvPr>
            <p:ph type="ftr" sz="quarter" idx="11"/>
          </p:nvPr>
        </p:nvSpPr>
        <p:spPr/>
        <p:txBody>
          <a:bodyPr/>
          <a:lstStyle/>
          <a:p>
            <a:r>
              <a:rPr lang="en-US" noProof="0"/>
              <a:t>Mobile Phones, Leadership and Gender in Rural Business Groups</a:t>
            </a:r>
            <a:endParaRPr lang="en-GB" noProof="0" dirty="0"/>
          </a:p>
        </p:txBody>
      </p:sp>
      <p:sp>
        <p:nvSpPr>
          <p:cNvPr id="6" name="Slide Number Placeholder 5">
            <a:extLst>
              <a:ext uri="{FF2B5EF4-FFF2-40B4-BE49-F238E27FC236}">
                <a16:creationId xmlns:a16="http://schemas.microsoft.com/office/drawing/2014/main" id="{BB9B77A8-25E6-4771-BA7D-E0D6E2515E8B}"/>
              </a:ext>
            </a:extLst>
          </p:cNvPr>
          <p:cNvSpPr>
            <a:spLocks noGrp="1"/>
          </p:cNvSpPr>
          <p:nvPr>
            <p:ph type="sldNum" sz="quarter" idx="12"/>
          </p:nvPr>
        </p:nvSpPr>
        <p:spPr/>
        <p:txBody>
          <a:bodyPr/>
          <a:lstStyle/>
          <a:p>
            <a:fld id="{76503D8D-F27D-49CA-A299-3589FD585F6D}" type="slidenum">
              <a:rPr lang="en-GB" noProof="0" smtClean="0"/>
              <a:pPr/>
              <a:t>2</a:t>
            </a:fld>
            <a:endParaRPr lang="en-GB" noProof="0" dirty="0"/>
          </a:p>
        </p:txBody>
      </p:sp>
    </p:spTree>
    <p:extLst>
      <p:ext uri="{BB962C8B-B14F-4D97-AF65-F5344CB8AC3E}">
        <p14:creationId xmlns:p14="http://schemas.microsoft.com/office/powerpoint/2010/main" val="319099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37182"/>
            <a:ext cx="6818518" cy="615553"/>
          </a:xfrm>
        </p:spPr>
        <p:txBody>
          <a:bodyPr/>
          <a:lstStyle/>
          <a:p>
            <a:r>
              <a:rPr lang="nb-NO" dirty="0" err="1"/>
              <a:t>Introduction</a:t>
            </a:r>
            <a:endParaRPr lang="en-US" dirty="0"/>
          </a:p>
        </p:txBody>
      </p:sp>
      <p:sp>
        <p:nvSpPr>
          <p:cNvPr id="3" name="Content Placeholder 2"/>
          <p:cNvSpPr>
            <a:spLocks noGrp="1"/>
          </p:cNvSpPr>
          <p:nvPr>
            <p:ph idx="1"/>
          </p:nvPr>
        </p:nvSpPr>
        <p:spPr>
          <a:xfrm>
            <a:off x="576000" y="1484784"/>
            <a:ext cx="7992000" cy="4536504"/>
          </a:xfrm>
        </p:spPr>
        <p:txBody>
          <a:bodyPr/>
          <a:lstStyle/>
          <a:p>
            <a:pPr algn="just"/>
            <a:r>
              <a:rPr lang="en-US" sz="2000" dirty="0">
                <a:effectLst/>
                <a:latin typeface="Times New Roman" panose="02020603050405020304" pitchFamily="18" charset="0"/>
                <a:ea typeface="Calibri" panose="020F0502020204030204" pitchFamily="34" charset="0"/>
              </a:rPr>
              <a:t>Since the beginning of the 21</a:t>
            </a:r>
            <a:r>
              <a:rPr lang="en-US" sz="2000" baseline="30000" dirty="0">
                <a:effectLst/>
                <a:latin typeface="Times New Roman" panose="02020603050405020304" pitchFamily="18" charset="0"/>
                <a:ea typeface="Calibri" panose="020F0502020204030204" pitchFamily="34" charset="0"/>
              </a:rPr>
              <a:t>st</a:t>
            </a:r>
            <a:r>
              <a:rPr lang="en-US" sz="2000" dirty="0">
                <a:effectLst/>
                <a:latin typeface="Times New Roman" panose="02020603050405020304" pitchFamily="18" charset="0"/>
                <a:ea typeface="Calibri" panose="020F0502020204030204" pitchFamily="34" charset="0"/>
              </a:rPr>
              <a:t> century, the world has rapidly been adopting information and communication technology tools, which have changed forever the way people communicate and organize social and economic activities and interactions (</a:t>
            </a:r>
            <a:r>
              <a:rPr lang="en-US" sz="2000" dirty="0">
                <a:solidFill>
                  <a:srgbClr val="4472C4"/>
                </a:solidFill>
                <a:effectLst/>
                <a:latin typeface="Times New Roman" panose="02020603050405020304" pitchFamily="18" charset="0"/>
                <a:ea typeface="Calibri" panose="020F0502020204030204" pitchFamily="34" charset="0"/>
              </a:rPr>
              <a:t>Negroponte, 1995; Webster, 1995; Castells, 2010; Freeman &amp; </a:t>
            </a:r>
            <a:r>
              <a:rPr lang="en-US" sz="2000" dirty="0" err="1">
                <a:solidFill>
                  <a:srgbClr val="4472C4"/>
                </a:solidFill>
                <a:effectLst/>
                <a:latin typeface="Times New Roman" panose="02020603050405020304" pitchFamily="18" charset="0"/>
                <a:ea typeface="Calibri" panose="020F0502020204030204" pitchFamily="34" charset="0"/>
              </a:rPr>
              <a:t>Louça</a:t>
            </a:r>
            <a:r>
              <a:rPr lang="en-US" sz="2000" dirty="0">
                <a:solidFill>
                  <a:srgbClr val="4472C4"/>
                </a:solidFill>
                <a:effectLst/>
                <a:latin typeface="Times New Roman" panose="02020603050405020304" pitchFamily="18" charset="0"/>
                <a:ea typeface="Calibri" panose="020F0502020204030204" pitchFamily="34" charset="0"/>
              </a:rPr>
              <a:t>, 2001; Hilbert, 2011</a:t>
            </a:r>
            <a:r>
              <a:rPr lang="en-US" sz="2000" dirty="0">
                <a:effectLst/>
                <a:latin typeface="Times New Roman" panose="02020603050405020304" pitchFamily="18" charset="0"/>
                <a:ea typeface="Calibri" panose="020F0502020204030204" pitchFamily="34" charset="0"/>
              </a:rPr>
              <a:t>).  </a:t>
            </a:r>
          </a:p>
          <a:p>
            <a:pPr algn="just"/>
            <a:endParaRPr lang="en-US" sz="2000" dirty="0">
              <a:effectLst/>
              <a:latin typeface="Times New Roman" panose="02020603050405020304" pitchFamily="18" charset="0"/>
              <a:ea typeface="Calibri" panose="020F0502020204030204" pitchFamily="34" charset="0"/>
            </a:endParaRPr>
          </a:p>
          <a:p>
            <a:pPr algn="just"/>
            <a:r>
              <a:rPr lang="en-US" sz="2000" dirty="0">
                <a:effectLst/>
                <a:latin typeface="Times New Roman" panose="02020603050405020304" pitchFamily="18" charset="0"/>
                <a:ea typeface="Calibri" panose="020F0502020204030204" pitchFamily="34" charset="0"/>
              </a:rPr>
              <a:t>Nevertheless, at the core of the (ICT) revolution is the issue of access to ICT tools, and in particular who is empowered and who is informationally marginalized by use of these tools (</a:t>
            </a:r>
            <a:r>
              <a:rPr lang="en-US" sz="2000" dirty="0">
                <a:solidFill>
                  <a:srgbClr val="4472C4"/>
                </a:solidFill>
                <a:effectLst/>
                <a:latin typeface="Times New Roman" panose="02020603050405020304" pitchFamily="18" charset="0"/>
                <a:ea typeface="Calibri" panose="020F0502020204030204" pitchFamily="34" charset="0"/>
              </a:rPr>
              <a:t>Hilbert, 2011</a:t>
            </a:r>
            <a:r>
              <a:rPr lang="en-US" sz="2000" dirty="0">
                <a:effectLst/>
                <a:latin typeface="Times New Roman" panose="02020603050405020304" pitchFamily="18" charset="0"/>
                <a:ea typeface="Calibri" panose="020F0502020204030204" pitchFamily="34" charset="0"/>
              </a:rPr>
              <a:t>). </a:t>
            </a:r>
            <a:endParaRPr lang="en-US" sz="2000" dirty="0"/>
          </a:p>
        </p:txBody>
      </p:sp>
      <p:sp>
        <p:nvSpPr>
          <p:cNvPr id="4" name="Date Placeholder 3"/>
          <p:cNvSpPr>
            <a:spLocks noGrp="1"/>
          </p:cNvSpPr>
          <p:nvPr>
            <p:ph type="dt" sz="half" idx="10"/>
          </p:nvPr>
        </p:nvSpPr>
        <p:spPr/>
        <p:txBody>
          <a:bodyPr/>
          <a:lstStyle/>
          <a:p>
            <a:r>
              <a:rPr lang="nb-NO" noProof="0"/>
              <a:t>Norwegian University of Life Sciences</a:t>
            </a:r>
            <a:endParaRPr lang="en-GB" noProof="0" dirty="0"/>
          </a:p>
        </p:txBody>
      </p:sp>
      <p:sp>
        <p:nvSpPr>
          <p:cNvPr id="5" name="Footer Placeholder 4"/>
          <p:cNvSpPr>
            <a:spLocks noGrp="1"/>
          </p:cNvSpPr>
          <p:nvPr>
            <p:ph type="ftr" sz="quarter" idx="11"/>
          </p:nvPr>
        </p:nvSpPr>
        <p:spPr>
          <a:xfrm>
            <a:off x="576000" y="6372140"/>
            <a:ext cx="4758000" cy="153888"/>
          </a:xfrm>
        </p:spPr>
        <p:txBody>
          <a:bodyPr/>
          <a:lstStyle/>
          <a:p>
            <a:r>
              <a:rPr lang="en-US" b="1" dirty="0"/>
              <a:t>Mobile Phones, Leadership and Gender in Rural Business Groups</a:t>
            </a:r>
            <a:endParaRPr lang="en-GB" noProof="0" dirty="0"/>
          </a:p>
        </p:txBody>
      </p:sp>
      <p:sp>
        <p:nvSpPr>
          <p:cNvPr id="6" name="Slide Number Placeholder 5"/>
          <p:cNvSpPr>
            <a:spLocks noGrp="1"/>
          </p:cNvSpPr>
          <p:nvPr>
            <p:ph type="sldNum" sz="quarter" idx="12"/>
          </p:nvPr>
        </p:nvSpPr>
        <p:spPr/>
        <p:txBody>
          <a:bodyPr/>
          <a:lstStyle/>
          <a:p>
            <a:fld id="{76503D8D-F27D-49CA-A299-3589FD585F6D}" type="slidenum">
              <a:rPr lang="en-GB" noProof="0" smtClean="0"/>
              <a:pPr/>
              <a:t>3</a:t>
            </a:fld>
            <a:endParaRPr lang="en-GB" noProof="0" dirty="0"/>
          </a:p>
        </p:txBody>
      </p:sp>
    </p:spTree>
    <p:extLst>
      <p:ext uri="{BB962C8B-B14F-4D97-AF65-F5344CB8AC3E}">
        <p14:creationId xmlns:p14="http://schemas.microsoft.com/office/powerpoint/2010/main" val="2832884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The Digital Divides</a:t>
            </a:r>
            <a:endParaRPr lang="en-US" dirty="0"/>
          </a:p>
        </p:txBody>
      </p:sp>
      <p:sp>
        <p:nvSpPr>
          <p:cNvPr id="3" name="Content Placeholder 2"/>
          <p:cNvSpPr>
            <a:spLocks noGrp="1"/>
          </p:cNvSpPr>
          <p:nvPr>
            <p:ph idx="1"/>
          </p:nvPr>
        </p:nvSpPr>
        <p:spPr/>
        <p:txBody>
          <a:bodyPr/>
          <a:lstStyle/>
          <a:p>
            <a:r>
              <a:rPr lang="en-US" sz="1800" dirty="0">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he term “</a:t>
            </a:r>
            <a:r>
              <a:rPr lang="en-US" sz="1800" b="1" dirty="0">
                <a:solidFill>
                  <a:schemeClr val="accent1"/>
                </a:solidFill>
                <a:effectLst/>
                <a:latin typeface="Times New Roman" panose="02020603050405020304" pitchFamily="18" charset="0"/>
                <a:ea typeface="Calibri" panose="020F0502020204030204" pitchFamily="34" charset="0"/>
              </a:rPr>
              <a:t>digital divide</a:t>
            </a:r>
            <a:r>
              <a:rPr lang="en-US" sz="1800" dirty="0">
                <a:effectLst/>
                <a:latin typeface="Times New Roman" panose="02020603050405020304" pitchFamily="18" charset="0"/>
                <a:ea typeface="Calibri" panose="020F0502020204030204" pitchFamily="34" charset="0"/>
              </a:rPr>
              <a:t>” has been used in the literature often to conceptualize “the gap between those that have access to vital information technology (ICT) resources and those that do not have access to those resources” (</a:t>
            </a:r>
            <a:r>
              <a:rPr lang="en-US" sz="1800" dirty="0" err="1">
                <a:solidFill>
                  <a:srgbClr val="4472C4"/>
                </a:solidFill>
                <a:effectLst/>
                <a:latin typeface="Times New Roman" panose="02020603050405020304" pitchFamily="18" charset="0"/>
                <a:ea typeface="Calibri" panose="020F0502020204030204" pitchFamily="34" charset="0"/>
              </a:rPr>
              <a:t>Kularski</a:t>
            </a:r>
            <a:r>
              <a:rPr lang="en-US" sz="1800" dirty="0">
                <a:solidFill>
                  <a:srgbClr val="4472C4"/>
                </a:solidFill>
                <a:effectLst/>
                <a:latin typeface="Times New Roman" panose="02020603050405020304" pitchFamily="18" charset="0"/>
                <a:ea typeface="Calibri" panose="020F0502020204030204" pitchFamily="34" charset="0"/>
              </a:rPr>
              <a:t> &amp; Moller 2012; DiMaggio et al., 2004</a:t>
            </a:r>
            <a:r>
              <a:rPr lang="en-US" sz="1800" dirty="0">
                <a:effectLst/>
                <a:latin typeface="Times New Roman" panose="02020603050405020304" pitchFamily="18" charset="0"/>
                <a:ea typeface="Calibri" panose="020F0502020204030204" pitchFamily="34" charset="0"/>
              </a:rPr>
              <a:t>). </a:t>
            </a:r>
          </a:p>
          <a:p>
            <a:r>
              <a:rPr lang="en-US" sz="1800" dirty="0">
                <a:latin typeface="Times New Roman" panose="02020603050405020304" pitchFamily="18" charset="0"/>
              </a:rPr>
              <a:t>Two broad dimensions of the divide (</a:t>
            </a:r>
            <a:r>
              <a:rPr lang="en-US" sz="1800" dirty="0">
                <a:solidFill>
                  <a:srgbClr val="0070C0"/>
                </a:solidFill>
                <a:latin typeface="Times New Roman" panose="02020603050405020304" pitchFamily="18" charset="0"/>
              </a:rPr>
              <a:t>Zhao, Collier, &amp; Deng 2014</a:t>
            </a:r>
            <a:r>
              <a:rPr lang="en-US" sz="1800" dirty="0">
                <a:latin typeface="Times New Roman" panose="02020603050405020304" pitchFamily="18" charset="0"/>
              </a:rPr>
              <a:t>)</a:t>
            </a:r>
          </a:p>
          <a:p>
            <a:pPr lvl="1"/>
            <a:r>
              <a:rPr lang="en-US" sz="2000" dirty="0">
                <a:latin typeface="Times New Roman" panose="02020603050405020304" pitchFamily="18" charset="0"/>
              </a:rPr>
              <a:t>International digital divide (Developed Vs Developing countries)</a:t>
            </a:r>
          </a:p>
          <a:p>
            <a:pPr lvl="1"/>
            <a:r>
              <a:rPr lang="en-US" sz="2000" dirty="0">
                <a:latin typeface="Times New Roman" panose="02020603050405020304" pitchFamily="18" charset="0"/>
              </a:rPr>
              <a:t>Domestic digital divide (Rural Vs Urban, Rich vs poor, gender digital divide</a:t>
            </a:r>
            <a:r>
              <a:rPr lang="en-US" dirty="0">
                <a:latin typeface="Times New Roman" panose="02020603050405020304" pitchFamily="18" charset="0"/>
              </a:rPr>
              <a:t>)</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digital divide is triggered by and may strengthen traditional systems of inequality in terms of, for example, race, socioeconomic status and gender (</a:t>
            </a:r>
            <a:r>
              <a:rPr lang="en-US" sz="1800" dirty="0" err="1">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Kularski</a:t>
            </a:r>
            <a:r>
              <a:rPr lang="en-US" sz="18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 &amp; Moller, 2012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nb-NO"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r>
              <a:rPr lang="nb-NO" noProof="0"/>
              <a:t>Norwegian University of Life Sciences</a:t>
            </a:r>
            <a:endParaRPr lang="en-GB" noProof="0" dirty="0"/>
          </a:p>
        </p:txBody>
      </p:sp>
      <p:sp>
        <p:nvSpPr>
          <p:cNvPr id="5" name="Footer Placeholder 4"/>
          <p:cNvSpPr>
            <a:spLocks noGrp="1"/>
          </p:cNvSpPr>
          <p:nvPr>
            <p:ph type="ftr" sz="quarter" idx="11"/>
          </p:nvPr>
        </p:nvSpPr>
        <p:spPr/>
        <p:txBody>
          <a:bodyPr/>
          <a:lstStyle/>
          <a:p>
            <a:r>
              <a:rPr lang="en-US" b="1"/>
              <a:t>Mobile Phones, Leadership and Gender in Rural Business Groups</a:t>
            </a:r>
            <a:endParaRPr lang="en-GB" dirty="0"/>
          </a:p>
        </p:txBody>
      </p:sp>
      <p:sp>
        <p:nvSpPr>
          <p:cNvPr id="6" name="Slide Number Placeholder 5"/>
          <p:cNvSpPr>
            <a:spLocks noGrp="1"/>
          </p:cNvSpPr>
          <p:nvPr>
            <p:ph type="sldNum" sz="quarter" idx="12"/>
          </p:nvPr>
        </p:nvSpPr>
        <p:spPr/>
        <p:txBody>
          <a:bodyPr/>
          <a:lstStyle/>
          <a:p>
            <a:fld id="{76503D8D-F27D-49CA-A299-3589FD585F6D}" type="slidenum">
              <a:rPr lang="en-GB" noProof="0" smtClean="0"/>
              <a:pPr/>
              <a:t>4</a:t>
            </a:fld>
            <a:endParaRPr lang="en-GB" noProof="0" dirty="0"/>
          </a:p>
        </p:txBody>
      </p:sp>
    </p:spTree>
    <p:extLst>
      <p:ext uri="{BB962C8B-B14F-4D97-AF65-F5344CB8AC3E}">
        <p14:creationId xmlns:p14="http://schemas.microsoft.com/office/powerpoint/2010/main" val="3751033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991180"/>
            <a:ext cx="6818518" cy="369332"/>
          </a:xfrm>
        </p:spPr>
        <p:txBody>
          <a:bodyPr/>
          <a:lstStyle/>
          <a:p>
            <a:r>
              <a:rPr lang="nb-NO" sz="2400" dirty="0" err="1"/>
              <a:t>Gender</a:t>
            </a:r>
            <a:r>
              <a:rPr lang="nb-NO" sz="2400" dirty="0"/>
              <a:t> digital </a:t>
            </a:r>
            <a:r>
              <a:rPr lang="nb-NO" sz="2400" dirty="0" err="1"/>
              <a:t>divide</a:t>
            </a:r>
            <a:r>
              <a:rPr lang="nb-NO" sz="2400" dirty="0"/>
              <a:t> in </a:t>
            </a:r>
            <a:r>
              <a:rPr lang="nb-NO" sz="2400" dirty="0" err="1"/>
              <a:t>developing</a:t>
            </a:r>
            <a:r>
              <a:rPr lang="nb-NO" sz="2400" dirty="0"/>
              <a:t> </a:t>
            </a:r>
            <a:r>
              <a:rPr lang="nb-NO" sz="2400" dirty="0" err="1"/>
              <a:t>countries</a:t>
            </a:r>
            <a:endParaRPr lang="en-US" sz="2400" dirty="0"/>
          </a:p>
        </p:txBody>
      </p:sp>
      <p:sp>
        <p:nvSpPr>
          <p:cNvPr id="3" name="Content Placeholder 2"/>
          <p:cNvSpPr>
            <a:spLocks noGrp="1"/>
          </p:cNvSpPr>
          <p:nvPr>
            <p:ph idx="1"/>
          </p:nvPr>
        </p:nvSpPr>
        <p:spPr>
          <a:xfrm>
            <a:off x="576000" y="1556793"/>
            <a:ext cx="8172464" cy="4248472"/>
          </a:xfrm>
        </p:spPr>
        <p:txBody>
          <a:bodyPr/>
          <a:lstStyle/>
          <a:p>
            <a:pPr algn="just">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Digital technologies could, potentially, enable women to overcome longstanding inequalities by providing employment opportunities and chances to increase income, in addition to improving access to cost-effective health care and education (</a:t>
            </a:r>
            <a:r>
              <a:rPr lang="en-US" sz="18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Hilbert, 2011; Antonio &amp; Tuffley, 2014</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Based on empirical analysis, </a:t>
            </a:r>
            <a:r>
              <a:rPr lang="en-US" sz="18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Hilbert (2011)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indicated that the reason why fewer women access and use ICT in Africa and Latin America is their unfavorable conditions with respect to employment, education and income.</a:t>
            </a:r>
          </a:p>
          <a:p>
            <a:pPr algn="just">
              <a:spcBef>
                <a:spcPts val="0"/>
              </a:spcBef>
            </a:pPr>
            <a:endParaRPr lang="en-US" sz="18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18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Geldof (2011)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a study in Ethiopia and Malawi argues that the gender digital divide is mainly socially constructed in these countries. </a:t>
            </a:r>
          </a:p>
          <a:p>
            <a:pPr algn="just">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 regard to the constraints that women face in accessing and using ICTs, </a:t>
            </a:r>
            <a:r>
              <a:rPr lang="en-US" sz="18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Geldof (2011)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identified domestic responsibilities, time constraints, limited mobility, and sociocultural norms as important factors. </a:t>
            </a:r>
            <a:endParaRPr lang="nb-NO"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nb-NO" noProof="0"/>
              <a:t>Norwegian University of Life Sciences</a:t>
            </a:r>
            <a:endParaRPr lang="en-GB" noProof="0" dirty="0"/>
          </a:p>
        </p:txBody>
      </p:sp>
      <p:sp>
        <p:nvSpPr>
          <p:cNvPr id="5" name="Footer Placeholder 4"/>
          <p:cNvSpPr>
            <a:spLocks noGrp="1"/>
          </p:cNvSpPr>
          <p:nvPr>
            <p:ph type="ftr" sz="quarter" idx="11"/>
          </p:nvPr>
        </p:nvSpPr>
        <p:spPr/>
        <p:txBody>
          <a:bodyPr/>
          <a:lstStyle/>
          <a:p>
            <a:r>
              <a:rPr lang="en-US" b="1"/>
              <a:t>Mobile Phones, Leadership and Gender in Rural Business Groups</a:t>
            </a:r>
            <a:endParaRPr lang="en-GB" dirty="0"/>
          </a:p>
        </p:txBody>
      </p:sp>
      <p:sp>
        <p:nvSpPr>
          <p:cNvPr id="6" name="Slide Number Placeholder 5"/>
          <p:cNvSpPr>
            <a:spLocks noGrp="1"/>
          </p:cNvSpPr>
          <p:nvPr>
            <p:ph type="sldNum" sz="quarter" idx="12"/>
          </p:nvPr>
        </p:nvSpPr>
        <p:spPr/>
        <p:txBody>
          <a:bodyPr/>
          <a:lstStyle/>
          <a:p>
            <a:fld id="{76503D8D-F27D-49CA-A299-3589FD585F6D}" type="slidenum">
              <a:rPr lang="en-GB" noProof="0" smtClean="0"/>
              <a:pPr/>
              <a:t>5</a:t>
            </a:fld>
            <a:endParaRPr lang="en-GB" noProof="0" dirty="0"/>
          </a:p>
        </p:txBody>
      </p:sp>
    </p:spTree>
    <p:extLst>
      <p:ext uri="{BB962C8B-B14F-4D97-AF65-F5344CB8AC3E}">
        <p14:creationId xmlns:p14="http://schemas.microsoft.com/office/powerpoint/2010/main" val="419619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991180"/>
            <a:ext cx="6818518" cy="369332"/>
          </a:xfrm>
        </p:spPr>
        <p:txBody>
          <a:bodyPr/>
          <a:lstStyle/>
          <a:p>
            <a:r>
              <a:rPr lang="nb-NO" sz="2400" dirty="0" err="1"/>
              <a:t>Background</a:t>
            </a:r>
            <a:r>
              <a:rPr lang="nb-NO" sz="2400" dirty="0"/>
              <a:t>: ICT in </a:t>
            </a:r>
            <a:r>
              <a:rPr lang="nb-NO" sz="2400" dirty="0" err="1"/>
              <a:t>Ethiopia</a:t>
            </a:r>
            <a:endParaRPr lang="en-US" sz="2400" dirty="0"/>
          </a:p>
        </p:txBody>
      </p:sp>
      <p:sp>
        <p:nvSpPr>
          <p:cNvPr id="3" name="Content Placeholder 2"/>
          <p:cNvSpPr>
            <a:spLocks noGrp="1"/>
          </p:cNvSpPr>
          <p:nvPr>
            <p:ph idx="1"/>
          </p:nvPr>
        </p:nvSpPr>
        <p:spPr>
          <a:xfrm>
            <a:off x="576000" y="1556793"/>
            <a:ext cx="8100456" cy="4248472"/>
          </a:xfrm>
        </p:spPr>
        <p:txBody>
          <a:bodyPr/>
          <a:lstStyle/>
          <a:p>
            <a:pPr algn="just">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introduction of telecommunication services into Ethiopia dates back to the early decades after the invention of telephone by Alexander Graham Bell in 1874. </a:t>
            </a:r>
          </a:p>
          <a:p>
            <a:pPr algn="just">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service was introduced in Ethiopia in 1894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Tsigie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Feyissa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1999).</a:t>
            </a:r>
          </a:p>
          <a:p>
            <a:pPr algn="just">
              <a:spcBef>
                <a:spcPts val="0"/>
              </a:spcBef>
            </a:pPr>
            <a:r>
              <a:rPr lang="en-US" sz="1800" dirty="0">
                <a:effectLst/>
                <a:latin typeface="Times New Roman" panose="02020603050405020304" pitchFamily="18" charset="0"/>
                <a:ea typeface="Calibri" panose="020F0502020204030204" pitchFamily="34" charset="0"/>
              </a:rPr>
              <a:t>Although telecommunication services in Ethiopia started some 125 years ago, the development of the sector stagnant for almost one century. </a:t>
            </a:r>
          </a:p>
          <a:p>
            <a:pPr algn="just">
              <a:spcBef>
                <a:spcPts val="0"/>
              </a:spcBef>
            </a:pPr>
            <a:endParaRPr lang="en-US" sz="1800" dirty="0">
              <a:latin typeface="Times New Roman" panose="02020603050405020304" pitchFamily="18" charset="0"/>
              <a:ea typeface="Calibri" panose="020F0502020204030204" pitchFamily="34" charset="0"/>
            </a:endParaRPr>
          </a:p>
          <a:p>
            <a:pPr algn="just">
              <a:spcBef>
                <a:spcPts val="0"/>
              </a:spcBef>
            </a:pPr>
            <a:endParaRPr lang="en-US" sz="1800" dirty="0">
              <a:effectLst/>
              <a:latin typeface="Times New Roman" panose="02020603050405020304" pitchFamily="18" charset="0"/>
              <a:ea typeface="Calibri" panose="020F0502020204030204" pitchFamily="34" charset="0"/>
            </a:endParaRPr>
          </a:p>
          <a:p>
            <a:pPr algn="just">
              <a:spcBef>
                <a:spcPts val="0"/>
              </a:spcBef>
            </a:pPr>
            <a:endParaRPr lang="en-US" sz="1800" dirty="0">
              <a:latin typeface="Times New Roman" panose="02020603050405020304" pitchFamily="18" charset="0"/>
              <a:ea typeface="Calibri" panose="020F0502020204030204" pitchFamily="34" charset="0"/>
            </a:endParaRPr>
          </a:p>
          <a:p>
            <a:pPr algn="just">
              <a:spcBef>
                <a:spcPts val="0"/>
              </a:spcBef>
            </a:pPr>
            <a:endParaRPr lang="en-US" sz="1800" dirty="0">
              <a:effectLst/>
              <a:latin typeface="Times New Roman" panose="02020603050405020304" pitchFamily="18" charset="0"/>
              <a:ea typeface="Calibri" panose="020F0502020204030204" pitchFamily="34" charset="0"/>
            </a:endParaRPr>
          </a:p>
          <a:p>
            <a:pPr algn="just">
              <a:spcBef>
                <a:spcPts val="0"/>
              </a:spcBef>
            </a:pPr>
            <a:endParaRPr lang="en-US" sz="1800" dirty="0">
              <a:latin typeface="Times New Roman" panose="02020603050405020304" pitchFamily="18" charset="0"/>
              <a:ea typeface="Calibri" panose="020F0502020204030204" pitchFamily="34" charset="0"/>
            </a:endParaRPr>
          </a:p>
          <a:p>
            <a:pPr algn="just">
              <a:spcBef>
                <a:spcPts val="0"/>
              </a:spcBef>
            </a:pPr>
            <a:endParaRPr lang="en-US" sz="1800" dirty="0">
              <a:effectLst/>
              <a:latin typeface="Times New Roman" panose="02020603050405020304" pitchFamily="18" charset="0"/>
              <a:ea typeface="Calibri" panose="020F0502020204030204" pitchFamily="34" charset="0"/>
            </a:endParaRPr>
          </a:p>
          <a:p>
            <a:pPr algn="just">
              <a:spcBef>
                <a:spcPts val="0"/>
              </a:spcBef>
            </a:pPr>
            <a:endParaRPr lang="en-US" sz="1800" dirty="0">
              <a:latin typeface="Times New Roman" panose="02020603050405020304" pitchFamily="18" charset="0"/>
              <a:ea typeface="Calibri" panose="020F0502020204030204" pitchFamily="34" charset="0"/>
            </a:endParaRPr>
          </a:p>
          <a:p>
            <a:pPr algn="just">
              <a:spcBef>
                <a:spcPts val="0"/>
              </a:spcBef>
            </a:pPr>
            <a:endParaRPr lang="en-US" sz="1800" dirty="0">
              <a:effectLst/>
              <a:latin typeface="Times New Roman" panose="02020603050405020304" pitchFamily="18" charset="0"/>
              <a:ea typeface="Calibri" panose="020F0502020204030204" pitchFamily="34" charset="0"/>
            </a:endParaRPr>
          </a:p>
          <a:p>
            <a:pPr algn="just">
              <a:spcBef>
                <a:spcPts val="0"/>
              </a:spcBef>
            </a:pPr>
            <a:endParaRPr lang="en-US" sz="1800" dirty="0">
              <a:latin typeface="Times New Roman" panose="02020603050405020304" pitchFamily="18" charset="0"/>
              <a:ea typeface="Calibri" panose="020F0502020204030204" pitchFamily="34" charset="0"/>
            </a:endParaRPr>
          </a:p>
          <a:p>
            <a:pPr algn="just">
              <a:spcBef>
                <a:spcPts val="0"/>
              </a:spcBef>
            </a:pPr>
            <a:r>
              <a:rPr lang="en-US" sz="1800" dirty="0">
                <a:effectLst/>
                <a:latin typeface="Times New Roman" panose="02020603050405020304" pitchFamily="18" charset="0"/>
                <a:ea typeface="Calibri" panose="020F0502020204030204" pitchFamily="34" charset="0"/>
              </a:rPr>
              <a:t>Source (</a:t>
            </a:r>
            <a:r>
              <a:rPr lang="en-US" sz="1800" dirty="0" err="1">
                <a:effectLst/>
                <a:latin typeface="Times New Roman" panose="02020603050405020304" pitchFamily="18" charset="0"/>
                <a:ea typeface="Calibri" panose="020F0502020204030204" pitchFamily="34" charset="0"/>
              </a:rPr>
              <a:t>Dubale</a:t>
            </a:r>
            <a:r>
              <a:rPr lang="en-US" sz="1800" dirty="0">
                <a:latin typeface="Times New Roman" panose="02020603050405020304" pitchFamily="18" charset="0"/>
                <a:ea typeface="Calibri" panose="020F0502020204030204" pitchFamily="34" charset="0"/>
              </a:rPr>
              <a:t>, 2010; CIA Fact Book, 2021)</a:t>
            </a:r>
            <a:endParaRPr lang="en-US" sz="1800" dirty="0">
              <a:effectLst/>
              <a:latin typeface="Times New Roman" panose="02020603050405020304" pitchFamily="18" charset="0"/>
              <a:ea typeface="Calibri" panose="020F0502020204030204" pitchFamily="34" charset="0"/>
            </a:endParaRPr>
          </a:p>
          <a:p>
            <a:pPr algn="just">
              <a:spcBef>
                <a:spcPts val="0"/>
              </a:spcBef>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endParaRPr lang="nb-NO"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nb-NO" noProof="0"/>
              <a:t>Norwegian University of Life Sciences</a:t>
            </a:r>
            <a:endParaRPr lang="en-GB" noProof="0" dirty="0"/>
          </a:p>
        </p:txBody>
      </p:sp>
      <p:sp>
        <p:nvSpPr>
          <p:cNvPr id="5" name="Footer Placeholder 4"/>
          <p:cNvSpPr>
            <a:spLocks noGrp="1"/>
          </p:cNvSpPr>
          <p:nvPr>
            <p:ph type="ftr" sz="quarter" idx="11"/>
          </p:nvPr>
        </p:nvSpPr>
        <p:spPr/>
        <p:txBody>
          <a:bodyPr/>
          <a:lstStyle/>
          <a:p>
            <a:r>
              <a:rPr lang="en-US" b="1"/>
              <a:t>Mobile Phones, Leadership and Gender in Rural Business Groups</a:t>
            </a:r>
            <a:endParaRPr lang="en-GB" dirty="0"/>
          </a:p>
        </p:txBody>
      </p:sp>
      <p:sp>
        <p:nvSpPr>
          <p:cNvPr id="6" name="Slide Number Placeholder 5"/>
          <p:cNvSpPr>
            <a:spLocks noGrp="1"/>
          </p:cNvSpPr>
          <p:nvPr>
            <p:ph type="sldNum" sz="quarter" idx="12"/>
          </p:nvPr>
        </p:nvSpPr>
        <p:spPr/>
        <p:txBody>
          <a:bodyPr/>
          <a:lstStyle/>
          <a:p>
            <a:fld id="{76503D8D-F27D-49CA-A299-3589FD585F6D}" type="slidenum">
              <a:rPr lang="en-GB" noProof="0" smtClean="0"/>
              <a:pPr/>
              <a:t>6</a:t>
            </a:fld>
            <a:endParaRPr lang="en-GB" noProof="0" dirty="0"/>
          </a:p>
        </p:txBody>
      </p:sp>
      <p:graphicFrame>
        <p:nvGraphicFramePr>
          <p:cNvPr id="7" name="Table 7">
            <a:extLst>
              <a:ext uri="{FF2B5EF4-FFF2-40B4-BE49-F238E27FC236}">
                <a16:creationId xmlns:a16="http://schemas.microsoft.com/office/drawing/2014/main" id="{3FADA2F3-C9BD-4834-8C67-C59F299FA156}"/>
              </a:ext>
            </a:extLst>
          </p:cNvPr>
          <p:cNvGraphicFramePr>
            <a:graphicFrameLocks/>
          </p:cNvGraphicFramePr>
          <p:nvPr>
            <p:extLst>
              <p:ext uri="{D42A27DB-BD31-4B8C-83A1-F6EECF244321}">
                <p14:modId xmlns:p14="http://schemas.microsoft.com/office/powerpoint/2010/main" val="3506391826"/>
              </p:ext>
            </p:extLst>
          </p:nvPr>
        </p:nvGraphicFramePr>
        <p:xfrm>
          <a:off x="755576" y="2932094"/>
          <a:ext cx="6984776" cy="2376264"/>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3455978458"/>
                    </a:ext>
                  </a:extLst>
                </a:gridCol>
                <a:gridCol w="2237541">
                  <a:extLst>
                    <a:ext uri="{9D8B030D-6E8A-4147-A177-3AD203B41FA5}">
                      <a16:colId xmlns:a16="http://schemas.microsoft.com/office/drawing/2014/main" val="2369260229"/>
                    </a:ext>
                  </a:extLst>
                </a:gridCol>
                <a:gridCol w="3091051">
                  <a:extLst>
                    <a:ext uri="{9D8B030D-6E8A-4147-A177-3AD203B41FA5}">
                      <a16:colId xmlns:a16="http://schemas.microsoft.com/office/drawing/2014/main" val="1849372983"/>
                    </a:ext>
                  </a:extLst>
                </a:gridCol>
              </a:tblGrid>
              <a:tr h="500266">
                <a:tc rowSpan="2">
                  <a:txBody>
                    <a:bodyPr/>
                    <a:lstStyle/>
                    <a:p>
                      <a:r>
                        <a:rPr lang="nb-NO" dirty="0" err="1"/>
                        <a:t>Year</a:t>
                      </a:r>
                      <a:endParaRPr lang="nb-NO" dirty="0"/>
                    </a:p>
                  </a:txBody>
                  <a:tcPr/>
                </a:tc>
                <a:tc gridSpan="2">
                  <a:txBody>
                    <a:bodyPr/>
                    <a:lstStyle/>
                    <a:p>
                      <a:r>
                        <a:rPr lang="nb-NO" dirty="0"/>
                        <a:t>Mobile Phone Subscription</a:t>
                      </a:r>
                    </a:p>
                  </a:txBody>
                  <a:tcPr/>
                </a:tc>
                <a:tc hMerge="1">
                  <a:txBody>
                    <a:bodyPr/>
                    <a:lstStyle/>
                    <a:p>
                      <a:endParaRPr lang="nb-NO" dirty="0"/>
                    </a:p>
                  </a:txBody>
                  <a:tcPr/>
                </a:tc>
                <a:extLst>
                  <a:ext uri="{0D108BD9-81ED-4DB2-BD59-A6C34878D82A}">
                    <a16:rowId xmlns:a16="http://schemas.microsoft.com/office/drawing/2014/main" val="1386807960"/>
                  </a:ext>
                </a:extLst>
              </a:tr>
              <a:tr h="875466">
                <a:tc vMerge="1">
                  <a:txBody>
                    <a:bodyPr/>
                    <a:lstStyle/>
                    <a:p>
                      <a:endParaRPr lang="nb-NO" dirty="0"/>
                    </a:p>
                  </a:txBody>
                  <a:tcPr/>
                </a:tc>
                <a:tc>
                  <a:txBody>
                    <a:bodyPr/>
                    <a:lstStyle/>
                    <a:p>
                      <a:pPr algn="r"/>
                      <a:r>
                        <a:rPr lang="nb-NO" dirty="0" err="1"/>
                        <a:t>Number</a:t>
                      </a:r>
                      <a:r>
                        <a:rPr lang="nb-NO" dirty="0"/>
                        <a:t> in million</a:t>
                      </a:r>
                    </a:p>
                  </a:txBody>
                  <a:tcPr/>
                </a:tc>
                <a:tc>
                  <a:txBody>
                    <a:bodyPr/>
                    <a:lstStyle/>
                    <a:p>
                      <a:pPr algn="r"/>
                      <a:r>
                        <a:rPr lang="nb-NO" dirty="0"/>
                        <a:t>% to total </a:t>
                      </a:r>
                      <a:r>
                        <a:rPr lang="nb-NO" dirty="0" err="1"/>
                        <a:t>population</a:t>
                      </a:r>
                      <a:endParaRPr lang="nb-NO" dirty="0"/>
                    </a:p>
                  </a:txBody>
                  <a:tcPr/>
                </a:tc>
                <a:extLst>
                  <a:ext uri="{0D108BD9-81ED-4DB2-BD59-A6C34878D82A}">
                    <a16:rowId xmlns:a16="http://schemas.microsoft.com/office/drawing/2014/main" val="2004038639"/>
                  </a:ext>
                </a:extLst>
              </a:tr>
              <a:tr h="500266">
                <a:tc>
                  <a:txBody>
                    <a:bodyPr/>
                    <a:lstStyle/>
                    <a:p>
                      <a:r>
                        <a:rPr lang="nb-NO" dirty="0"/>
                        <a:t>2010</a:t>
                      </a:r>
                    </a:p>
                  </a:txBody>
                  <a:tcPr/>
                </a:tc>
                <a:tc>
                  <a:txBody>
                    <a:bodyPr/>
                    <a:lstStyle/>
                    <a:p>
                      <a:pPr algn="r"/>
                      <a:r>
                        <a:rPr lang="nb-NO" dirty="0"/>
                        <a:t>6.94</a:t>
                      </a:r>
                    </a:p>
                  </a:txBody>
                  <a:tcPr/>
                </a:tc>
                <a:tc>
                  <a:txBody>
                    <a:bodyPr/>
                    <a:lstStyle/>
                    <a:p>
                      <a:pPr algn="r"/>
                      <a:r>
                        <a:rPr lang="nb-NO" dirty="0"/>
                        <a:t>7.70</a:t>
                      </a:r>
                    </a:p>
                  </a:txBody>
                  <a:tcPr/>
                </a:tc>
                <a:extLst>
                  <a:ext uri="{0D108BD9-81ED-4DB2-BD59-A6C34878D82A}">
                    <a16:rowId xmlns:a16="http://schemas.microsoft.com/office/drawing/2014/main" val="2422318267"/>
                  </a:ext>
                </a:extLst>
              </a:tr>
              <a:tr h="500266">
                <a:tc>
                  <a:txBody>
                    <a:bodyPr/>
                    <a:lstStyle/>
                    <a:p>
                      <a:r>
                        <a:rPr lang="nb-NO" dirty="0"/>
                        <a:t>2019</a:t>
                      </a:r>
                    </a:p>
                  </a:txBody>
                  <a:tcPr/>
                </a:tc>
                <a:tc>
                  <a:txBody>
                    <a:bodyPr/>
                    <a:lstStyle/>
                    <a:p>
                      <a:pPr algn="r"/>
                      <a:r>
                        <a:rPr lang="nb-NO" dirty="0"/>
                        <a:t>38.15</a:t>
                      </a:r>
                    </a:p>
                  </a:txBody>
                  <a:tcPr/>
                </a:tc>
                <a:tc>
                  <a:txBody>
                    <a:bodyPr/>
                    <a:lstStyle/>
                    <a:p>
                      <a:pPr algn="r"/>
                      <a:r>
                        <a:rPr lang="nb-NO" dirty="0"/>
                        <a:t>34.04</a:t>
                      </a:r>
                    </a:p>
                  </a:txBody>
                  <a:tcPr/>
                </a:tc>
                <a:extLst>
                  <a:ext uri="{0D108BD9-81ED-4DB2-BD59-A6C34878D82A}">
                    <a16:rowId xmlns:a16="http://schemas.microsoft.com/office/drawing/2014/main" val="3930286226"/>
                  </a:ext>
                </a:extLst>
              </a:tr>
            </a:tbl>
          </a:graphicData>
        </a:graphic>
      </p:graphicFrame>
    </p:spTree>
    <p:extLst>
      <p:ext uri="{BB962C8B-B14F-4D97-AF65-F5344CB8AC3E}">
        <p14:creationId xmlns:p14="http://schemas.microsoft.com/office/powerpoint/2010/main" val="175844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621848"/>
            <a:ext cx="7236360" cy="738664"/>
          </a:xfrm>
        </p:spPr>
        <p:txBody>
          <a:bodyPr/>
          <a:lstStyle/>
          <a:p>
            <a:r>
              <a:rPr lang="nb-NO" sz="2400" dirty="0" err="1"/>
              <a:t>Background</a:t>
            </a:r>
            <a:r>
              <a:rPr lang="nb-NO" sz="2400" dirty="0"/>
              <a:t>: Rural  </a:t>
            </a:r>
            <a:r>
              <a:rPr lang="nb-NO" sz="2400" dirty="0" err="1"/>
              <a:t>youth</a:t>
            </a:r>
            <a:r>
              <a:rPr lang="nb-NO" sz="2400" dirty="0"/>
              <a:t> business </a:t>
            </a:r>
            <a:r>
              <a:rPr lang="nb-NO" sz="2400" dirty="0" err="1"/>
              <a:t>groups</a:t>
            </a:r>
            <a:r>
              <a:rPr lang="nb-NO" sz="2400" dirty="0"/>
              <a:t> in </a:t>
            </a:r>
            <a:r>
              <a:rPr lang="nb-NO" sz="2400" dirty="0" err="1"/>
              <a:t>northern</a:t>
            </a:r>
            <a:r>
              <a:rPr lang="nb-NO" sz="2400" dirty="0"/>
              <a:t> </a:t>
            </a:r>
            <a:r>
              <a:rPr lang="nb-NO" sz="2400" dirty="0" err="1"/>
              <a:t>Ethiopia</a:t>
            </a:r>
            <a:endParaRPr lang="en-US" sz="2400" dirty="0"/>
          </a:p>
        </p:txBody>
      </p:sp>
      <p:sp>
        <p:nvSpPr>
          <p:cNvPr id="3" name="Content Placeholder 2"/>
          <p:cNvSpPr>
            <a:spLocks noGrp="1"/>
          </p:cNvSpPr>
          <p:nvPr>
            <p:ph idx="1"/>
          </p:nvPr>
        </p:nvSpPr>
        <p:spPr>
          <a:xfrm>
            <a:off x="449764" y="1360513"/>
            <a:ext cx="8244472" cy="4322694"/>
          </a:xfrm>
        </p:spPr>
        <p:txBody>
          <a:bodyPr/>
          <a:lstStyle/>
          <a:p>
            <a:pPr algn="just">
              <a:spcBef>
                <a:spcPts val="0"/>
              </a:spcBef>
            </a:pP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This </a:t>
            </a:r>
            <a:r>
              <a:rPr lang="nb-NO" sz="1800" dirty="0" err="1">
                <a:effectLst/>
                <a:latin typeface="Times New Roman" panose="02020603050405020304" pitchFamily="18" charset="0"/>
                <a:ea typeface="Calibri" panose="020F0502020204030204" pitchFamily="34" charset="0"/>
                <a:cs typeface="Times New Roman" panose="02020603050405020304" pitchFamily="18" charset="0"/>
              </a:rPr>
              <a:t>study</a:t>
            </a: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b-NO" sz="1800" dirty="0" err="1">
                <a:effectLst/>
                <a:latin typeface="Times New Roman" panose="02020603050405020304" pitchFamily="18" charset="0"/>
                <a:ea typeface="Calibri" panose="020F0502020204030204" pitchFamily="34" charset="0"/>
                <a:cs typeface="Times New Roman" panose="02020603050405020304" pitchFamily="18" charset="0"/>
              </a:rPr>
              <a:t>was</a:t>
            </a: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b-NO" sz="1800" dirty="0" err="1">
                <a:effectLst/>
                <a:latin typeface="Times New Roman" panose="02020603050405020304" pitchFamily="18" charset="0"/>
                <a:ea typeface="Calibri" panose="020F0502020204030204" pitchFamily="34" charset="0"/>
                <a:cs typeface="Times New Roman" panose="02020603050405020304" pitchFamily="18" charset="0"/>
              </a:rPr>
              <a:t>conduced</a:t>
            </a: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nb-NO" sz="1800" dirty="0" err="1">
                <a:effectLst/>
                <a:latin typeface="Times New Roman" panose="02020603050405020304" pitchFamily="18" charset="0"/>
                <a:ea typeface="Calibri" panose="020F0502020204030204" pitchFamily="34" charset="0"/>
                <a:cs typeface="Times New Roman" panose="02020603050405020304" pitchFamily="18" charset="0"/>
              </a:rPr>
              <a:t>Tigray</a:t>
            </a: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 regio</a:t>
            </a:r>
            <a:r>
              <a:rPr lang="nb-NO" sz="1800" dirty="0">
                <a:latin typeface="Times New Roman" panose="02020603050405020304" pitchFamily="18" charset="0"/>
                <a:ea typeface="Calibri" panose="020F0502020204030204" pitchFamily="34" charset="0"/>
                <a:cs typeface="Times New Roman" panose="02020603050405020304" pitchFamily="18" charset="0"/>
              </a:rPr>
              <a:t>n, </a:t>
            </a:r>
            <a:r>
              <a:rPr lang="nb-NO" sz="1800" dirty="0" err="1">
                <a:latin typeface="Times New Roman" panose="02020603050405020304" pitchFamily="18" charset="0"/>
                <a:ea typeface="Calibri" panose="020F0502020204030204" pitchFamily="34" charset="0"/>
                <a:cs typeface="Times New Roman" panose="02020603050405020304" pitchFamily="18" charset="0"/>
              </a:rPr>
              <a:t>northern</a:t>
            </a:r>
            <a:r>
              <a:rPr lang="nb-NO" sz="1800" dirty="0">
                <a:latin typeface="Times New Roman" panose="02020603050405020304" pitchFamily="18" charset="0"/>
                <a:ea typeface="Calibri" panose="020F0502020204030204" pitchFamily="34" charset="0"/>
                <a:cs typeface="Times New Roman" panose="02020603050405020304" pitchFamily="18" charset="0"/>
              </a:rPr>
              <a:t> </a:t>
            </a:r>
            <a:r>
              <a:rPr lang="nb-NO" sz="1800" dirty="0" err="1">
                <a:latin typeface="Times New Roman" panose="02020603050405020304" pitchFamily="18" charset="0"/>
                <a:ea typeface="Calibri" panose="020F0502020204030204" pitchFamily="34" charset="0"/>
                <a:cs typeface="Times New Roman" panose="02020603050405020304" pitchFamily="18" charset="0"/>
              </a:rPr>
              <a:t>Ethipia</a:t>
            </a:r>
            <a:endParaRPr lang="nb-NO"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endParaRPr lang="nb-NO" sz="1800" dirty="0">
              <a:latin typeface="Times New Roman" panose="02020603050405020304" pitchFamily="18" charset="0"/>
              <a:ea typeface="Calibri" panose="020F0502020204030204" pitchFamily="34" charset="0"/>
              <a:cs typeface="Times New Roman" panose="02020603050405020304" pitchFamily="18" charset="0"/>
            </a:endParaRPr>
          </a:p>
          <a:p>
            <a:pPr lvl="1" algn="just">
              <a:spcBef>
                <a:spcPts val="0"/>
              </a:spcBef>
            </a:pPr>
            <a:r>
              <a:rPr lang="en-US" sz="1800" dirty="0">
                <a:latin typeface="Times New Roman" panose="02020603050405020304" pitchFamily="18" charset="0"/>
                <a:ea typeface="Calibri" panose="020F0502020204030204" pitchFamily="34" charset="0"/>
                <a:cs typeface="Times New Roman" panose="02020603050405020304" pitchFamily="18" charset="0"/>
              </a:rPr>
              <a:t>Landless youth within the local communities in the study area may register to become members of youth business groups (Holden &amp; Tilahun, 2018). </a:t>
            </a:r>
          </a:p>
          <a:p>
            <a:pPr lvl="1" algn="just">
              <a:spcBef>
                <a:spcPts val="0"/>
              </a:spcBef>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lvl="1" algn="just">
              <a:spcBef>
                <a:spcPts val="0"/>
              </a:spcBef>
            </a:pPr>
            <a:r>
              <a:rPr lang="en-US" sz="1800" dirty="0">
                <a:latin typeface="Times New Roman" panose="02020603050405020304" pitchFamily="18" charset="0"/>
                <a:ea typeface="Calibri" panose="020F0502020204030204" pitchFamily="34" charset="0"/>
                <a:cs typeface="Times New Roman" panose="02020603050405020304" pitchFamily="18" charset="0"/>
              </a:rPr>
              <a:t>Local leaders and experts have identified natural resources such as rehabilitated communal lands and mineral resources that the communities are willing to allocate to youth groups formed by youth from their own communities. </a:t>
            </a:r>
          </a:p>
          <a:p>
            <a:pPr lvl="1" algn="just">
              <a:spcBef>
                <a:spcPts val="0"/>
              </a:spcBef>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lvl="1" algn="just">
              <a:spcBef>
                <a:spcPts val="0"/>
              </a:spcBef>
            </a:pPr>
            <a:r>
              <a:rPr lang="en-US" sz="1800" dirty="0">
                <a:latin typeface="Times New Roman" panose="02020603050405020304" pitchFamily="18" charset="0"/>
                <a:ea typeface="Calibri" panose="020F0502020204030204" pitchFamily="34" charset="0"/>
                <a:cs typeface="Times New Roman" panose="02020603050405020304" pitchFamily="18" charset="0"/>
              </a:rPr>
              <a:t>Each group is allocated a demarcated land area or mineral resource that they must take responsibility for. </a:t>
            </a:r>
          </a:p>
          <a:p>
            <a:pPr lvl="1" algn="just">
              <a:spcBef>
                <a:spcPts val="0"/>
              </a:spcBef>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lvl="1" algn="just">
              <a:spcBef>
                <a:spcPts val="0"/>
              </a:spcBef>
            </a:pPr>
            <a:r>
              <a:rPr lang="en-US" sz="1800" dirty="0">
                <a:latin typeface="Times New Roman" panose="02020603050405020304" pitchFamily="18" charset="0"/>
                <a:ea typeface="Calibri" panose="020F0502020204030204" pitchFamily="34" charset="0"/>
                <a:cs typeface="Times New Roman" panose="02020603050405020304" pitchFamily="18" charset="0"/>
              </a:rPr>
              <a:t>Groups may be formed through self-selection into groups or based on decisions by local administrations. </a:t>
            </a:r>
          </a:p>
          <a:p>
            <a:pPr lvl="1" algn="just">
              <a:spcBef>
                <a:spcPts val="0"/>
              </a:spcBef>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lvl="1" algn="just">
              <a:spcBef>
                <a:spcPts val="0"/>
              </a:spcBef>
            </a:pPr>
            <a:r>
              <a:rPr lang="en-US" sz="1800" dirty="0">
                <a:latin typeface="Times New Roman" panose="02020603050405020304" pitchFamily="18" charset="0"/>
                <a:ea typeface="Calibri" panose="020F0502020204030204" pitchFamily="34" charset="0"/>
                <a:cs typeface="Times New Roman" panose="02020603050405020304" pitchFamily="18" charset="0"/>
              </a:rPr>
              <a:t>The groups establish themselves as primary cooperatives based on cooperative law; and they h</a:t>
            </a:r>
            <a:r>
              <a:rPr lang="en-US" sz="1800" dirty="0">
                <a:effectLst/>
                <a:latin typeface="Times New Roman" panose="02020603050405020304" pitchFamily="18" charset="0"/>
                <a:ea typeface="Calibri" panose="020F0502020204030204" pitchFamily="34" charset="0"/>
              </a:rPr>
              <a:t>ave to elect a board consisting of five members including leader, vice leader, secretary, accountant and treasurer. </a:t>
            </a:r>
          </a:p>
          <a:p>
            <a:pPr algn="just">
              <a:spcBef>
                <a:spcPts val="0"/>
              </a:spcBef>
            </a:pPr>
            <a:endParaRPr lang="nb-NO"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nb-NO" noProof="0"/>
              <a:t>Norwegian University of Life Sciences</a:t>
            </a:r>
            <a:endParaRPr lang="en-GB" noProof="0" dirty="0"/>
          </a:p>
        </p:txBody>
      </p:sp>
      <p:sp>
        <p:nvSpPr>
          <p:cNvPr id="5" name="Footer Placeholder 4"/>
          <p:cNvSpPr>
            <a:spLocks noGrp="1"/>
          </p:cNvSpPr>
          <p:nvPr>
            <p:ph type="ftr" sz="quarter" idx="11"/>
          </p:nvPr>
        </p:nvSpPr>
        <p:spPr/>
        <p:txBody>
          <a:bodyPr/>
          <a:lstStyle/>
          <a:p>
            <a:r>
              <a:rPr lang="en-US" b="1"/>
              <a:t>Mobile Phones, Leadership and Gender in Rural Business Groups</a:t>
            </a:r>
            <a:endParaRPr lang="en-GB" dirty="0"/>
          </a:p>
        </p:txBody>
      </p:sp>
      <p:sp>
        <p:nvSpPr>
          <p:cNvPr id="6" name="Slide Number Placeholder 5"/>
          <p:cNvSpPr>
            <a:spLocks noGrp="1"/>
          </p:cNvSpPr>
          <p:nvPr>
            <p:ph type="sldNum" sz="quarter" idx="12"/>
          </p:nvPr>
        </p:nvSpPr>
        <p:spPr/>
        <p:txBody>
          <a:bodyPr/>
          <a:lstStyle/>
          <a:p>
            <a:fld id="{76503D8D-F27D-49CA-A299-3589FD585F6D}" type="slidenum">
              <a:rPr lang="en-GB" noProof="0" smtClean="0"/>
              <a:pPr/>
              <a:t>7</a:t>
            </a:fld>
            <a:endParaRPr lang="en-GB" noProof="0" dirty="0"/>
          </a:p>
        </p:txBody>
      </p:sp>
    </p:spTree>
    <p:extLst>
      <p:ext uri="{BB962C8B-B14F-4D97-AF65-F5344CB8AC3E}">
        <p14:creationId xmlns:p14="http://schemas.microsoft.com/office/powerpoint/2010/main" val="262846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991180"/>
            <a:ext cx="6818518" cy="369332"/>
          </a:xfrm>
        </p:spPr>
        <p:txBody>
          <a:bodyPr/>
          <a:lstStyle/>
          <a:p>
            <a:r>
              <a:rPr lang="nb-NO" sz="2400" dirty="0" err="1"/>
              <a:t>Objectives</a:t>
            </a:r>
            <a:r>
              <a:rPr lang="nb-NO" sz="2400" dirty="0"/>
              <a:t> </a:t>
            </a:r>
            <a:r>
              <a:rPr lang="nb-NO" sz="2400" dirty="0" err="1"/>
              <a:t>of</a:t>
            </a:r>
            <a:r>
              <a:rPr lang="nb-NO" sz="2400" dirty="0"/>
              <a:t> </a:t>
            </a:r>
            <a:r>
              <a:rPr lang="nb-NO" sz="2400" dirty="0" err="1"/>
              <a:t>the</a:t>
            </a:r>
            <a:r>
              <a:rPr lang="nb-NO" sz="2400" dirty="0"/>
              <a:t> </a:t>
            </a:r>
            <a:r>
              <a:rPr lang="nb-NO" sz="2400" dirty="0" err="1"/>
              <a:t>study</a:t>
            </a:r>
            <a:endParaRPr lang="en-US" sz="2400" dirty="0"/>
          </a:p>
        </p:txBody>
      </p:sp>
      <p:sp>
        <p:nvSpPr>
          <p:cNvPr id="3" name="Content Placeholder 2"/>
          <p:cNvSpPr>
            <a:spLocks noGrp="1"/>
          </p:cNvSpPr>
          <p:nvPr>
            <p:ph idx="1"/>
          </p:nvPr>
        </p:nvSpPr>
        <p:spPr>
          <a:xfrm>
            <a:off x="576000" y="1412776"/>
            <a:ext cx="8244472" cy="4608512"/>
          </a:xfrm>
        </p:spPr>
        <p:txBody>
          <a:bodyPr/>
          <a:lstStyle/>
          <a:p>
            <a:pPr algn="just">
              <a:spcBef>
                <a:spcPts val="0"/>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Holden &amp; Tilahun, 2018 reported census of 742 youth groups that were engaged in natural resource based business activities (livestock rearing, bee keeping, forestry, horticulture, extraction of mineral resources (sand and stones)) </a:t>
            </a:r>
            <a:endParaRPr lang="nb-NO" sz="20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We study these newly formed youth business groups established as primary cooperatives in rural areas in northern Ethiopia. </a:t>
            </a:r>
          </a:p>
          <a:p>
            <a:pPr algn="just">
              <a:spcBef>
                <a:spcPts val="0"/>
              </a:spcBef>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 is an area where simple mobile phones have become common tools for communication over the last 10-15 years</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algn="just">
              <a:spcBef>
                <a:spcPts val="0"/>
              </a:spcBef>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The objectives are to assess:</a:t>
            </a:r>
          </a:p>
          <a:p>
            <a:pPr lvl="1" algn="just">
              <a:spcBef>
                <a:spcPts val="0"/>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ownership of simple mobile phones among male and female youth business group members, </a:t>
            </a:r>
          </a:p>
          <a:p>
            <a:pPr lvl="1" algn="just">
              <a:spcBef>
                <a:spcPts val="0"/>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whether there is a gender divide in the ownership of mobile phones, and </a:t>
            </a:r>
          </a:p>
          <a:p>
            <a:pPr lvl="1" algn="just">
              <a:spcBef>
                <a:spcPts val="0"/>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how this may influence the position of youth business group members in the boards and leadership positions in the youth business groups. </a:t>
            </a:r>
          </a:p>
          <a:p>
            <a:pPr lvl="1" algn="just">
              <a:spcBef>
                <a:spcPts val="0"/>
              </a:spcBef>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endParaRPr lang="nb-NO"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nb-NO" noProof="0"/>
              <a:t>Norwegian University of Life Sciences</a:t>
            </a:r>
            <a:endParaRPr lang="en-GB" noProof="0" dirty="0"/>
          </a:p>
        </p:txBody>
      </p:sp>
      <p:sp>
        <p:nvSpPr>
          <p:cNvPr id="5" name="Footer Placeholder 4"/>
          <p:cNvSpPr>
            <a:spLocks noGrp="1"/>
          </p:cNvSpPr>
          <p:nvPr>
            <p:ph type="ftr" sz="quarter" idx="11"/>
          </p:nvPr>
        </p:nvSpPr>
        <p:spPr/>
        <p:txBody>
          <a:bodyPr/>
          <a:lstStyle/>
          <a:p>
            <a:r>
              <a:rPr lang="en-US" b="1"/>
              <a:t>Mobile Phones, Leadership and Gender in Rural Business Groups</a:t>
            </a:r>
            <a:endParaRPr lang="en-GB" dirty="0"/>
          </a:p>
        </p:txBody>
      </p:sp>
      <p:sp>
        <p:nvSpPr>
          <p:cNvPr id="6" name="Slide Number Placeholder 5"/>
          <p:cNvSpPr>
            <a:spLocks noGrp="1"/>
          </p:cNvSpPr>
          <p:nvPr>
            <p:ph type="sldNum" sz="quarter" idx="12"/>
          </p:nvPr>
        </p:nvSpPr>
        <p:spPr/>
        <p:txBody>
          <a:bodyPr/>
          <a:lstStyle/>
          <a:p>
            <a:fld id="{76503D8D-F27D-49CA-A299-3589FD585F6D}" type="slidenum">
              <a:rPr lang="en-GB" noProof="0" smtClean="0"/>
              <a:pPr/>
              <a:t>8</a:t>
            </a:fld>
            <a:endParaRPr lang="en-GB" noProof="0" dirty="0"/>
          </a:p>
        </p:txBody>
      </p:sp>
    </p:spTree>
    <p:extLst>
      <p:ext uri="{BB962C8B-B14F-4D97-AF65-F5344CB8AC3E}">
        <p14:creationId xmlns:p14="http://schemas.microsoft.com/office/powerpoint/2010/main" val="398195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991180"/>
            <a:ext cx="6818518" cy="369332"/>
          </a:xfrm>
        </p:spPr>
        <p:txBody>
          <a:bodyPr/>
          <a:lstStyle/>
          <a:p>
            <a:r>
              <a:rPr lang="nb-NO" sz="2400" dirty="0"/>
              <a:t>Data and </a:t>
            </a:r>
            <a:r>
              <a:rPr lang="nb-NO" sz="2400" dirty="0" err="1"/>
              <a:t>methods</a:t>
            </a:r>
            <a:endParaRPr lang="en-US" sz="2400" dirty="0"/>
          </a:p>
        </p:txBody>
      </p:sp>
      <p:sp>
        <p:nvSpPr>
          <p:cNvPr id="3" name="Content Placeholder 2"/>
          <p:cNvSpPr>
            <a:spLocks noGrp="1"/>
          </p:cNvSpPr>
          <p:nvPr>
            <p:ph idx="1"/>
          </p:nvPr>
        </p:nvSpPr>
        <p:spPr>
          <a:xfrm>
            <a:off x="576000" y="1412776"/>
            <a:ext cx="8316480" cy="4392489"/>
          </a:xfrm>
        </p:spPr>
        <p:txBody>
          <a:bodyPr/>
          <a:lstStyle/>
          <a:p>
            <a:pPr algn="just">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used a sample of 1150 youth business group members from 119 youth business groups from five districts in Tigray Region of Ethiopia. </a:t>
            </a:r>
          </a:p>
          <a:p>
            <a:pPr algn="just">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119 groups were sampled based on a census in 2016 finding 742 such business groups in these districts (Holden &amp; Tilahun, 2018). </a:t>
            </a:r>
          </a:p>
          <a:p>
            <a:pPr algn="just">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the survey of members, which took place in July-August 2016, up to 12 randomly sampled group members were interviewed among those that were available. </a:t>
            </a:r>
          </a:p>
          <a:p>
            <a:pPr marL="0" indent="0" algn="just">
              <a:spcBef>
                <a:spcPts val="0"/>
              </a:spcBef>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used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instrumental variable techniques with controls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observable and unobservable factors. </a:t>
            </a:r>
          </a:p>
          <a:p>
            <a:pPr lvl="1" algn="just">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start our analyses with parsimonious models for ownership of mobile phones and add controls to assess the robustness of the basic findings</a:t>
            </a:r>
            <a:endParaRPr lang="nb-NO"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nb-NO" noProof="0"/>
              <a:t>Norwegian University of Life Sciences</a:t>
            </a:r>
            <a:endParaRPr lang="en-GB" noProof="0" dirty="0"/>
          </a:p>
        </p:txBody>
      </p:sp>
      <p:sp>
        <p:nvSpPr>
          <p:cNvPr id="5" name="Footer Placeholder 4"/>
          <p:cNvSpPr>
            <a:spLocks noGrp="1"/>
          </p:cNvSpPr>
          <p:nvPr>
            <p:ph type="ftr" sz="quarter" idx="11"/>
          </p:nvPr>
        </p:nvSpPr>
        <p:spPr/>
        <p:txBody>
          <a:bodyPr/>
          <a:lstStyle/>
          <a:p>
            <a:r>
              <a:rPr lang="en-US" b="1"/>
              <a:t>Mobile Phones, Leadership and Gender in Rural Business Groups</a:t>
            </a:r>
            <a:endParaRPr lang="en-GB" dirty="0"/>
          </a:p>
        </p:txBody>
      </p:sp>
      <p:sp>
        <p:nvSpPr>
          <p:cNvPr id="6" name="Slide Number Placeholder 5"/>
          <p:cNvSpPr>
            <a:spLocks noGrp="1"/>
          </p:cNvSpPr>
          <p:nvPr>
            <p:ph type="sldNum" sz="quarter" idx="12"/>
          </p:nvPr>
        </p:nvSpPr>
        <p:spPr/>
        <p:txBody>
          <a:bodyPr/>
          <a:lstStyle/>
          <a:p>
            <a:fld id="{76503D8D-F27D-49CA-A299-3589FD585F6D}" type="slidenum">
              <a:rPr lang="en-GB" noProof="0" smtClean="0"/>
              <a:pPr/>
              <a:t>9</a:t>
            </a:fld>
            <a:endParaRPr lang="en-GB" noProof="0" dirty="0"/>
          </a:p>
        </p:txBody>
      </p:sp>
    </p:spTree>
    <p:extLst>
      <p:ext uri="{BB962C8B-B14F-4D97-AF65-F5344CB8AC3E}">
        <p14:creationId xmlns:p14="http://schemas.microsoft.com/office/powerpoint/2010/main" val="3042807801"/>
      </p:ext>
    </p:extLst>
  </p:cSld>
  <p:clrMapOvr>
    <a:masterClrMapping/>
  </p:clrMapOvr>
</p:sld>
</file>

<file path=ppt/theme/theme1.xml><?xml version="1.0" encoding="utf-8"?>
<a:theme xmlns:a="http://schemas.openxmlformats.org/drawingml/2006/main" name="NMBU_PPT_Engelsk">
  <a:themeElements>
    <a:clrScheme name="NMBU">
      <a:dk1>
        <a:sysClr val="windowText" lastClr="000000"/>
      </a:dk1>
      <a:lt1>
        <a:sysClr val="window" lastClr="FFFFFF"/>
      </a:lt1>
      <a:dk2>
        <a:srgbClr val="000000"/>
      </a:dk2>
      <a:lt2>
        <a:srgbClr val="FFFFFF"/>
      </a:lt2>
      <a:accent1>
        <a:srgbClr val="009D7F"/>
      </a:accent1>
      <a:accent2>
        <a:srgbClr val="FEC843"/>
      </a:accent2>
      <a:accent3>
        <a:srgbClr val="556680"/>
      </a:accent3>
      <a:accent4>
        <a:srgbClr val="00A1CD"/>
      </a:accent4>
      <a:accent5>
        <a:srgbClr val="000000"/>
      </a:accent5>
      <a:accent6>
        <a:srgbClr val="C8ACB7"/>
      </a:accent6>
      <a:hlink>
        <a:srgbClr val="009D7F"/>
      </a:hlink>
      <a:folHlink>
        <a:srgbClr val="77645A"/>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NMBU_PPT_Engelsk</Template>
  <TotalTime>27640</TotalTime>
  <Words>2393</Words>
  <Application>Microsoft Office PowerPoint</Application>
  <PresentationFormat>On-screen Show (4:3)</PresentationFormat>
  <Paragraphs>722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NMBU_PPT_Engelsk</vt:lpstr>
      <vt:lpstr>Mobile Phones, Leadership and Gender in Rural Business Groups</vt:lpstr>
      <vt:lpstr>Outline</vt:lpstr>
      <vt:lpstr>Introduction</vt:lpstr>
      <vt:lpstr>The Digital Divides</vt:lpstr>
      <vt:lpstr>Gender digital divide in developing countries</vt:lpstr>
      <vt:lpstr>Background: ICT in Ethiopia</vt:lpstr>
      <vt:lpstr>Background: Rural  youth business groups in northern Ethiopia</vt:lpstr>
      <vt:lpstr>Objectives of the study</vt:lpstr>
      <vt:lpstr>Data and methods</vt:lpstr>
      <vt:lpstr>Results: Descriptives</vt:lpstr>
      <vt:lpstr>Results: Descriptives</vt:lpstr>
      <vt:lpstr>Results: Descriptive</vt:lpstr>
      <vt:lpstr>Results: Analytical</vt:lpstr>
      <vt:lpstr>Results: Analytical</vt:lpstr>
      <vt:lpstr>Results: Analytical</vt:lpstr>
      <vt:lpstr>Conclusions</vt:lpstr>
      <vt:lpstr>THANK YOU!</vt:lpstr>
    </vt:vector>
  </TitlesOfParts>
  <Company>UMB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steiho</dc:creator>
  <dc:description>template by addpoint.no</dc:description>
  <cp:lastModifiedBy>Mesfin Tilahun Gelaye</cp:lastModifiedBy>
  <cp:revision>377</cp:revision>
  <dcterms:created xsi:type="dcterms:W3CDTF">2014-02-09T14:21:40Z</dcterms:created>
  <dcterms:modified xsi:type="dcterms:W3CDTF">2021-08-23T14:43:06Z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MSIP_Label_d0484126-3486-41a9-802e-7f1e2277276c_Enabled">
    <vt:lpwstr>true</vt:lpwstr>
  </property>
  <property fmtid="{D5CDD505-2E9C-101B-9397-08002B2CF9AE}" pid="4" name="MSIP_Label_d0484126-3486-41a9-802e-7f1e2277276c_SetDate">
    <vt:lpwstr>2021-07-27T07:07:42Z</vt:lpwstr>
  </property>
  <property fmtid="{D5CDD505-2E9C-101B-9397-08002B2CF9AE}" pid="5" name="MSIP_Label_d0484126-3486-41a9-802e-7f1e2277276c_Method">
    <vt:lpwstr>Standard</vt:lpwstr>
  </property>
  <property fmtid="{D5CDD505-2E9C-101B-9397-08002B2CF9AE}" pid="6" name="MSIP_Label_d0484126-3486-41a9-802e-7f1e2277276c_Name">
    <vt:lpwstr>d0484126-3486-41a9-802e-7f1e2277276c</vt:lpwstr>
  </property>
  <property fmtid="{D5CDD505-2E9C-101B-9397-08002B2CF9AE}" pid="7" name="MSIP_Label_d0484126-3486-41a9-802e-7f1e2277276c_SiteId">
    <vt:lpwstr>eec01f8e-737f-43e3-9ed5-f8a59913bd82</vt:lpwstr>
  </property>
  <property fmtid="{D5CDD505-2E9C-101B-9397-08002B2CF9AE}" pid="8" name="MSIP_Label_d0484126-3486-41a9-802e-7f1e2277276c_ActionId">
    <vt:lpwstr>0e537e49-c65a-4717-9875-fa6b890b9f63</vt:lpwstr>
  </property>
  <property fmtid="{D5CDD505-2E9C-101B-9397-08002B2CF9AE}" pid="9" name="MSIP_Label_d0484126-3486-41a9-802e-7f1e2277276c_ContentBits">
    <vt:lpwstr>0</vt:lpwstr>
  </property>
</Properties>
</file>