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8" r:id="rId9"/>
    <p:sldId id="269" r:id="rId10"/>
    <p:sldId id="270" r:id="rId11"/>
    <p:sldId id="271" r:id="rId12"/>
    <p:sldId id="267" r:id="rId13"/>
    <p:sldId id="272" r:id="rId14"/>
    <p:sldId id="273" r:id="rId15"/>
    <p:sldId id="259" r:id="rId16"/>
    <p:sldId id="275" r:id="rId17"/>
    <p:sldId id="281" r:id="rId18"/>
    <p:sldId id="276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Ephrida Tione" userId="9bce3e8b-391c-4e8a-a46f-db1217fbc33f" providerId="ADAL" clId="{E38B8165-F3F2-4FDB-AA19-A8E6FE658F55}"/>
    <pc:docChg chg="custSel modSld">
      <pc:chgData name="Sarah Ephrida Tione" userId="9bce3e8b-391c-4e8a-a46f-db1217fbc33f" providerId="ADAL" clId="{E38B8165-F3F2-4FDB-AA19-A8E6FE658F55}" dt="2021-07-29T19:51:33.645" v="58" actId="14100"/>
      <pc:docMkLst>
        <pc:docMk/>
      </pc:docMkLst>
      <pc:sldChg chg="modSp mod">
        <pc:chgData name="Sarah Ephrida Tione" userId="9bce3e8b-391c-4e8a-a46f-db1217fbc33f" providerId="ADAL" clId="{E38B8165-F3F2-4FDB-AA19-A8E6FE658F55}" dt="2021-07-29T19:50:37.231" v="53" actId="20577"/>
        <pc:sldMkLst>
          <pc:docMk/>
          <pc:sldMk cId="2489693463" sldId="268"/>
        </pc:sldMkLst>
        <pc:spChg chg="mod">
          <ac:chgData name="Sarah Ephrida Tione" userId="9bce3e8b-391c-4e8a-a46f-db1217fbc33f" providerId="ADAL" clId="{E38B8165-F3F2-4FDB-AA19-A8E6FE658F55}" dt="2021-07-29T09:18:13.373" v="12" actId="20577"/>
          <ac:spMkLst>
            <pc:docMk/>
            <pc:sldMk cId="2489693463" sldId="268"/>
            <ac:spMk id="12" creationId="{EE4D9630-EDFF-46E6-998E-D352927FED93}"/>
          </ac:spMkLst>
        </pc:spChg>
        <pc:spChg chg="mod">
          <ac:chgData name="Sarah Ephrida Tione" userId="9bce3e8b-391c-4e8a-a46f-db1217fbc33f" providerId="ADAL" clId="{E38B8165-F3F2-4FDB-AA19-A8E6FE658F55}" dt="2021-07-29T09:18:22.984" v="15" actId="20577"/>
          <ac:spMkLst>
            <pc:docMk/>
            <pc:sldMk cId="2489693463" sldId="268"/>
            <ac:spMk id="13" creationId="{E87C3EA4-E032-4788-AEDE-B6123C38B68D}"/>
          </ac:spMkLst>
        </pc:spChg>
        <pc:spChg chg="mod">
          <ac:chgData name="Sarah Ephrida Tione" userId="9bce3e8b-391c-4e8a-a46f-db1217fbc33f" providerId="ADAL" clId="{E38B8165-F3F2-4FDB-AA19-A8E6FE658F55}" dt="2021-07-29T19:50:37.231" v="53" actId="20577"/>
          <ac:spMkLst>
            <pc:docMk/>
            <pc:sldMk cId="2489693463" sldId="268"/>
            <ac:spMk id="23" creationId="{45FD7053-9068-4F82-A7B2-9E72CF822AD3}"/>
          </ac:spMkLst>
        </pc:spChg>
        <pc:spChg chg="mod">
          <ac:chgData name="Sarah Ephrida Tione" userId="9bce3e8b-391c-4e8a-a46f-db1217fbc33f" providerId="ADAL" clId="{E38B8165-F3F2-4FDB-AA19-A8E6FE658F55}" dt="2021-07-29T09:18:33.075" v="22" actId="20577"/>
          <ac:spMkLst>
            <pc:docMk/>
            <pc:sldMk cId="2489693463" sldId="268"/>
            <ac:spMk id="24" creationId="{5224536B-C422-4443-BDFB-4A8FA110E3FC}"/>
          </ac:spMkLst>
        </pc:spChg>
        <pc:spChg chg="mod">
          <ac:chgData name="Sarah Ephrida Tione" userId="9bce3e8b-391c-4e8a-a46f-db1217fbc33f" providerId="ADAL" clId="{E38B8165-F3F2-4FDB-AA19-A8E6FE658F55}" dt="2021-07-29T09:18:47.391" v="30" actId="1036"/>
          <ac:spMkLst>
            <pc:docMk/>
            <pc:sldMk cId="2489693463" sldId="268"/>
            <ac:spMk id="42" creationId="{58DE5038-80C8-4E5E-959D-6C706EF92C8F}"/>
          </ac:spMkLst>
        </pc:spChg>
      </pc:sldChg>
      <pc:sldChg chg="modSp mod">
        <pc:chgData name="Sarah Ephrida Tione" userId="9bce3e8b-391c-4e8a-a46f-db1217fbc33f" providerId="ADAL" clId="{E38B8165-F3F2-4FDB-AA19-A8E6FE658F55}" dt="2021-07-29T09:19:22.405" v="37" actId="1036"/>
        <pc:sldMkLst>
          <pc:docMk/>
          <pc:sldMk cId="3677563490" sldId="272"/>
        </pc:sldMkLst>
        <pc:graphicFrameChg chg="mod">
          <ac:chgData name="Sarah Ephrida Tione" userId="9bce3e8b-391c-4e8a-a46f-db1217fbc33f" providerId="ADAL" clId="{E38B8165-F3F2-4FDB-AA19-A8E6FE658F55}" dt="2021-07-29T09:19:22.405" v="37" actId="1036"/>
          <ac:graphicFrameMkLst>
            <pc:docMk/>
            <pc:sldMk cId="3677563490" sldId="272"/>
            <ac:graphicFrameMk id="4" creationId="{519D680D-0FB8-40B9-8667-61571303ADB8}"/>
          </ac:graphicFrameMkLst>
        </pc:graphicFrameChg>
      </pc:sldChg>
      <pc:sldChg chg="addSp modSp mod setBg">
        <pc:chgData name="Sarah Ephrida Tione" userId="9bce3e8b-391c-4e8a-a46f-db1217fbc33f" providerId="ADAL" clId="{E38B8165-F3F2-4FDB-AA19-A8E6FE658F55}" dt="2021-07-29T09:21:03.518" v="52" actId="1035"/>
        <pc:sldMkLst>
          <pc:docMk/>
          <pc:sldMk cId="982408258" sldId="275"/>
        </pc:sldMkLst>
        <pc:spChg chg="mod">
          <ac:chgData name="Sarah Ephrida Tione" userId="9bce3e8b-391c-4e8a-a46f-db1217fbc33f" providerId="ADAL" clId="{E38B8165-F3F2-4FDB-AA19-A8E6FE658F55}" dt="2021-07-29T09:21:03.518" v="52" actId="1035"/>
          <ac:spMkLst>
            <pc:docMk/>
            <pc:sldMk cId="982408258" sldId="275"/>
            <ac:spMk id="2" creationId="{6CAF71D3-9D78-400F-917C-94472B98C157}"/>
          </ac:spMkLst>
        </pc:spChg>
        <pc:spChg chg="mod">
          <ac:chgData name="Sarah Ephrida Tione" userId="9bce3e8b-391c-4e8a-a46f-db1217fbc33f" providerId="ADAL" clId="{E38B8165-F3F2-4FDB-AA19-A8E6FE658F55}" dt="2021-07-29T09:20:46.016" v="45" actId="14100"/>
          <ac:spMkLst>
            <pc:docMk/>
            <pc:sldMk cId="982408258" sldId="275"/>
            <ac:spMk id="3" creationId="{4B21EDFD-ADFA-4E91-9448-2FB4D5A4DC17}"/>
          </ac:spMkLst>
        </pc:spChg>
        <pc:spChg chg="add">
          <ac:chgData name="Sarah Ephrida Tione" userId="9bce3e8b-391c-4e8a-a46f-db1217fbc33f" providerId="ADAL" clId="{E38B8165-F3F2-4FDB-AA19-A8E6FE658F55}" dt="2021-07-29T09:20:12.746" v="38" actId="26606"/>
          <ac:spMkLst>
            <pc:docMk/>
            <pc:sldMk cId="982408258" sldId="275"/>
            <ac:spMk id="9" creationId="{A9616D99-AEFB-4C95-84EF-5DEC698D92A7}"/>
          </ac:spMkLst>
        </pc:spChg>
        <pc:spChg chg="add">
          <ac:chgData name="Sarah Ephrida Tione" userId="9bce3e8b-391c-4e8a-a46f-db1217fbc33f" providerId="ADAL" clId="{E38B8165-F3F2-4FDB-AA19-A8E6FE658F55}" dt="2021-07-29T09:20:12.746" v="38" actId="26606"/>
          <ac:spMkLst>
            <pc:docMk/>
            <pc:sldMk cId="982408258" sldId="275"/>
            <ac:spMk id="11" creationId="{D0F97023-F626-4FC5-8C2D-753B5C7F4606}"/>
          </ac:spMkLst>
        </pc:spChg>
        <pc:picChg chg="mod">
          <ac:chgData name="Sarah Ephrida Tione" userId="9bce3e8b-391c-4e8a-a46f-db1217fbc33f" providerId="ADAL" clId="{E38B8165-F3F2-4FDB-AA19-A8E6FE658F55}" dt="2021-07-29T09:20:12.746" v="38" actId="26606"/>
          <ac:picMkLst>
            <pc:docMk/>
            <pc:sldMk cId="982408258" sldId="275"/>
            <ac:picMk id="4" creationId="{F4C608AE-8822-4049-A060-7A395AB3BF0E}"/>
          </ac:picMkLst>
        </pc:picChg>
      </pc:sldChg>
      <pc:sldChg chg="modSp mod">
        <pc:chgData name="Sarah Ephrida Tione" userId="9bce3e8b-391c-4e8a-a46f-db1217fbc33f" providerId="ADAL" clId="{E38B8165-F3F2-4FDB-AA19-A8E6FE658F55}" dt="2021-07-29T19:51:33.645" v="58" actId="14100"/>
        <pc:sldMkLst>
          <pc:docMk/>
          <pc:sldMk cId="2889190985" sldId="276"/>
        </pc:sldMkLst>
        <pc:spChg chg="mod">
          <ac:chgData name="Sarah Ephrida Tione" userId="9bce3e8b-391c-4e8a-a46f-db1217fbc33f" providerId="ADAL" clId="{E38B8165-F3F2-4FDB-AA19-A8E6FE658F55}" dt="2021-07-29T19:51:33.645" v="58" actId="14100"/>
          <ac:spMkLst>
            <pc:docMk/>
            <pc:sldMk cId="2889190985" sldId="276"/>
            <ac:spMk id="4" creationId="{BCA4C83F-D6DC-4F6F-B62F-3C53804C5B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CFE6A7C-5F29-46AB-B08F-67834234F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97"/>
            <a:ext cx="12192000" cy="6879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B4E245-519E-4E9E-8D7C-EADB54786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096" y="2169787"/>
            <a:ext cx="4805265" cy="1403837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DE8E93-C81A-4678-8401-EC9CA5B89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6" y="3713588"/>
            <a:ext cx="4805265" cy="513181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914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1BC9A-3269-487D-82A4-ED0F4B08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FDFEC-331A-4A0B-A1DA-792165CB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5F9E5-8F73-4339-8320-9976ED1F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1EDC3-AA78-40C8-A4AC-9AA02514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EB7E-1C84-4603-A84A-DE7E0751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7DB9B-EDEF-489A-8CA8-21AAE3DB4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DB565-71AF-46F9-9B00-72DB9317F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E54F-6134-41F6-AB89-640C7019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88661-15F6-46B1-9DD5-609EF068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399E-EA90-4AEC-93FC-91279948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3D87-31D9-4AAD-BE30-1FA60788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7652657" cy="1325563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3F07-2FCE-40B5-A651-A8860A7F8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7C30-03BE-4BAE-AA23-FD96836F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EBFAB-EAFA-4FA6-8B6E-DE7190AC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ECE8F-7115-4F42-9F3E-06EA1A7F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0B3530-2A93-4AFE-9886-95F1D05334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4554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1AF8-AD1F-42CD-A272-A34613432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9A002-DB78-4435-920E-33B74D85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17B8A-DFC3-4239-BE5F-4AA807B2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AB4C-05D4-4F7E-9981-DE78BCE9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FB1DC-AA14-4E0A-916F-3364EDCC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FB133A7-64C7-499B-9AFF-25A9861BD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5709" y="681037"/>
            <a:ext cx="2059247" cy="696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94F29F-8B52-4B07-A002-79D3B5A45811}"/>
              </a:ext>
            </a:extLst>
          </p:cNvPr>
          <p:cNvCxnSpPr/>
          <p:nvPr userDrawn="1"/>
        </p:nvCxnSpPr>
        <p:spPr>
          <a:xfrm flipH="1">
            <a:off x="905069" y="1029237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F99BEB-17E0-495C-8B68-933B42DEF103}"/>
              </a:ext>
            </a:extLst>
          </p:cNvPr>
          <p:cNvCxnSpPr/>
          <p:nvPr userDrawn="1"/>
        </p:nvCxnSpPr>
        <p:spPr>
          <a:xfrm flipH="1">
            <a:off x="7696200" y="1029237"/>
            <a:ext cx="3657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20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8766-25E9-4B5C-BEFC-45F2B2FC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7540691" cy="1325563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52E9-3862-4CFB-ADCE-078A791E9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C5A0C-C9CA-4900-8AD8-B950112C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43F3E-76D9-4FB6-A6FE-98031A61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384C7-1FB9-4ECC-96EB-F9D621A1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DD279-1F8B-429F-B6AF-8A199BBF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965BBFF-120B-498B-8406-9596E1257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4554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EFF7-FC66-4049-AE7D-5D42A8FC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7770812" cy="1325563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E491D-185C-43B6-B669-756F8636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55D75-A5A0-457F-99D5-3870F77D7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6AA18-213A-4A2E-AD4B-8A219C5ED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7D4DC-7FDE-4027-AC2F-DAEB3AF9E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92E93-DAD3-4C68-A393-9CDA716D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9FCB0-A867-4233-9891-B2CBA3CC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744BB-098F-41DE-81C9-E885FE31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75A12B-98CF-43C9-9304-F874E091D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2966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4DF14-800D-4532-98B6-E21957649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7772400" cy="1325563"/>
          </a:xfrm>
        </p:spPr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A6EC5-CB0F-4F7D-8179-B4DB37B8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B535F-9C06-400A-8513-202A895F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4B9A3-CAE1-4BF6-BB4A-384EEDF4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7DF33CA-02A8-41D4-A1D9-E02B6D83F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782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1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01D20-B0FB-4F18-A69A-154E3896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421A0-081A-4E0F-B9EE-E1243503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79850-6CDD-43B0-8955-F3D43721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97FD772-D379-4831-8EA9-57014715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4554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ECF0-13F3-4CD3-8FE8-02D0FE8A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048DE-59D6-4C31-84A7-C85D3DDB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64801"/>
            <a:ext cx="6172200" cy="3996251"/>
          </a:xfrm>
        </p:spPr>
        <p:txBody>
          <a:bodyPr/>
          <a:lstStyle>
            <a:lvl1pPr>
              <a:defRPr sz="32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>
              <a:defRPr sz="28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>
              <a:defRPr sz="24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>
              <a:defRPr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>
              <a:defRPr sz="20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748D4-FF7C-42AF-AFBE-9694E4133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C3760-65F4-465F-B827-4224E76A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5F07A-B13F-4028-8C69-FBFAC61A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C73B7-E952-4154-9841-43725274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3C3652-A77A-4EC8-8EE3-E5DA837F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2966" y="681037"/>
            <a:ext cx="2059247" cy="6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5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B15D-22B7-4CFB-8E98-A40D6FA5D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856BC-5057-4EB7-99B0-4FCBB4829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BEA8B-832F-4F5D-8F9A-125029084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8ECA2-DA06-4096-B85F-CA5756C69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D7FFEC8D-CE90-4F2B-92BC-B3E99DB77B72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BA065-8BC0-4856-BCBF-0ECBFEE4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0ED0C-4BCE-4CF6-AC16-69FF9384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fld id="{1307CFF5-F180-4EC2-8B14-F425852EC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49C56-1972-4702-9BAD-B4AB45D9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63FBA-A2C3-4E5C-9C6B-6DF1CC84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22A1-A0E1-4425-9831-A08D1059A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FEC8D-CE90-4F2B-92BC-B3E99DB77B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BBB4B-F973-4224-8E2A-962AB96B4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8DE3-C6D0-4C49-AACB-F9355DC07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CFF5-F180-4EC2-8B14-F425852EC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E2B1E-E87B-48F0-946B-9E396C6B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096" y="2026508"/>
            <a:ext cx="6319933" cy="2804984"/>
          </a:xfrm>
        </p:spPr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rainfall shocks enhance access to rented land? Evidence from Malawi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A6BA7-B399-4D84-B72A-C0FEFA0BB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3096" y="5357331"/>
            <a:ext cx="4805265" cy="513181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009D7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Sarah E. Tione &amp; Stein T. Holden</a:t>
            </a:r>
            <a:endParaRPr lang="en-GB" sz="2400" dirty="0">
              <a:solidFill>
                <a:srgbClr val="009D7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8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A2E-C8CB-4CB2-801E-241122E5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22567-A01D-4748-B5EA-BC2F4DCC4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Nationally representative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three-year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panel data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3763" lvl="1" indent="-3556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from the Malawi Living Standard Measurement Surveys (LSMS) collected in 2010, 2013 and 2016.</a:t>
            </a:r>
          </a:p>
          <a:p>
            <a:pPr marL="355600" lvl="1" indent="-355600" algn="just"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10-year district level monthly rainfall data from 2007 to 2017.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62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622A-182E-409E-8995-3180994A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Method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D3F2-0FF1-4281-9100-4F85F5FE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Correlated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random-effects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probit and Tobit models.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controls for both unobserved heterogeneity and initial market entry conditions.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independent variables of interest in the models are;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Lagged downside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lagged upside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absolute values of rainfall deviations from 10-year mean values that happen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early to mid-season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we run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models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central and southern region in Malawi.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50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F91E-69E0-44E6-AD0C-F9652FBC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320143"/>
            <a:ext cx="10402206" cy="1242334"/>
          </a:xfrm>
        </p:spPr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60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519D680D-0FB8-40B9-8667-61571303A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419156"/>
              </p:ext>
            </p:extLst>
          </p:nvPr>
        </p:nvGraphicFramePr>
        <p:xfrm>
          <a:off x="565114" y="1404260"/>
          <a:ext cx="10515600" cy="52272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84122">
                  <a:extLst>
                    <a:ext uri="{9D8B030D-6E8A-4147-A177-3AD203B41FA5}">
                      <a16:colId xmlns:a16="http://schemas.microsoft.com/office/drawing/2014/main" val="1390262820"/>
                    </a:ext>
                  </a:extLst>
                </a:gridCol>
                <a:gridCol w="999428">
                  <a:extLst>
                    <a:ext uri="{9D8B030D-6E8A-4147-A177-3AD203B41FA5}">
                      <a16:colId xmlns:a16="http://schemas.microsoft.com/office/drawing/2014/main" val="1305921895"/>
                    </a:ext>
                  </a:extLst>
                </a:gridCol>
                <a:gridCol w="1155118">
                  <a:extLst>
                    <a:ext uri="{9D8B030D-6E8A-4147-A177-3AD203B41FA5}">
                      <a16:colId xmlns:a16="http://schemas.microsoft.com/office/drawing/2014/main" val="3265463276"/>
                    </a:ext>
                  </a:extLst>
                </a:gridCol>
                <a:gridCol w="983358">
                  <a:extLst>
                    <a:ext uri="{9D8B030D-6E8A-4147-A177-3AD203B41FA5}">
                      <a16:colId xmlns:a16="http://schemas.microsoft.com/office/drawing/2014/main" val="4007492741"/>
                    </a:ext>
                  </a:extLst>
                </a:gridCol>
                <a:gridCol w="1136035">
                  <a:extLst>
                    <a:ext uri="{9D8B030D-6E8A-4147-A177-3AD203B41FA5}">
                      <a16:colId xmlns:a16="http://schemas.microsoft.com/office/drawing/2014/main" val="2161076856"/>
                    </a:ext>
                  </a:extLst>
                </a:gridCol>
                <a:gridCol w="970301">
                  <a:extLst>
                    <a:ext uri="{9D8B030D-6E8A-4147-A177-3AD203B41FA5}">
                      <a16:colId xmlns:a16="http://schemas.microsoft.com/office/drawing/2014/main" val="4065543595"/>
                    </a:ext>
                  </a:extLst>
                </a:gridCol>
                <a:gridCol w="1004451">
                  <a:extLst>
                    <a:ext uri="{9D8B030D-6E8A-4147-A177-3AD203B41FA5}">
                      <a16:colId xmlns:a16="http://schemas.microsoft.com/office/drawing/2014/main" val="3764295573"/>
                    </a:ext>
                  </a:extLst>
                </a:gridCol>
                <a:gridCol w="985367">
                  <a:extLst>
                    <a:ext uri="{9D8B030D-6E8A-4147-A177-3AD203B41FA5}">
                      <a16:colId xmlns:a16="http://schemas.microsoft.com/office/drawing/2014/main" val="3859369363"/>
                    </a:ext>
                  </a:extLst>
                </a:gridCol>
                <a:gridCol w="997420">
                  <a:extLst>
                    <a:ext uri="{9D8B030D-6E8A-4147-A177-3AD203B41FA5}">
                      <a16:colId xmlns:a16="http://schemas.microsoft.com/office/drawing/2014/main" val="938613653"/>
                    </a:ext>
                  </a:extLst>
                </a:gridCol>
              </a:tblGrid>
              <a:tr h="2542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Region Models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Region Models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303174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Probit Models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Tobit Models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Probit Models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Tobit Models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05442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52587"/>
                  </a:ext>
                </a:extLst>
              </a:tr>
              <a:tr h="27549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One-year lag rainfall variables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746281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deviation (dm) one-year lag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6512244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(Early plus mid-season)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(0.00)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4762156"/>
                  </a:ext>
                </a:extLst>
              </a:tr>
              <a:tr h="796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Negative deviation (dm) one-year lag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5485840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(Early plus mid-season)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4907106"/>
                  </a:ext>
                </a:extLst>
              </a:tr>
              <a:tr h="275493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Two-year lag rainfall variables</a:t>
                      </a:r>
                      <a:endParaRPr lang="en-GB" sz="1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6975510"/>
                  </a:ext>
                </a:extLst>
              </a:tr>
              <a:tr h="5885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deviation (dm) two-year lag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259585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(Early plus mid-season)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(0.02)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90080"/>
                  </a:ext>
                </a:extLst>
              </a:tr>
              <a:tr h="7960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 Negative deviation (dm) two-year lag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-0.03***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-0.03**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-0.02*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51029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(Early plus mid-season)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(0.01)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811586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D335BA8-1F14-4D26-A89A-3D308DA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7913913" cy="832302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Results (1)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56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47A8-C15A-4A0C-AE29-57853721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Results (2)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C540-893A-472B-B867-CD79EB04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690256"/>
            <a:ext cx="6520543" cy="2802617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 </a:t>
            </a:r>
            <a:r>
              <a:rPr lang="en-GB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differences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</a:t>
            </a:r>
            <a:r>
              <a:rPr lang="en-GB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rainfall shock effects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the regions in Malawi.</a:t>
            </a:r>
          </a:p>
          <a:p>
            <a:pPr lvl="0" algn="just">
              <a:lnSpc>
                <a:spcPct val="150000"/>
              </a:lnSpc>
            </a:pP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regions that exhibit different agro-ecological zones; population density and land rental market activity. 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541972-0EB5-4257-A782-5B07A2921B6F}"/>
              </a:ext>
            </a:extLst>
          </p:cNvPr>
          <p:cNvSpPr txBox="1">
            <a:spLocks/>
          </p:cNvSpPr>
          <p:nvPr/>
        </p:nvSpPr>
        <p:spPr>
          <a:xfrm>
            <a:off x="838199" y="1690690"/>
            <a:ext cx="10428515" cy="1847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</a:t>
            </a:r>
          </a:p>
          <a:p>
            <a:pPr lvl="1" algn="just"/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a significant effect of </a:t>
            </a:r>
            <a:r>
              <a:rPr lang="en-GB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downside lagged shock effects (drought) 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regions </a:t>
            </a:r>
          </a:p>
          <a:p>
            <a:pPr lvl="1" algn="just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not the effect of upside lagged shock effects (</a:t>
            </a:r>
            <a:r>
              <a:rPr lang="en-GB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floods</a:t>
            </a:r>
            <a:r>
              <a:rPr lang="en-GB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01945-B949-4984-B7ED-38FEFC064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04" y="3826199"/>
            <a:ext cx="3689033" cy="2074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C08F55-1ADB-46B6-B7CE-086FBAFA21DB}"/>
              </a:ext>
            </a:extLst>
          </p:cNvPr>
          <p:cNvSpPr txBox="1"/>
          <p:nvPr/>
        </p:nvSpPr>
        <p:spPr>
          <a:xfrm>
            <a:off x="7837790" y="5906343"/>
            <a:ext cx="335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Floods from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Cylon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Idai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2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EF1D-E589-4A1E-9196-5C1D8660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7794171" cy="1325333"/>
          </a:xfrm>
        </p:spPr>
        <p:txBody>
          <a:bodyPr>
            <a:normAutofit/>
          </a:bodyPr>
          <a:lstStyle/>
          <a:p>
            <a:r>
              <a:rPr lang="en-GB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Results (3): Spatial shock effects</a:t>
            </a:r>
            <a:endParaRPr lang="en-US" sz="3800" dirty="0"/>
          </a:p>
        </p:txBody>
      </p:sp>
      <p:pic>
        <p:nvPicPr>
          <p:cNvPr id="5" name="Content Placeholder 11" descr="Map&#10;&#10;Description automatically generated">
            <a:extLst>
              <a:ext uri="{FF2B5EF4-FFF2-40B4-BE49-F238E27FC236}">
                <a16:creationId xmlns:a16="http://schemas.microsoft.com/office/drawing/2014/main" id="{118E367F-E74D-48D3-BBA9-FEA20C37EF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95" y="1825625"/>
            <a:ext cx="3435266" cy="4351338"/>
          </a:xfrm>
        </p:spPr>
      </p:pic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91D39ABC-C0A7-4991-BFFA-94D72C815F01}"/>
              </a:ext>
            </a:extLst>
          </p:cNvPr>
          <p:cNvSpPr/>
          <p:nvPr/>
        </p:nvSpPr>
        <p:spPr>
          <a:xfrm>
            <a:off x="465839" y="1825626"/>
            <a:ext cx="7540691" cy="2289174"/>
          </a:xfrm>
          <a:prstGeom prst="vertic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Region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Malawi, where land rental markets are most active, the one-year and two-year lagged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downside rainfall shocks are associated with an increased need to rent land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D586AF6-E387-4EC5-A12D-3DBEE349DF7D}"/>
              </a:ext>
            </a:extLst>
          </p:cNvPr>
          <p:cNvSpPr/>
          <p:nvPr/>
        </p:nvSpPr>
        <p:spPr>
          <a:xfrm>
            <a:off x="465839" y="4027713"/>
            <a:ext cx="7467496" cy="2623457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more land constrained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Malawi, with less prevalence of land rental markets,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two-year lagged downside rainfall effects can shrink access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rented land.</a:t>
            </a:r>
            <a:endParaRPr lang="en-GB" dirty="0"/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987CFF6E-4F92-4C17-9AE2-8B288FD1202F}"/>
              </a:ext>
            </a:extLst>
          </p:cNvPr>
          <p:cNvSpPr/>
          <p:nvPr/>
        </p:nvSpPr>
        <p:spPr>
          <a:xfrm rot="5400000">
            <a:off x="8224156" y="2530929"/>
            <a:ext cx="653144" cy="1643743"/>
          </a:xfrm>
          <a:prstGeom prst="ben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903B0D-069D-4ED1-9427-F811C15B489C}"/>
              </a:ext>
            </a:extLst>
          </p:cNvPr>
          <p:cNvSpPr/>
          <p:nvPr/>
        </p:nvSpPr>
        <p:spPr>
          <a:xfrm>
            <a:off x="7933335" y="5014910"/>
            <a:ext cx="1972665" cy="300492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82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71D3-9D78-400F-917C-94472B98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811" y="1496467"/>
            <a:ext cx="9026416" cy="778401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EDFD-ADFA-4E91-9448-2FB4D5A4D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810" y="2544896"/>
            <a:ext cx="6878127" cy="309574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fail to reject H1 in central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reject H2 in both regions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fail to reject H3 in both regions but observe different signs</a:t>
            </a:r>
            <a:endParaRPr lang="en-GB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Graphic 3" descr="Clipboard Mixed with solid fill">
            <a:extLst>
              <a:ext uri="{FF2B5EF4-FFF2-40B4-BE49-F238E27FC236}">
                <a16:creationId xmlns:a16="http://schemas.microsoft.com/office/drawing/2014/main" id="{F4C608AE-8822-4049-A060-7A395AB3B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46A3-E2B8-49DD-A076-C0DC824F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CC1D-3002-494D-9A48-23F9B6956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Malawi imply that land markets do not necessarily start to work better</a:t>
            </a:r>
          </a:p>
          <a:p>
            <a:pPr marL="1165225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upside rainfall shocks</a:t>
            </a:r>
          </a:p>
          <a:p>
            <a:pPr marL="1165225" indent="-514350" algn="just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population pressure is high even with downside rainfall shocks.</a:t>
            </a:r>
          </a:p>
          <a:p>
            <a:pPr marL="1622425" lvl="1" indent="-514350" algn="just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could include:</a:t>
            </a: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Households might cling to their land after a downside shock</a:t>
            </a:r>
          </a:p>
          <a:p>
            <a:pPr lvl="1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capital wealth to pay rental prices after a shock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78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8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F93BC6B7-DCFA-4214-97EE-C5AE8F5F16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8" r="-2" b="19305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A picture containing outdoor, sky, ground, tree&#10;&#10;Description automatically generated">
            <a:extLst>
              <a:ext uri="{FF2B5EF4-FFF2-40B4-BE49-F238E27FC236}">
                <a16:creationId xmlns:a16="http://schemas.microsoft.com/office/drawing/2014/main" id="{621653AD-63E9-4742-8E83-360B7E644B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3" r="-2" b="2035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C07A2-18EF-439B-AC0A-8016BBEA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Implication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A4C83F-D6DC-4F6F-B62F-3C53804C5BD9}"/>
              </a:ext>
            </a:extLst>
          </p:cNvPr>
          <p:cNvSpPr txBox="1">
            <a:spLocks/>
          </p:cNvSpPr>
          <p:nvPr/>
        </p:nvSpPr>
        <p:spPr>
          <a:xfrm>
            <a:off x="448057" y="2304289"/>
            <a:ext cx="4892040" cy="395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results call for 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area-specific and not blanket national policy strategies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can make 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land access 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through </a:t>
            </a:r>
            <a:r>
              <a:rPr 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markets more affordable</a:t>
            </a:r>
            <a:r>
              <a:rPr lang="en-US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Malawi</a:t>
            </a:r>
            <a:r>
              <a:rPr lang="en-US" dirty="0"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19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0EC9-099D-4B3D-83FA-0DDA2E53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045E1-67FB-4032-B815-E70D4BA61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nb-N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Gebregziabher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Holden, S. T. (2011).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Distress rentals and the land rental market as a safety net: contract choice evidence from Tigray, Ethiopia.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Agricultural Economics, 42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45-60.</a:t>
            </a:r>
          </a:p>
          <a:p>
            <a:pPr algn="just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Gebru, M., Holden, S. T., &amp; Tilahun, M. (2019). Tenants’ land access in the rental market: evidence from northern Ethiopia.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Economics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doi:10.1111/agec.12484</a:t>
            </a:r>
          </a:p>
          <a:p>
            <a:pPr algn="just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Kusunose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&amp;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Lybbert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(2014). Coping with drought by adjusting land tenancy contracts: A model and evidence from rural Morocco.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Development, 61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114-126.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6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1E19-D80D-47D3-A046-D878EA16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B3316-4695-405B-80C8-59373287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82662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982662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  <a:p>
            <a:pPr marL="982662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</a:p>
          <a:p>
            <a:pPr marL="982662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Framework, Data and Empirical methods</a:t>
            </a:r>
          </a:p>
          <a:p>
            <a:pPr marL="982662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Policy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0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6568-F234-4A02-A886-450F25EE7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027F-3595-4FDD-98C8-AD64E9BEF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053943" cy="478200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sincerely acknowledge,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Capacity Building for Climate Smart Natural Resource Management and Policy (CLISNARP) project under NORHED for supporting my studies.</a:t>
            </a:r>
          </a:p>
          <a:p>
            <a:pPr marL="731525" lvl="2" indent="-263525" algn="just">
              <a:lnSpc>
                <a:spcPct val="90000"/>
              </a:lnSpc>
              <a:buFont typeface="+mj-lt"/>
              <a:buAutoNum type="arabicPeriod"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Malawi National Statistics Office and LSMS – ISA World Bank Team for the data.</a:t>
            </a:r>
          </a:p>
          <a:p>
            <a:pPr marL="731525" lvl="1" indent="-263525" algn="just">
              <a:lnSpc>
                <a:spcPct val="90000"/>
              </a:lnSpc>
              <a:buFont typeface="+mj-lt"/>
              <a:buAutoNum type="arabicPeriod"/>
            </a:pP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3525" indent="-263525" algn="just">
              <a:lnSpc>
                <a:spcPct val="90000"/>
              </a:lnSpc>
              <a:buFont typeface="+mj-lt"/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Climate Change and Meteorological Services in Malawi for the data.</a:t>
            </a:r>
          </a:p>
          <a:p>
            <a:endParaRPr lang="en-GB" dirty="0"/>
          </a:p>
        </p:txBody>
      </p:sp>
      <p:pic>
        <p:nvPicPr>
          <p:cNvPr id="4" name="Graphic 3" descr="Handshake">
            <a:extLst>
              <a:ext uri="{FF2B5EF4-FFF2-40B4-BE49-F238E27FC236}">
                <a16:creationId xmlns:a16="http://schemas.microsoft.com/office/drawing/2014/main" id="{067738F9-091A-4860-B13E-75079A4AD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780" y="2021498"/>
            <a:ext cx="296647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group of people on a beach&#10;&#10;Description automatically generated">
            <a:extLst>
              <a:ext uri="{FF2B5EF4-FFF2-40B4-BE49-F238E27FC236}">
                <a16:creationId xmlns:a16="http://schemas.microsoft.com/office/drawing/2014/main" id="{3389B1E9-91C5-4FCD-9016-0084D01AB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 r="-2" b="1310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593CDC-9B1F-4BE1-A68A-407BA244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7" y="2046383"/>
            <a:ext cx="3745735" cy="27652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149891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8379-E631-48D8-AF3C-29FB9EBF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DA994-0E8A-4419-944B-6DDA5EE0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Scholarly papers in SSA indicates,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households use the land rental markets as a coping strategy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ex-post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downside rainfall shocks in form of distress renting out agricultural land.</a:t>
            </a:r>
          </a:p>
          <a:p>
            <a:pPr lvl="2" algn="just">
              <a:lnSpc>
                <a:spcPct val="15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Gebregziabher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Holden, 2011;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Kusunose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Lybbert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Gebru, Holden, &amp; Tilahun, 2019)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rainfall shocks are shifting the supply of agricultural land,</a:t>
            </a:r>
          </a:p>
          <a:p>
            <a:pPr lvl="1" algn="just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investigates the effects of spatial downside and upside rainfall shocks on tenant household renting-in land behavior in Malawi.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27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1A10-06DD-47C0-AFBD-2A906847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89482"/>
            <a:ext cx="7652657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E37625-DE0B-411D-8A32-A61CD0FEFD21}"/>
              </a:ext>
            </a:extLst>
          </p:cNvPr>
          <p:cNvSpPr txBox="1">
            <a:spLocks/>
          </p:cNvSpPr>
          <p:nvPr/>
        </p:nvSpPr>
        <p:spPr>
          <a:xfrm>
            <a:off x="585167" y="1961002"/>
            <a:ext cx="10540505" cy="1707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 algn="just">
              <a:lnSpc>
                <a:spcPct val="150000"/>
              </a:lnSpc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focus is on short- and medium-term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fixed-rental contracts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dominant in Malawi.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E434C0-BC36-4DA0-8024-437FDDC733F1}"/>
              </a:ext>
            </a:extLst>
          </p:cNvPr>
          <p:cNvSpPr txBox="1">
            <a:spLocks/>
          </p:cNvSpPr>
          <p:nvPr/>
        </p:nvSpPr>
        <p:spPr>
          <a:xfrm>
            <a:off x="585167" y="3814572"/>
            <a:ext cx="5165637" cy="2678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198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4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000" indent="-198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4" indent="-342900" algn="just"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transactions mostly happen on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customary land with upfront payments in cash or in-kind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outdoor, ground, nature, dirt&#10;&#10;Description automatically generated">
            <a:extLst>
              <a:ext uri="{FF2B5EF4-FFF2-40B4-BE49-F238E27FC236}">
                <a16:creationId xmlns:a16="http://schemas.microsoft.com/office/drawing/2014/main" id="{631C67FA-4343-40EE-B564-080F04252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4573"/>
            <a:ext cx="5029672" cy="26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CA468-15F4-46D4-96CF-EE6E7860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1D1D7BA-78E1-499F-932F-D2E2C97C8163}"/>
              </a:ext>
            </a:extLst>
          </p:cNvPr>
          <p:cNvSpPr/>
          <p:nvPr/>
        </p:nvSpPr>
        <p:spPr>
          <a:xfrm>
            <a:off x="3404212" y="1564222"/>
            <a:ext cx="7949587" cy="4928651"/>
          </a:xfrm>
          <a:prstGeom prst="horizontalScroll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spatial variations in downside and upside lagged rainfall shocks </a:t>
            </a:r>
            <a:r>
              <a:rPr lang="en-GB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kick-starting access </a:t>
            </a:r>
            <a:r>
              <a:rPr lang="en-GB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rented land amongst potential tenant households?</a:t>
            </a:r>
          </a:p>
        </p:txBody>
      </p:sp>
      <p:pic>
        <p:nvPicPr>
          <p:cNvPr id="6" name="Content Placeholder 5" descr="Questions">
            <a:extLst>
              <a:ext uri="{FF2B5EF4-FFF2-40B4-BE49-F238E27FC236}">
                <a16:creationId xmlns:a16="http://schemas.microsoft.com/office/drawing/2014/main" id="{4017B8F8-6E83-45A0-A253-F52DB5CD7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886" y="2682476"/>
            <a:ext cx="2814022" cy="281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0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0E0B0-BB8B-4EE5-98B4-E2AA3E2A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GB" dirty="0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219D5646-96C9-468B-98B4-58460331104A}"/>
              </a:ext>
            </a:extLst>
          </p:cNvPr>
          <p:cNvSpPr/>
          <p:nvPr/>
        </p:nvSpPr>
        <p:spPr>
          <a:xfrm>
            <a:off x="729343" y="1956369"/>
            <a:ext cx="11125199" cy="4536504"/>
          </a:xfrm>
          <a:prstGeom prst="flowChartMultidocumen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Theory: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household model applied within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state-contingent framework for risky input choice theory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farm household objective is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production cost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subjective to state contingent output</a:t>
            </a:r>
          </a:p>
          <a:p>
            <a:pPr lvl="0" algn="just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5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F0DF-9A36-4821-A3A9-FF7B070A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841171"/>
            <a:ext cx="10173606" cy="1721306"/>
          </a:xfrm>
        </p:spPr>
        <p:txBody>
          <a:bodyPr/>
          <a:lstStyle/>
          <a:p>
            <a:pPr algn="ctr"/>
            <a:r>
              <a:rPr lang="en-GB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2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FBD3-B163-4BC4-9D06-C40872401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2347C0-5114-42B1-9B1D-E0FF03E2CAD0}"/>
              </a:ext>
            </a:extLst>
          </p:cNvPr>
          <p:cNvGrpSpPr/>
          <p:nvPr/>
        </p:nvGrpSpPr>
        <p:grpSpPr>
          <a:xfrm>
            <a:off x="517255" y="365128"/>
            <a:ext cx="8637631" cy="6127746"/>
            <a:chOff x="0" y="0"/>
            <a:chExt cx="5741071" cy="7442200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DD8A76C4-5673-4ABF-A2FC-E251462E7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143750"/>
              <a:ext cx="5734050" cy="298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Figure 1: Recursive household state-contingent decisions for renting-in the land over time.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EE2710-86BE-40BA-989F-BEB986508433}"/>
                </a:ext>
              </a:extLst>
            </p:cNvPr>
            <p:cNvSpPr/>
            <p:nvPr/>
          </p:nvSpPr>
          <p:spPr>
            <a:xfrm>
              <a:off x="0" y="0"/>
              <a:ext cx="5683968" cy="7039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764F4BD-6B86-46F3-8AFE-4D6EAB709DB4}"/>
                </a:ext>
              </a:extLst>
            </p:cNvPr>
            <p:cNvSpPr/>
            <p:nvPr/>
          </p:nvSpPr>
          <p:spPr>
            <a:xfrm>
              <a:off x="44450" y="95250"/>
              <a:ext cx="2316811" cy="3291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Initial year: Two-year lag season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012102-55D1-4C26-A86F-4EAAEDA38647}"/>
                </a:ext>
              </a:extLst>
            </p:cNvPr>
            <p:cNvSpPr/>
            <p:nvPr/>
          </p:nvSpPr>
          <p:spPr>
            <a:xfrm>
              <a:off x="2546350" y="381000"/>
              <a:ext cx="1504496" cy="48288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Early to mid-season upside deviations 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4268B00-3260-4FF1-90DC-B314809C4EAD}"/>
                </a:ext>
              </a:extLst>
            </p:cNvPr>
            <p:cNvSpPr/>
            <p:nvPr/>
          </p:nvSpPr>
          <p:spPr>
            <a:xfrm>
              <a:off x="4121150" y="387350"/>
              <a:ext cx="1508598" cy="47667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Early to mid-season downside deviations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3294091-82A9-4FF4-9FFD-2202E140DA5E}"/>
                </a:ext>
              </a:extLst>
            </p:cNvPr>
            <p:cNvSpPr/>
            <p:nvPr/>
          </p:nvSpPr>
          <p:spPr>
            <a:xfrm>
              <a:off x="2762250" y="1079500"/>
              <a:ext cx="2744712" cy="499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GB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Ex-post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household consumption decisions and coping strategies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161B8BF0-359E-4F20-B757-A70B9C486EBF}"/>
                </a:ext>
              </a:extLst>
            </p:cNvPr>
            <p:cNvSpPr/>
            <p:nvPr/>
          </p:nvSpPr>
          <p:spPr>
            <a:xfrm>
              <a:off x="50382" y="1321062"/>
              <a:ext cx="2543734" cy="608281"/>
            </a:xfrm>
            <a:prstGeom prst="round2Diag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Production and consumption utility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(Decisions and assumptions)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E4D9630-EDFF-46E6-998E-D352927FED93}"/>
                </a:ext>
              </a:extLst>
            </p:cNvPr>
            <p:cNvSpPr/>
            <p:nvPr/>
          </p:nvSpPr>
          <p:spPr>
            <a:xfrm>
              <a:off x="3917950" y="1765299"/>
              <a:ext cx="1791790" cy="526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Non-land strategy: 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Assets or labour sale</a:t>
              </a:r>
              <a:r>
                <a:rPr lang="en-GB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7C3EA4-E032-4788-AEDE-B6123C38B68D}"/>
                </a:ext>
              </a:extLst>
            </p:cNvPr>
            <p:cNvSpPr/>
            <p:nvPr/>
          </p:nvSpPr>
          <p:spPr>
            <a:xfrm>
              <a:off x="2724150" y="1778000"/>
              <a:ext cx="1063766" cy="46570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Land strategy: 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Rent out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01F73737-3619-4092-A7C3-97BC85FF3C79}"/>
                </a:ext>
              </a:extLst>
            </p:cNvPr>
            <p:cNvSpPr/>
            <p:nvPr/>
          </p:nvSpPr>
          <p:spPr>
            <a:xfrm>
              <a:off x="3086100" y="863600"/>
              <a:ext cx="132209" cy="1925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F46446E9-D5B3-4E7A-AA15-A56A790A129B}"/>
                </a:ext>
              </a:extLst>
            </p:cNvPr>
            <p:cNvSpPr/>
            <p:nvPr/>
          </p:nvSpPr>
          <p:spPr>
            <a:xfrm>
              <a:off x="4622800" y="869950"/>
              <a:ext cx="119749" cy="198606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A6D6A525-17FB-46BD-8117-22B6F58A071C}"/>
                </a:ext>
              </a:extLst>
            </p:cNvPr>
            <p:cNvSpPr/>
            <p:nvPr/>
          </p:nvSpPr>
          <p:spPr>
            <a:xfrm>
              <a:off x="4686300" y="1574800"/>
              <a:ext cx="113322" cy="161452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3EBD5A9A-6721-435B-9781-315A2C38532B}"/>
                </a:ext>
              </a:extLst>
            </p:cNvPr>
            <p:cNvCxnSpPr/>
            <p:nvPr/>
          </p:nvCxnSpPr>
          <p:spPr>
            <a:xfrm>
              <a:off x="3194050" y="2241550"/>
              <a:ext cx="1638058" cy="285645"/>
            </a:xfrm>
            <a:prstGeom prst="bentConnector3">
              <a:avLst>
                <a:gd name="adj1" fmla="val -48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260623E-4104-44CE-84BF-62776954B226}"/>
                </a:ext>
              </a:extLst>
            </p:cNvPr>
            <p:cNvCxnSpPr/>
            <p:nvPr/>
          </p:nvCxnSpPr>
          <p:spPr>
            <a:xfrm flipH="1">
              <a:off x="4826000" y="2241550"/>
              <a:ext cx="37775" cy="285511"/>
            </a:xfrm>
            <a:prstGeom prst="bent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9D4FF10-FAEC-4475-8DEB-4E94B88694A0}"/>
                </a:ext>
              </a:extLst>
            </p:cNvPr>
            <p:cNvSpPr/>
            <p:nvPr/>
          </p:nvSpPr>
          <p:spPr>
            <a:xfrm>
              <a:off x="1481" y="2139283"/>
              <a:ext cx="2750513" cy="45539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Subsequent year: One-year lag season 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id="{A9D60DE7-0027-4612-9358-9BFC4AF30B5D}"/>
                </a:ext>
              </a:extLst>
            </p:cNvPr>
            <p:cNvSpPr/>
            <p:nvPr/>
          </p:nvSpPr>
          <p:spPr>
            <a:xfrm>
              <a:off x="3282950" y="2533650"/>
              <a:ext cx="126044" cy="247322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8BABAAB2-A1DF-4255-BFB8-D50D467664B3}"/>
                </a:ext>
              </a:extLst>
            </p:cNvPr>
            <p:cNvSpPr/>
            <p:nvPr/>
          </p:nvSpPr>
          <p:spPr>
            <a:xfrm>
              <a:off x="3162300" y="1593850"/>
              <a:ext cx="105471" cy="18143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id="{3EA7B219-B08F-4E53-BA01-6BD08DDD7653}"/>
                </a:ext>
              </a:extLst>
            </p:cNvPr>
            <p:cNvSpPr/>
            <p:nvPr/>
          </p:nvSpPr>
          <p:spPr>
            <a:xfrm>
              <a:off x="4552950" y="2540000"/>
              <a:ext cx="188994" cy="16506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5FD7053-9068-4F82-A7B2-9E72CF822AD3}"/>
                </a:ext>
              </a:extLst>
            </p:cNvPr>
            <p:cNvSpPr/>
            <p:nvPr/>
          </p:nvSpPr>
          <p:spPr>
            <a:xfrm>
              <a:off x="2844800" y="2797602"/>
              <a:ext cx="1136650" cy="47448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Land decisions: 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Rent-in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224536B-C422-4443-BDFB-4A8FA110E3FC}"/>
                </a:ext>
              </a:extLst>
            </p:cNvPr>
            <p:cNvSpPr/>
            <p:nvPr/>
          </p:nvSpPr>
          <p:spPr>
            <a:xfrm>
              <a:off x="4222750" y="2698750"/>
              <a:ext cx="1421119" cy="5774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Non-land decisions: 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Labour and Input use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AEA562-1806-4B67-B62F-46B7CCC78A6D}"/>
                </a:ext>
              </a:extLst>
            </p:cNvPr>
            <p:cNvSpPr/>
            <p:nvPr/>
          </p:nvSpPr>
          <p:spPr>
            <a:xfrm>
              <a:off x="31750" y="2724150"/>
              <a:ext cx="2354576" cy="6520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State-contingent production decisions affected by previous season rainfall deviations  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Top Corners One Rounded and One Snipped 25">
              <a:extLst>
                <a:ext uri="{FF2B5EF4-FFF2-40B4-BE49-F238E27FC236}">
                  <a16:creationId xmlns:a16="http://schemas.microsoft.com/office/drawing/2014/main" id="{91C8E6A2-EADC-41D2-A348-895B5384AC65}"/>
                </a:ext>
              </a:extLst>
            </p:cNvPr>
            <p:cNvSpPr/>
            <p:nvPr/>
          </p:nvSpPr>
          <p:spPr>
            <a:xfrm>
              <a:off x="19050" y="3681508"/>
              <a:ext cx="2705100" cy="978627"/>
            </a:xfrm>
            <a:prstGeom prst="snip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1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11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Revealed state of nature (Rainfall deviations)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90170" indent="-138430" algn="just"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Early to mid-season upside deviations </a:t>
              </a:r>
            </a:p>
            <a:p>
              <a:pPr marL="90170" indent="-138430" algn="just"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Early to mid-season downside deviations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B3DA2ED-D2C9-46A5-B73D-60D48110609D}"/>
                </a:ext>
              </a:extLst>
            </p:cNvPr>
            <p:cNvSpPr/>
            <p:nvPr/>
          </p:nvSpPr>
          <p:spPr>
            <a:xfrm>
              <a:off x="3486150" y="69850"/>
              <a:ext cx="1322093" cy="29806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Rainfall deviations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79305EF-11B5-4992-B67D-2863CCDACDEB}"/>
                </a:ext>
              </a:extLst>
            </p:cNvPr>
            <p:cNvSpPr/>
            <p:nvPr/>
          </p:nvSpPr>
          <p:spPr>
            <a:xfrm>
              <a:off x="3422650" y="4308739"/>
              <a:ext cx="2192615" cy="53106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Ex-post</a:t>
              </a: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household consumption decisions and coping strategies </a:t>
              </a:r>
              <a:r>
                <a:rPr lang="en-GB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51357A-7AED-4694-A2A1-D0045445F7C9}"/>
                </a:ext>
              </a:extLst>
            </p:cNvPr>
            <p:cNvSpPr/>
            <p:nvPr/>
          </p:nvSpPr>
          <p:spPr>
            <a:xfrm>
              <a:off x="3606800" y="3695700"/>
              <a:ext cx="1759019" cy="40983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Crop outcome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: Diagonal Corners Rounded 29">
              <a:extLst>
                <a:ext uri="{FF2B5EF4-FFF2-40B4-BE49-F238E27FC236}">
                  <a16:creationId xmlns:a16="http://schemas.microsoft.com/office/drawing/2014/main" id="{057DFFC3-9DE5-4DCA-A190-05D562F5E6E0}"/>
                </a:ext>
              </a:extLst>
            </p:cNvPr>
            <p:cNvSpPr/>
            <p:nvPr/>
          </p:nvSpPr>
          <p:spPr>
            <a:xfrm>
              <a:off x="44450" y="5011103"/>
              <a:ext cx="2384970" cy="755588"/>
            </a:xfrm>
            <a:prstGeom prst="round2Diag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Production and consumption utility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(Decisions and assumptions)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5FE5504-60D4-4577-8EDA-7EE7F5E2FD47}"/>
                </a:ext>
              </a:extLst>
            </p:cNvPr>
            <p:cNvCxnSpPr/>
            <p:nvPr/>
          </p:nvCxnSpPr>
          <p:spPr>
            <a:xfrm>
              <a:off x="3473450" y="3270250"/>
              <a:ext cx="1183496" cy="229395"/>
            </a:xfrm>
            <a:prstGeom prst="bentConnector3">
              <a:avLst>
                <a:gd name="adj1" fmla="val -53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8046DB60-4866-4984-B79E-B7D770EF82AB}"/>
                </a:ext>
              </a:extLst>
            </p:cNvPr>
            <p:cNvCxnSpPr/>
            <p:nvPr/>
          </p:nvCxnSpPr>
          <p:spPr>
            <a:xfrm flipH="1">
              <a:off x="4610100" y="3270250"/>
              <a:ext cx="490023" cy="229395"/>
            </a:xfrm>
            <a:prstGeom prst="bentConnector3">
              <a:avLst>
                <a:gd name="adj1" fmla="val -3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F959C8FB-8FE3-4412-8880-805482030CA2}"/>
                </a:ext>
              </a:extLst>
            </p:cNvPr>
            <p:cNvSpPr/>
            <p:nvPr/>
          </p:nvSpPr>
          <p:spPr>
            <a:xfrm>
              <a:off x="4222750" y="3505200"/>
              <a:ext cx="107158" cy="173870"/>
            </a:xfrm>
            <a:prstGeom prst="downArrow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460A98DB-56CA-42E2-8DD9-60A7DDF54851}"/>
                </a:ext>
              </a:extLst>
            </p:cNvPr>
            <p:cNvSpPr/>
            <p:nvPr/>
          </p:nvSpPr>
          <p:spPr>
            <a:xfrm>
              <a:off x="4476750" y="4102100"/>
              <a:ext cx="113454" cy="211129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ECCAE01-AB87-47A3-8E45-0954F19A9F1F}"/>
                </a:ext>
              </a:extLst>
            </p:cNvPr>
            <p:cNvSpPr/>
            <p:nvPr/>
          </p:nvSpPr>
          <p:spPr>
            <a:xfrm>
              <a:off x="3467100" y="5162550"/>
              <a:ext cx="1044682" cy="48174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Land strategy </a:t>
              </a: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Rent out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5DB9794-A4B3-4CBC-AD44-0782EFEAF163}"/>
                </a:ext>
              </a:extLst>
            </p:cNvPr>
            <p:cNvSpPr/>
            <p:nvPr/>
          </p:nvSpPr>
          <p:spPr>
            <a:xfrm>
              <a:off x="4641850" y="4984750"/>
              <a:ext cx="1099221" cy="85837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Non-land strategy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Assets or labour sales</a:t>
              </a:r>
              <a:r>
                <a:rPr lang="en-GB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E8CD577-F252-40D0-AA2E-43278F82F6CD}"/>
                </a:ext>
              </a:extLst>
            </p:cNvPr>
            <p:cNvSpPr/>
            <p:nvPr/>
          </p:nvSpPr>
          <p:spPr>
            <a:xfrm>
              <a:off x="6350" y="5956300"/>
              <a:ext cx="3117776" cy="33616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Subsequent year: Current production season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EB0E2ADA-5458-4AA7-85D3-C6A30536D2B3}"/>
                </a:ext>
              </a:extLst>
            </p:cNvPr>
            <p:cNvCxnSpPr/>
            <p:nvPr/>
          </p:nvCxnSpPr>
          <p:spPr>
            <a:xfrm>
              <a:off x="3841750" y="5645150"/>
              <a:ext cx="861155" cy="308760"/>
            </a:xfrm>
            <a:prstGeom prst="bentConnector3">
              <a:avLst>
                <a:gd name="adj1" fmla="val -87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6AE77FA-B8C8-4A5C-AE59-8D16B54774C2}"/>
                </a:ext>
              </a:extLst>
            </p:cNvPr>
            <p:cNvCxnSpPr/>
            <p:nvPr/>
          </p:nvCxnSpPr>
          <p:spPr>
            <a:xfrm rot="10800000" flipV="1">
              <a:off x="4629150" y="5848350"/>
              <a:ext cx="744824" cy="107855"/>
            </a:xfrm>
            <a:prstGeom prst="bentConnector3">
              <a:avLst>
                <a:gd name="adj1" fmla="val 55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9AC2E5E-EF1A-41F4-AF4F-7DBF1AED9DA6}"/>
                </a:ext>
              </a:extLst>
            </p:cNvPr>
            <p:cNvSpPr/>
            <p:nvPr/>
          </p:nvSpPr>
          <p:spPr>
            <a:xfrm>
              <a:off x="38100" y="6311900"/>
              <a:ext cx="2449571" cy="71583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State-contingent production decisions affected by one-year and/or two-year lag rainfall deviations</a:t>
              </a:r>
              <a:r>
                <a:rPr lang="en-GB" sz="1100" b="1" i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GB" sz="11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6E064E0-81F3-4671-AA80-93AA08420338}"/>
                </a:ext>
              </a:extLst>
            </p:cNvPr>
            <p:cNvSpPr/>
            <p:nvPr/>
          </p:nvSpPr>
          <p:spPr>
            <a:xfrm>
              <a:off x="2978150" y="6502399"/>
              <a:ext cx="1183589" cy="58412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Land decisions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Rent-in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8DE5038-80C8-4E5E-959D-6C706EF92C8F}"/>
                </a:ext>
              </a:extLst>
            </p:cNvPr>
            <p:cNvSpPr/>
            <p:nvPr/>
          </p:nvSpPr>
          <p:spPr>
            <a:xfrm>
              <a:off x="4279900" y="6379569"/>
              <a:ext cx="1368649" cy="71083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Non-land decisions 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Labour and Input use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: Top Corners One Rounded and One Snipped 42">
              <a:extLst>
                <a:ext uri="{FF2B5EF4-FFF2-40B4-BE49-F238E27FC236}">
                  <a16:creationId xmlns:a16="http://schemas.microsoft.com/office/drawing/2014/main" id="{FA1F1792-B2D3-4570-817C-323DBECC88E2}"/>
                </a:ext>
              </a:extLst>
            </p:cNvPr>
            <p:cNvSpPr/>
            <p:nvPr/>
          </p:nvSpPr>
          <p:spPr>
            <a:xfrm>
              <a:off x="94649" y="627661"/>
              <a:ext cx="2210771" cy="580727"/>
            </a:xfrm>
            <a:prstGeom prst="snip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11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n-GB" sz="1100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Revealed state of nature (Rainfall deviations)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44" name="Arrow: Down 43">
              <a:extLst>
                <a:ext uri="{FF2B5EF4-FFF2-40B4-BE49-F238E27FC236}">
                  <a16:creationId xmlns:a16="http://schemas.microsoft.com/office/drawing/2014/main" id="{D38C9F75-D31E-44AE-B2B7-5DBB92820B91}"/>
                </a:ext>
              </a:extLst>
            </p:cNvPr>
            <p:cNvSpPr/>
            <p:nvPr/>
          </p:nvSpPr>
          <p:spPr>
            <a:xfrm>
              <a:off x="3251200" y="3276600"/>
              <a:ext cx="126044" cy="319797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99BF6D68-0ACB-4458-A379-111C535E91F0}"/>
                </a:ext>
              </a:extLst>
            </p:cNvPr>
            <p:cNvSpPr/>
            <p:nvPr/>
          </p:nvSpPr>
          <p:spPr>
            <a:xfrm>
              <a:off x="4025900" y="4845050"/>
              <a:ext cx="94824" cy="304331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E493BAFE-13D7-490C-883B-7DACC9FBC847}"/>
                </a:ext>
              </a:extLst>
            </p:cNvPr>
            <p:cNvSpPr/>
            <p:nvPr/>
          </p:nvSpPr>
          <p:spPr>
            <a:xfrm>
              <a:off x="5118100" y="4838700"/>
              <a:ext cx="105968" cy="137695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35C745D7-5C11-47B6-8D4A-D1F051444E2A}"/>
                </a:ext>
              </a:extLst>
            </p:cNvPr>
            <p:cNvSpPr/>
            <p:nvPr/>
          </p:nvSpPr>
          <p:spPr>
            <a:xfrm>
              <a:off x="3981450" y="5956300"/>
              <a:ext cx="122735" cy="539094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39852E48-69A5-4799-A3EF-EDF37EF447B1}"/>
                </a:ext>
              </a:extLst>
            </p:cNvPr>
            <p:cNvSpPr/>
            <p:nvPr/>
          </p:nvSpPr>
          <p:spPr>
            <a:xfrm>
              <a:off x="5168900" y="5956300"/>
              <a:ext cx="164306" cy="31502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496A3D6-A4B3-448B-8B2C-164E89ED4F79}"/>
                </a:ext>
              </a:extLst>
            </p:cNvPr>
            <p:cNvCxnSpPr/>
            <p:nvPr/>
          </p:nvCxnSpPr>
          <p:spPr>
            <a:xfrm>
              <a:off x="2762250" y="2387600"/>
              <a:ext cx="292143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58FEBF0-2C03-47B8-BC0B-1CE845580B1C}"/>
                </a:ext>
              </a:extLst>
            </p:cNvPr>
            <p:cNvCxnSpPr/>
            <p:nvPr/>
          </p:nvCxnSpPr>
          <p:spPr>
            <a:xfrm>
              <a:off x="3130550" y="6108700"/>
              <a:ext cx="2564814" cy="246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969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B03A-C4BE-4243-90D2-B374803A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0FA49-98D3-4E97-8E7E-04632C54D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One-year lag downside rainfall deviations (early to mid-season) increase entry and extent of tenant household participation in land rental markets in the subsequent year.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One-year lag upside rainfall deviations (early to mid-season) increase entry and extent of subsequent year tenant household participation in land rental markets.</a:t>
            </a:r>
          </a:p>
          <a:p>
            <a:pPr marL="457200" lvl="0" indent="-457200" algn="just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shocks trigger more land rental market participation beyond the immediate effect in the following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07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1252</Words>
  <Application>Microsoft Office PowerPoint</Application>
  <PresentationFormat>Widescreen</PresentationFormat>
  <Paragraphs>236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Nirmala UI</vt:lpstr>
      <vt:lpstr>Times New Roman</vt:lpstr>
      <vt:lpstr>Office Theme</vt:lpstr>
      <vt:lpstr>Can rainfall shocks enhance access to rented land? Evidence from Malawi</vt:lpstr>
      <vt:lpstr>OUTLINE </vt:lpstr>
      <vt:lpstr>Introduction </vt:lpstr>
      <vt:lpstr>Introduction </vt:lpstr>
      <vt:lpstr>Research Question</vt:lpstr>
      <vt:lpstr>Theoretical Framework</vt:lpstr>
      <vt:lpstr>Conceptual Framework</vt:lpstr>
      <vt:lpstr>PowerPoint Presentation</vt:lpstr>
      <vt:lpstr>Hypotheses</vt:lpstr>
      <vt:lpstr>Data</vt:lpstr>
      <vt:lpstr>Empirical Method </vt:lpstr>
      <vt:lpstr>Results</vt:lpstr>
      <vt:lpstr>Key Results (1) </vt:lpstr>
      <vt:lpstr>Key Results (2) </vt:lpstr>
      <vt:lpstr>Key Results (3): Spatial shock effects</vt:lpstr>
      <vt:lpstr>Conclusion </vt:lpstr>
      <vt:lpstr>Conclusion </vt:lpstr>
      <vt:lpstr>Policy Implication</vt:lpstr>
      <vt:lpstr>References</vt:lpstr>
      <vt:lpstr>Acknowledgements</vt:lpstr>
      <vt:lpstr>THANK YOU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Haws</dc:creator>
  <cp:lastModifiedBy>Sarah Ephrida Tione</cp:lastModifiedBy>
  <cp:revision>4</cp:revision>
  <dcterms:created xsi:type="dcterms:W3CDTF">2021-07-27T18:21:34Z</dcterms:created>
  <dcterms:modified xsi:type="dcterms:W3CDTF">2021-07-29T19:51:42Z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2021-07-29T04:05:57Z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4b80609c-b84d-4d50-b31f-92d92366221d</vt:lpwstr>
  </property>
  <property fmtid="{D5CDD505-2E9C-101B-9397-08002B2CF9AE}" pid="8" name="MSIP_Label_d0484126-3486-41a9-802e-7f1e2277276c_ContentBits">
    <vt:lpwstr>0</vt:lpwstr>
  </property>
</Properties>
</file>