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5" r:id="rId5"/>
    <p:sldId id="262" r:id="rId6"/>
    <p:sldId id="263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DEEF"/>
    <a:srgbClr val="5B9BD5"/>
    <a:srgbClr val="FED154"/>
    <a:srgbClr val="FFEC8F"/>
    <a:srgbClr val="FED45C"/>
    <a:srgbClr val="FFFFFF"/>
    <a:srgbClr val="FDCD41"/>
    <a:srgbClr val="FEDB7A"/>
    <a:srgbClr val="FEE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BCED6-48CA-4C70-868A-040D0C1DD361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01184-3575-439C-AC1B-0BB70275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5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29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06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Application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be </a:t>
            </a:r>
            <a:r>
              <a:rPr lang="nb-NO" baseline="0" dirty="0" err="1" smtClean="0"/>
              <a:t>published</a:t>
            </a:r>
            <a:r>
              <a:rPr lang="nb-NO" baseline="0" dirty="0" smtClean="0"/>
              <a:t> as </a:t>
            </a:r>
            <a:r>
              <a:rPr lang="nb-NO" baseline="0" dirty="0" err="1" smtClean="0"/>
              <a:t>soon</a:t>
            </a:r>
            <a:r>
              <a:rPr lang="nb-NO" baseline="0" dirty="0" smtClean="0"/>
              <a:t> as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course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responsibles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provided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to NOVA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that</a:t>
            </a:r>
            <a:r>
              <a:rPr lang="nb-NO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2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mbu.no/en/students/nova/students/phd-courses/phd-courses-2019/node/36256" TargetMode="External"/><Relationship Id="rId13" Type="http://schemas.openxmlformats.org/officeDocument/2006/relationships/hyperlink" Target="https://www.nmbu.no/en/students/nova/students/phd-courses/phd-courses-2019/node/36254" TargetMode="External"/><Relationship Id="rId3" Type="http://schemas.openxmlformats.org/officeDocument/2006/relationships/hyperlink" Target="https://www.nmbu.no/en/students/nova/students/phd-courses/phd-courses-2019/node/35254" TargetMode="External"/><Relationship Id="rId7" Type="http://schemas.openxmlformats.org/officeDocument/2006/relationships/hyperlink" Target="https://www.nmbu.no/en/students/nova/students/phd-courses/phd-courses-2019/node/36241" TargetMode="External"/><Relationship Id="rId12" Type="http://schemas.openxmlformats.org/officeDocument/2006/relationships/hyperlink" Target="https://www.nmbu.no/en/students/nova/students/phd-courses/phd-courses-2019/node/3625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bu.no/en/students/nova/students/phd-courses/phd-courses-2019/node/36233" TargetMode="External"/><Relationship Id="rId11" Type="http://schemas.openxmlformats.org/officeDocument/2006/relationships/hyperlink" Target="https://www.nmbu.no/en/students/nova/students/phd-courses/phd-courses-2019/node/36252" TargetMode="External"/><Relationship Id="rId5" Type="http://schemas.openxmlformats.org/officeDocument/2006/relationships/hyperlink" Target="https://www.nmbu.no/en/students/nova/students/phd-courses/phd-courses-2019/node/36251" TargetMode="External"/><Relationship Id="rId15" Type="http://schemas.openxmlformats.org/officeDocument/2006/relationships/hyperlink" Target="https://www.nmbu.no/en/students/nova/students/phd-courses/phd-courses-2019/node/36253" TargetMode="External"/><Relationship Id="rId10" Type="http://schemas.openxmlformats.org/officeDocument/2006/relationships/hyperlink" Target="https://www.nmbu.no/en/students/nova/students/phd-courses/phd-courses-2019/node/37117" TargetMode="External"/><Relationship Id="rId4" Type="http://schemas.openxmlformats.org/officeDocument/2006/relationships/hyperlink" Target="https://www.nmbu.no/en/students/nova/students/phd-courses/phd-courses-2019/node/35070" TargetMode="External"/><Relationship Id="rId9" Type="http://schemas.openxmlformats.org/officeDocument/2006/relationships/hyperlink" Target="https://www.nmbu.no/en/students/nova/students/phd-courses/phd-courses-2019/node/36242" TargetMode="External"/><Relationship Id="rId14" Type="http://schemas.openxmlformats.org/officeDocument/2006/relationships/hyperlink" Target="https://www.nmbu.no/en/students/nova/students/phd-courses/phd-courses-2019/node/3626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mbu.no/en/students/nova/students/phd-courses/phd-courses-2018/node/31463" TargetMode="External"/><Relationship Id="rId13" Type="http://schemas.openxmlformats.org/officeDocument/2006/relationships/hyperlink" Target="https://www.nmbu.no/en/students/nova/students/phd-courses/phd-courses-2018/node/33719" TargetMode="External"/><Relationship Id="rId3" Type="http://schemas.openxmlformats.org/officeDocument/2006/relationships/hyperlink" Target="https://www.nmbu.no/en/students/nova/students/phd-courses/course-series/node/32251" TargetMode="External"/><Relationship Id="rId7" Type="http://schemas.openxmlformats.org/officeDocument/2006/relationships/hyperlink" Target="https://www.nmbu.no/en/students/nova/students/phd-courses/course-series/node/32248" TargetMode="External"/><Relationship Id="rId12" Type="http://schemas.openxmlformats.org/officeDocument/2006/relationships/hyperlink" Target="https://www.nmbu.no/en/students/nova/students/phd-courses/phd-2017/node/2991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bu.no/en/students/nova/students/phd-courses/phd-courses-2019/node/35829" TargetMode="External"/><Relationship Id="rId11" Type="http://schemas.openxmlformats.org/officeDocument/2006/relationships/hyperlink" Target="https://www.nmbu.no/en/students/nova/students/phd-courses/phd-2016/node/27201" TargetMode="External"/><Relationship Id="rId5" Type="http://schemas.openxmlformats.org/officeDocument/2006/relationships/hyperlink" Target="https://www.nmbu.no/en/students/nova/students/phd-courses/phd-courses-2018/node/33486" TargetMode="External"/><Relationship Id="rId10" Type="http://schemas.openxmlformats.org/officeDocument/2006/relationships/hyperlink" Target="https://www.nmbu.no/en/students/nova/students/phd-courses/course-series/node/32250" TargetMode="External"/><Relationship Id="rId4" Type="http://schemas.openxmlformats.org/officeDocument/2006/relationships/hyperlink" Target="https://www.nmbu.no/en/students/nova/students/phd-courses/phd-2017/node/29862" TargetMode="External"/><Relationship Id="rId9" Type="http://schemas.openxmlformats.org/officeDocument/2006/relationships/hyperlink" Target="https://www.nmbu.no/en/students/nova/students/phd-courses/phd-courses-2019/node/35820" TargetMode="External"/><Relationship Id="rId14" Type="http://schemas.openxmlformats.org/officeDocument/2006/relationships/hyperlink" Target="https://www.nmbu.no/en/students/nova/students/phd-courses/phd-courses-2019/node/35855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mbu.no/en/students/nova/students/phd-courses/phd-courses-2019/node/35256" TargetMode="External"/><Relationship Id="rId3" Type="http://schemas.openxmlformats.org/officeDocument/2006/relationships/hyperlink" Target="https://www.nmbu.no/en/students/nova/students/phd-courses/course-series/node/32252" TargetMode="External"/><Relationship Id="rId7" Type="http://schemas.openxmlformats.org/officeDocument/2006/relationships/hyperlink" Target="https://www.nmbu.no/en/students/nova/students/phd-courses/course-series/node/3525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bu.no/en/students/nova/students/phd-courses/phd-courses-2019/node/36624" TargetMode="External"/><Relationship Id="rId5" Type="http://schemas.openxmlformats.org/officeDocument/2006/relationships/hyperlink" Target="https://www.nmbu.no/en/students/nova/students/phd-courses/phd-courses-2018/node/33556" TargetMode="External"/><Relationship Id="rId4" Type="http://schemas.openxmlformats.org/officeDocument/2006/relationships/hyperlink" Target="https://www.nmbu.no/en/students/nova/students/phd-courses/phd-2017/node/2990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ovauniversity.org/" TargetMode="External"/><Relationship Id="rId2" Type="http://schemas.openxmlformats.org/officeDocument/2006/relationships/hyperlink" Target="https://www.nmbu.no/en/students/nov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nmbu.no/en/students/nova/contact/coordinators" TargetMode="External"/><Relationship Id="rId4" Type="http://schemas.openxmlformats.org/officeDocument/2006/relationships/hyperlink" Target="https://nmbu.us5.list-manage.com/subscribe/post?u=ccd5c73f379de993913f7b24e&amp;id=a108fcaf6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Presentation for </a:t>
            </a:r>
            <a:r>
              <a:rPr lang="nb-NO" dirty="0" err="1" smtClean="0"/>
              <a:t>PhD</a:t>
            </a:r>
            <a:r>
              <a:rPr lang="nb-NO" dirty="0" smtClean="0"/>
              <a:t> Students, Spring 2019</a:t>
            </a:r>
            <a:br>
              <a:rPr lang="nb-NO" dirty="0" smtClean="0"/>
            </a:br>
            <a:endParaRPr lang="nb-NO" dirty="0" smtClean="0"/>
          </a:p>
          <a:p>
            <a:endParaRPr lang="nb-NO" dirty="0"/>
          </a:p>
          <a:p>
            <a:r>
              <a:rPr lang="nb-NO" sz="800" dirty="0" err="1" smtClean="0"/>
              <a:t>Updated</a:t>
            </a:r>
            <a:r>
              <a:rPr lang="nb-NO" sz="800" dirty="0" smtClean="0"/>
              <a:t> </a:t>
            </a:r>
            <a:r>
              <a:rPr lang="nb-NO" sz="800" smtClean="0"/>
              <a:t>3 Apr. </a:t>
            </a:r>
            <a:r>
              <a:rPr lang="nb-NO" sz="800" dirty="0" smtClean="0"/>
              <a:t>2019</a:t>
            </a:r>
          </a:p>
          <a:p>
            <a:endParaRPr lang="nb-N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97" y="2832203"/>
            <a:ext cx="2285714" cy="8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432780"/>
            <a:ext cx="8534400" cy="730421"/>
          </a:xfrm>
        </p:spPr>
        <p:txBody>
          <a:bodyPr>
            <a:normAutofit/>
          </a:bodyPr>
          <a:lstStyle/>
          <a:p>
            <a:r>
              <a:rPr lang="nb-NO" dirty="0" err="1" smtClean="0"/>
              <a:t>What</a:t>
            </a:r>
            <a:r>
              <a:rPr lang="nb-NO" dirty="0" smtClean="0"/>
              <a:t> is nova?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4479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The Nordic </a:t>
            </a:r>
            <a:r>
              <a:rPr lang="nb-NO" dirty="0" err="1" smtClean="0"/>
              <a:t>Forestry</a:t>
            </a:r>
            <a:r>
              <a:rPr lang="nb-NO" dirty="0" smtClean="0"/>
              <a:t>, </a:t>
            </a:r>
            <a:r>
              <a:rPr lang="nb-NO" dirty="0" err="1" smtClean="0"/>
              <a:t>Veterinary</a:t>
            </a:r>
            <a:r>
              <a:rPr lang="nb-NO" dirty="0" smtClean="0"/>
              <a:t> and Agricultural </a:t>
            </a:r>
            <a:r>
              <a:rPr lang="nb-NO" dirty="0" err="1" smtClean="0"/>
              <a:t>University</a:t>
            </a:r>
            <a:r>
              <a:rPr lang="nb-NO" dirty="0" smtClean="0"/>
              <a:t> Network (NOVA) is a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cooperation</a:t>
            </a:r>
            <a:r>
              <a:rPr lang="nb-NO" dirty="0" smtClean="0"/>
              <a:t> </a:t>
            </a:r>
            <a:r>
              <a:rPr lang="nb-NO" dirty="0" err="1" smtClean="0"/>
              <a:t>aimed</a:t>
            </a:r>
            <a:r>
              <a:rPr lang="nb-NO" dirty="0" smtClean="0"/>
              <a:t> at </a:t>
            </a:r>
            <a:r>
              <a:rPr lang="nb-NO" dirty="0" err="1" smtClean="0"/>
              <a:t>supporting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major global </a:t>
            </a:r>
            <a:r>
              <a:rPr lang="nb-NO" dirty="0" err="1" smtClean="0"/>
              <a:t>challenges</a:t>
            </a:r>
            <a:r>
              <a:rPr lang="nb-NO" dirty="0" smtClean="0"/>
              <a:t> in a Nordic </a:t>
            </a:r>
            <a:r>
              <a:rPr lang="nb-NO" dirty="0" err="1" smtClean="0"/>
              <a:t>context</a:t>
            </a:r>
            <a:r>
              <a:rPr lang="nb-NO" dirty="0" smtClean="0"/>
              <a:t>. Our </a:t>
            </a:r>
            <a:r>
              <a:rPr lang="nb-NO" dirty="0" err="1" smtClean="0"/>
              <a:t>main</a:t>
            </a:r>
            <a:r>
              <a:rPr lang="nb-NO" dirty="0" smtClean="0"/>
              <a:t> </a:t>
            </a:r>
            <a:r>
              <a:rPr lang="nb-NO" dirty="0" err="1" smtClean="0"/>
              <a:t>task</a:t>
            </a:r>
            <a:r>
              <a:rPr lang="nb-NO" dirty="0" smtClean="0"/>
              <a:t> is to </a:t>
            </a:r>
            <a:r>
              <a:rPr lang="nb-NO" dirty="0" err="1" smtClean="0"/>
              <a:t>initiate</a:t>
            </a:r>
            <a:r>
              <a:rPr lang="nb-NO" dirty="0" smtClean="0"/>
              <a:t>, </a:t>
            </a:r>
            <a:r>
              <a:rPr lang="nb-NO" dirty="0" err="1" smtClean="0"/>
              <a:t>administer</a:t>
            </a:r>
            <a:r>
              <a:rPr lang="nb-NO" dirty="0" smtClean="0"/>
              <a:t>, </a:t>
            </a:r>
            <a:r>
              <a:rPr lang="nb-NO" dirty="0" err="1" smtClean="0"/>
              <a:t>promote</a:t>
            </a:r>
            <a:r>
              <a:rPr lang="nb-NO" dirty="0" smtClean="0"/>
              <a:t> and </a:t>
            </a:r>
            <a:r>
              <a:rPr lang="nb-NO" dirty="0" err="1" smtClean="0"/>
              <a:t>financially</a:t>
            </a:r>
            <a:r>
              <a:rPr lang="nb-NO" dirty="0" smtClean="0"/>
              <a:t> support </a:t>
            </a:r>
            <a:r>
              <a:rPr lang="nb-NO" dirty="0" err="1" smtClean="0"/>
              <a:t>cooperation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Nordic </a:t>
            </a:r>
            <a:r>
              <a:rPr lang="nb-NO" dirty="0" err="1" smtClean="0"/>
              <a:t>universities</a:t>
            </a:r>
            <a:r>
              <a:rPr lang="nb-NO" dirty="0" smtClean="0"/>
              <a:t> in </a:t>
            </a:r>
            <a:r>
              <a:rPr lang="nb-NO" dirty="0" err="1" smtClean="0"/>
              <a:t>postgraduate</a:t>
            </a:r>
            <a:r>
              <a:rPr lang="nb-NO" dirty="0" smtClean="0"/>
              <a:t> </a:t>
            </a:r>
            <a:r>
              <a:rPr lang="nb-NO" dirty="0" err="1" smtClean="0"/>
              <a:t>education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/>
              <a:t>NOVA </a:t>
            </a:r>
            <a:r>
              <a:rPr lang="nb-NO" dirty="0" err="1"/>
              <a:t>provides</a:t>
            </a:r>
            <a:r>
              <a:rPr lang="nb-NO" dirty="0"/>
              <a:t> a </a:t>
            </a:r>
            <a:r>
              <a:rPr lang="nb-NO" dirty="0" err="1"/>
              <a:t>platform</a:t>
            </a:r>
            <a:r>
              <a:rPr lang="nb-NO" dirty="0"/>
              <a:t> for </a:t>
            </a:r>
            <a:r>
              <a:rPr lang="nb-NO" dirty="0" err="1"/>
              <a:t>networking</a:t>
            </a:r>
            <a:r>
              <a:rPr lang="nb-NO" dirty="0"/>
              <a:t> </a:t>
            </a:r>
            <a:r>
              <a:rPr lang="nb-NO" dirty="0" err="1"/>
              <a:t>betweeen</a:t>
            </a:r>
            <a:r>
              <a:rPr lang="nb-NO" dirty="0"/>
              <a:t> Nordic </a:t>
            </a:r>
            <a:r>
              <a:rPr lang="nb-NO" dirty="0" err="1"/>
              <a:t>postgraduate</a:t>
            </a:r>
            <a:r>
              <a:rPr lang="nb-NO" dirty="0"/>
              <a:t> students </a:t>
            </a:r>
            <a:r>
              <a:rPr lang="nb-NO" dirty="0" err="1"/>
              <a:t>through</a:t>
            </a:r>
            <a:r>
              <a:rPr lang="nb-NO" dirty="0"/>
              <a:t> </a:t>
            </a:r>
            <a:r>
              <a:rPr lang="nb-NO" dirty="0" err="1"/>
              <a:t>facilitating</a:t>
            </a:r>
            <a:r>
              <a:rPr lang="nb-NO" dirty="0"/>
              <a:t> </a:t>
            </a:r>
            <a:r>
              <a:rPr lang="nb-NO" dirty="0" err="1"/>
              <a:t>high</a:t>
            </a:r>
            <a:r>
              <a:rPr lang="nb-NO" dirty="0"/>
              <a:t> </a:t>
            </a:r>
            <a:r>
              <a:rPr lang="nb-NO" dirty="0" err="1"/>
              <a:t>quality</a:t>
            </a:r>
            <a:r>
              <a:rPr lang="nb-NO" dirty="0"/>
              <a:t>, </a:t>
            </a:r>
            <a:r>
              <a:rPr lang="nb-NO" dirty="0" err="1"/>
              <a:t>international</a:t>
            </a:r>
            <a:r>
              <a:rPr lang="nb-NO" dirty="0"/>
              <a:t> </a:t>
            </a:r>
            <a:r>
              <a:rPr lang="nb-NO" dirty="0" err="1"/>
              <a:t>level</a:t>
            </a:r>
            <a:r>
              <a:rPr lang="nb-NO" dirty="0"/>
              <a:t> </a:t>
            </a:r>
            <a:r>
              <a:rPr lang="nb-NO" dirty="0" err="1"/>
              <a:t>education</a:t>
            </a:r>
            <a:r>
              <a:rPr lang="nb-NO" dirty="0"/>
              <a:t> for </a:t>
            </a:r>
            <a:r>
              <a:rPr lang="nb-NO" dirty="0" err="1"/>
              <a:t>postgraduate</a:t>
            </a:r>
            <a:r>
              <a:rPr lang="nb-NO" dirty="0"/>
              <a:t> students.</a:t>
            </a:r>
          </a:p>
          <a:p>
            <a:pPr marL="0" indent="0">
              <a:buNone/>
            </a:pPr>
            <a:r>
              <a:rPr lang="nb-NO" dirty="0" smtClean="0"/>
              <a:t>The </a:t>
            </a:r>
            <a:r>
              <a:rPr lang="nb-NO" dirty="0" err="1" smtClean="0"/>
              <a:t>courses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planned</a:t>
            </a:r>
            <a:r>
              <a:rPr lang="nb-NO" dirty="0" smtClean="0"/>
              <a:t>, run and </a:t>
            </a:r>
            <a:r>
              <a:rPr lang="nb-NO" dirty="0" err="1" smtClean="0"/>
              <a:t>taught</a:t>
            </a:r>
            <a:r>
              <a:rPr lang="nb-NO" dirty="0" smtClean="0"/>
              <a:t> by a </a:t>
            </a:r>
            <a:r>
              <a:rPr lang="nb-NO" dirty="0" err="1" smtClean="0"/>
              <a:t>group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leading</a:t>
            </a:r>
            <a:r>
              <a:rPr lang="nb-NO" dirty="0" smtClean="0"/>
              <a:t> Nordic </a:t>
            </a:r>
            <a:r>
              <a:rPr lang="nb-NO" dirty="0" err="1" smtClean="0"/>
              <a:t>teachers</a:t>
            </a:r>
            <a:r>
              <a:rPr lang="nb-NO" dirty="0" smtClean="0"/>
              <a:t> and </a:t>
            </a:r>
            <a:r>
              <a:rPr lang="nb-NO" dirty="0" err="1" smtClean="0"/>
              <a:t>researchers</a:t>
            </a:r>
            <a:r>
              <a:rPr lang="nb-NO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6" y="5543918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84954"/>
            <a:ext cx="8534400" cy="826073"/>
          </a:xfrm>
        </p:spPr>
        <p:txBody>
          <a:bodyPr/>
          <a:lstStyle/>
          <a:p>
            <a:r>
              <a:rPr lang="nb-NO" dirty="0" smtClean="0"/>
              <a:t>NOVA </a:t>
            </a:r>
            <a:r>
              <a:rPr lang="nb-NO" dirty="0" err="1" smtClean="0"/>
              <a:t>member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46111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Aarhus </a:t>
            </a:r>
            <a:r>
              <a:rPr lang="en-US" dirty="0"/>
              <a:t>University, Science and Technology, </a:t>
            </a:r>
            <a:r>
              <a:rPr lang="en-US" dirty="0" smtClean="0"/>
              <a:t>AU-ST</a:t>
            </a:r>
            <a:endParaRPr lang="en-US" dirty="0"/>
          </a:p>
          <a:p>
            <a:r>
              <a:rPr lang="en-US" dirty="0" smtClean="0"/>
              <a:t>University </a:t>
            </a:r>
            <a:r>
              <a:rPr lang="en-US" dirty="0"/>
              <a:t>of Helsinki, Faculty of Agriculture and Forestry, </a:t>
            </a:r>
            <a:r>
              <a:rPr lang="en-US" dirty="0" smtClean="0"/>
              <a:t>HU-AF</a:t>
            </a:r>
            <a:endParaRPr lang="en-US" dirty="0"/>
          </a:p>
          <a:p>
            <a:r>
              <a:rPr lang="en-US" dirty="0"/>
              <a:t>University of Helsinki, Faculty of Veterinary </a:t>
            </a:r>
            <a:r>
              <a:rPr lang="en-US" dirty="0" smtClean="0"/>
              <a:t>Medicine</a:t>
            </a:r>
            <a:r>
              <a:rPr lang="en-US" dirty="0"/>
              <a:t>, </a:t>
            </a:r>
            <a:r>
              <a:rPr lang="en-US" dirty="0" smtClean="0"/>
              <a:t>HU-V</a:t>
            </a:r>
            <a:endParaRPr lang="en-US" dirty="0"/>
          </a:p>
          <a:p>
            <a:r>
              <a:rPr lang="en-US" dirty="0"/>
              <a:t>University of Eastern Finland, School of Forest Sciences, </a:t>
            </a:r>
            <a:r>
              <a:rPr lang="en-US" dirty="0" smtClean="0"/>
              <a:t>UEF-F</a:t>
            </a:r>
          </a:p>
          <a:p>
            <a:r>
              <a:rPr lang="en-US" dirty="0" smtClean="0"/>
              <a:t>The </a:t>
            </a:r>
            <a:r>
              <a:rPr lang="en-US" dirty="0"/>
              <a:t>Agricultural University of Iceland, </a:t>
            </a:r>
            <a:r>
              <a:rPr lang="en-US" dirty="0" smtClean="0"/>
              <a:t>LBHI</a:t>
            </a:r>
            <a:endParaRPr lang="en-US" dirty="0"/>
          </a:p>
          <a:p>
            <a:r>
              <a:rPr lang="en-US" dirty="0" smtClean="0"/>
              <a:t>The Norwegian </a:t>
            </a:r>
            <a:r>
              <a:rPr lang="en-US" dirty="0"/>
              <a:t>University of Life Sciences, </a:t>
            </a:r>
            <a:r>
              <a:rPr lang="en-US" dirty="0" smtClean="0"/>
              <a:t>NMBU</a:t>
            </a:r>
            <a:endParaRPr lang="en-US" dirty="0"/>
          </a:p>
          <a:p>
            <a:r>
              <a:rPr lang="en-US" dirty="0" smtClean="0"/>
              <a:t>The Swedish </a:t>
            </a:r>
            <a:r>
              <a:rPr lang="en-US" dirty="0"/>
              <a:t>University of Agricultural Sciences, SLU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6" y="5543918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34851"/>
            <a:ext cx="10571924" cy="5306096"/>
          </a:xfrm>
        </p:spPr>
        <p:txBody>
          <a:bodyPr>
            <a:normAutofit fontScale="47500" lnSpcReduction="20000"/>
          </a:bodyPr>
          <a:lstStyle/>
          <a:p>
            <a:r>
              <a:rPr lang="nb-NO" sz="3000" dirty="0"/>
              <a:t>1995 – establishment </a:t>
            </a:r>
            <a:r>
              <a:rPr lang="nb-NO" sz="3000" dirty="0" err="1"/>
              <a:t>of</a:t>
            </a:r>
            <a:r>
              <a:rPr lang="nb-NO" sz="3000" dirty="0"/>
              <a:t> </a:t>
            </a:r>
            <a:r>
              <a:rPr lang="nb-NO" sz="3000" dirty="0" smtClean="0"/>
              <a:t>NOVA - </a:t>
            </a:r>
            <a:r>
              <a:rPr lang="nb-NO" sz="3000" dirty="0" err="1" smtClean="0"/>
              <a:t>cooperation</a:t>
            </a:r>
            <a:r>
              <a:rPr lang="nb-NO" sz="3000" dirty="0" smtClean="0"/>
              <a:t> </a:t>
            </a:r>
            <a:r>
              <a:rPr lang="nb-NO" sz="3000" dirty="0" err="1" smtClean="0"/>
              <a:t>between</a:t>
            </a:r>
            <a:r>
              <a:rPr lang="nb-NO" sz="3000" dirty="0" smtClean="0"/>
              <a:t> </a:t>
            </a:r>
            <a:r>
              <a:rPr lang="nb-NO" sz="3000" dirty="0" err="1" smtClean="0"/>
              <a:t>the</a:t>
            </a:r>
            <a:r>
              <a:rPr lang="nb-NO" sz="3000" dirty="0" smtClean="0"/>
              <a:t> Nordic </a:t>
            </a:r>
            <a:r>
              <a:rPr lang="nb-NO" sz="3000" dirty="0" err="1" smtClean="0"/>
              <a:t>veterinary</a:t>
            </a:r>
            <a:r>
              <a:rPr lang="nb-NO" sz="3000" dirty="0" smtClean="0"/>
              <a:t> and </a:t>
            </a:r>
            <a:r>
              <a:rPr lang="nb-NO" sz="3000" dirty="0" err="1" smtClean="0"/>
              <a:t>agricultural</a:t>
            </a:r>
            <a:r>
              <a:rPr lang="nb-NO" sz="3000" dirty="0" smtClean="0"/>
              <a:t> </a:t>
            </a:r>
            <a:r>
              <a:rPr lang="nb-NO" sz="3000" dirty="0" err="1" smtClean="0"/>
              <a:t>universities</a:t>
            </a:r>
            <a:r>
              <a:rPr lang="nb-NO" sz="3000" dirty="0" smtClean="0"/>
              <a:t> to </a:t>
            </a:r>
            <a:r>
              <a:rPr lang="nb-NO" sz="3000" dirty="0" err="1" smtClean="0"/>
              <a:t>develop</a:t>
            </a:r>
            <a:r>
              <a:rPr lang="nb-NO" sz="3000" dirty="0" smtClean="0"/>
              <a:t> </a:t>
            </a:r>
            <a:r>
              <a:rPr lang="nb-NO" sz="3000" dirty="0" err="1" smtClean="0"/>
              <a:t>courses</a:t>
            </a:r>
            <a:r>
              <a:rPr lang="nb-NO" sz="3000" dirty="0" smtClean="0"/>
              <a:t> </a:t>
            </a:r>
            <a:r>
              <a:rPr lang="nb-NO" sz="3000" dirty="0" err="1" smtClean="0"/>
              <a:t>on</a:t>
            </a:r>
            <a:r>
              <a:rPr lang="nb-NO" sz="3000" dirty="0" smtClean="0"/>
              <a:t> </a:t>
            </a:r>
            <a:r>
              <a:rPr lang="nb-NO" sz="3000" dirty="0" err="1" smtClean="0"/>
              <a:t>bachelor’s</a:t>
            </a:r>
            <a:r>
              <a:rPr lang="nb-NO" sz="3000" dirty="0" smtClean="0"/>
              <a:t>, </a:t>
            </a:r>
            <a:r>
              <a:rPr lang="nb-NO" sz="3000" dirty="0" err="1" smtClean="0"/>
              <a:t>master’s</a:t>
            </a:r>
            <a:r>
              <a:rPr lang="nb-NO" sz="3000" dirty="0" smtClean="0"/>
              <a:t> and </a:t>
            </a:r>
            <a:r>
              <a:rPr lang="nb-NO" sz="3000" dirty="0" err="1" smtClean="0"/>
              <a:t>PhD</a:t>
            </a:r>
            <a:r>
              <a:rPr lang="nb-NO" sz="3000" dirty="0" smtClean="0"/>
              <a:t> </a:t>
            </a:r>
            <a:r>
              <a:rPr lang="nb-NO" sz="3000" dirty="0" err="1" smtClean="0"/>
              <a:t>level</a:t>
            </a:r>
            <a:endParaRPr lang="nb-NO" sz="3000" dirty="0"/>
          </a:p>
          <a:p>
            <a:r>
              <a:rPr lang="nb-NO" sz="3000" dirty="0"/>
              <a:t>1996 – establishment </a:t>
            </a:r>
            <a:r>
              <a:rPr lang="nb-NO" sz="3000" dirty="0" err="1"/>
              <a:t>of</a:t>
            </a:r>
            <a:r>
              <a:rPr lang="nb-NO" sz="3000" dirty="0"/>
              <a:t> </a:t>
            </a:r>
            <a:r>
              <a:rPr lang="nb-NO" sz="3000" dirty="0" err="1"/>
              <a:t>the</a:t>
            </a:r>
            <a:r>
              <a:rPr lang="nb-NO" sz="3000" dirty="0"/>
              <a:t> Baltic </a:t>
            </a:r>
            <a:r>
              <a:rPr lang="nb-NO" sz="3000" dirty="0" err="1"/>
              <a:t>Forestry</a:t>
            </a:r>
            <a:r>
              <a:rPr lang="nb-NO" sz="3000" dirty="0"/>
              <a:t>, </a:t>
            </a:r>
            <a:r>
              <a:rPr lang="nb-NO" sz="3000" dirty="0" err="1"/>
              <a:t>Veterinary</a:t>
            </a:r>
            <a:r>
              <a:rPr lang="nb-NO" sz="3000" dirty="0"/>
              <a:t> and Agricultural </a:t>
            </a:r>
            <a:r>
              <a:rPr lang="nb-NO" sz="3000" dirty="0" err="1"/>
              <a:t>University</a:t>
            </a:r>
            <a:r>
              <a:rPr lang="nb-NO" sz="3000" dirty="0"/>
              <a:t> Network (BOVA)</a:t>
            </a:r>
          </a:p>
          <a:p>
            <a:r>
              <a:rPr lang="nb-NO" sz="3000" dirty="0"/>
              <a:t>1996-2000 – </a:t>
            </a:r>
            <a:r>
              <a:rPr lang="nb-NO" sz="3000" dirty="0" smtClean="0"/>
              <a:t>NOVA-BOVA </a:t>
            </a:r>
            <a:r>
              <a:rPr lang="nb-NO" sz="3000" dirty="0" err="1"/>
              <a:t>programme</a:t>
            </a:r>
            <a:r>
              <a:rPr lang="nb-NO" sz="3000" dirty="0"/>
              <a:t>, lead by </a:t>
            </a:r>
            <a:r>
              <a:rPr lang="nb-NO" sz="3000" dirty="0" err="1"/>
              <a:t>the</a:t>
            </a:r>
            <a:r>
              <a:rPr lang="nb-NO" sz="3000" dirty="0"/>
              <a:t> NOVA side, </a:t>
            </a:r>
            <a:r>
              <a:rPr lang="nb-NO" sz="3000" dirty="0" err="1"/>
              <a:t>focused</a:t>
            </a:r>
            <a:r>
              <a:rPr lang="nb-NO" sz="3000" dirty="0"/>
              <a:t> </a:t>
            </a:r>
            <a:r>
              <a:rPr lang="nb-NO" sz="3000" dirty="0" err="1"/>
              <a:t>mainly</a:t>
            </a:r>
            <a:r>
              <a:rPr lang="nb-NO" sz="3000" dirty="0"/>
              <a:t> </a:t>
            </a:r>
            <a:r>
              <a:rPr lang="nb-NO" sz="3000" dirty="0" err="1"/>
              <a:t>on</a:t>
            </a:r>
            <a:r>
              <a:rPr lang="nb-NO" sz="3000" dirty="0"/>
              <a:t> </a:t>
            </a:r>
            <a:r>
              <a:rPr lang="nb-NO" sz="3000" dirty="0" err="1"/>
              <a:t>short</a:t>
            </a:r>
            <a:r>
              <a:rPr lang="nb-NO" sz="3000" dirty="0"/>
              <a:t> </a:t>
            </a:r>
            <a:r>
              <a:rPr lang="nb-NO" sz="3000" dirty="0" err="1"/>
              <a:t>MSc</a:t>
            </a:r>
            <a:r>
              <a:rPr lang="nb-NO" sz="3000" dirty="0"/>
              <a:t> </a:t>
            </a:r>
            <a:r>
              <a:rPr lang="nb-NO" sz="3000" dirty="0" err="1"/>
              <a:t>courses</a:t>
            </a:r>
            <a:r>
              <a:rPr lang="nb-NO" sz="3000" dirty="0"/>
              <a:t> in BOVA </a:t>
            </a:r>
            <a:r>
              <a:rPr lang="nb-NO" sz="3000" dirty="0" err="1"/>
              <a:t>member</a:t>
            </a:r>
            <a:r>
              <a:rPr lang="nb-NO" sz="3000" dirty="0"/>
              <a:t> </a:t>
            </a:r>
            <a:r>
              <a:rPr lang="nb-NO" sz="3000" dirty="0" err="1"/>
              <a:t>institutions</a:t>
            </a:r>
            <a:endParaRPr lang="nb-NO" sz="3000" dirty="0"/>
          </a:p>
          <a:p>
            <a:r>
              <a:rPr lang="nb-NO" sz="3000" dirty="0"/>
              <a:t>1998-2000 – Intensive </a:t>
            </a:r>
            <a:r>
              <a:rPr lang="nb-NO" sz="3000" dirty="0" err="1"/>
              <a:t>courses</a:t>
            </a:r>
            <a:r>
              <a:rPr lang="nb-NO" sz="3000" dirty="0"/>
              <a:t> in </a:t>
            </a:r>
            <a:r>
              <a:rPr lang="nb-NO" sz="3000" dirty="0" err="1"/>
              <a:t>the</a:t>
            </a:r>
            <a:r>
              <a:rPr lang="nb-NO" sz="3000" dirty="0"/>
              <a:t> NOVA and BOVA </a:t>
            </a:r>
            <a:r>
              <a:rPr lang="nb-NO" sz="3000" dirty="0" err="1"/>
              <a:t>institutions</a:t>
            </a:r>
            <a:r>
              <a:rPr lang="nb-NO" sz="3000" dirty="0"/>
              <a:t>, </a:t>
            </a:r>
            <a:r>
              <a:rPr lang="nb-NO" sz="3000" dirty="0" err="1"/>
              <a:t>including</a:t>
            </a:r>
            <a:r>
              <a:rPr lang="nb-NO" sz="3000" dirty="0"/>
              <a:t> partners from </a:t>
            </a:r>
            <a:r>
              <a:rPr lang="nb-NO" sz="3000" dirty="0" err="1"/>
              <a:t>Russia</a:t>
            </a:r>
            <a:r>
              <a:rPr lang="nb-NO" sz="3000" dirty="0"/>
              <a:t> and </a:t>
            </a:r>
            <a:r>
              <a:rPr lang="nb-NO" sz="3000" dirty="0" err="1"/>
              <a:t>Poland</a:t>
            </a:r>
            <a:endParaRPr lang="nb-NO" sz="3000" dirty="0"/>
          </a:p>
          <a:p>
            <a:r>
              <a:rPr lang="nb-NO" sz="3000" dirty="0"/>
              <a:t>2002-2004 – K&amp;A </a:t>
            </a:r>
            <a:r>
              <a:rPr lang="nb-NO" sz="3000" dirty="0" err="1"/>
              <a:t>Wallenberg</a:t>
            </a:r>
            <a:r>
              <a:rPr lang="nb-NO" sz="3000" dirty="0"/>
              <a:t> Foundation </a:t>
            </a:r>
            <a:r>
              <a:rPr lang="nb-NO" sz="3000" dirty="0" err="1"/>
              <a:t>project</a:t>
            </a:r>
            <a:r>
              <a:rPr lang="nb-NO" sz="3000" dirty="0"/>
              <a:t> «Development </a:t>
            </a:r>
            <a:r>
              <a:rPr lang="nb-NO" sz="3000" dirty="0" err="1"/>
              <a:t>of</a:t>
            </a:r>
            <a:r>
              <a:rPr lang="nb-NO" sz="3000" dirty="0"/>
              <a:t> Nordic-Baltic </a:t>
            </a:r>
            <a:r>
              <a:rPr lang="nb-NO" sz="3000" dirty="0" err="1"/>
              <a:t>academic</a:t>
            </a:r>
            <a:r>
              <a:rPr lang="nb-NO" sz="3000" dirty="0"/>
              <a:t> </a:t>
            </a:r>
            <a:r>
              <a:rPr lang="nb-NO" sz="3000" dirty="0" err="1"/>
              <a:t>collaboration</a:t>
            </a:r>
            <a:r>
              <a:rPr lang="nb-NO" sz="3000" dirty="0"/>
              <a:t> in </a:t>
            </a:r>
            <a:r>
              <a:rPr lang="nb-NO" sz="3000" dirty="0" err="1"/>
              <a:t>Forestry</a:t>
            </a:r>
            <a:r>
              <a:rPr lang="nb-NO" sz="3000" dirty="0"/>
              <a:t>, </a:t>
            </a:r>
            <a:r>
              <a:rPr lang="nb-NO" sz="3000" dirty="0" err="1"/>
              <a:t>Veterinary</a:t>
            </a:r>
            <a:r>
              <a:rPr lang="nb-NO" sz="3000" dirty="0"/>
              <a:t> and </a:t>
            </a:r>
            <a:r>
              <a:rPr lang="nb-NO" sz="3000" dirty="0" err="1"/>
              <a:t>Agriculture</a:t>
            </a:r>
            <a:r>
              <a:rPr lang="nb-NO" sz="3000" dirty="0"/>
              <a:t> (NOVA-BOVA)»</a:t>
            </a:r>
          </a:p>
          <a:p>
            <a:r>
              <a:rPr lang="nb-NO" sz="3000" dirty="0"/>
              <a:t>2005-2008 – Collaboration </a:t>
            </a:r>
            <a:r>
              <a:rPr lang="nb-NO" sz="3000" dirty="0" err="1"/>
              <a:t>with</a:t>
            </a:r>
            <a:r>
              <a:rPr lang="nb-NO" sz="3000" dirty="0"/>
              <a:t> BOVA: </a:t>
            </a:r>
            <a:r>
              <a:rPr lang="nb-NO" sz="3000" dirty="0" err="1"/>
              <a:t>activities</a:t>
            </a:r>
            <a:r>
              <a:rPr lang="nb-NO" sz="3000" dirty="0"/>
              <a:t> </a:t>
            </a:r>
            <a:r>
              <a:rPr lang="nb-NO" sz="3000" dirty="0" err="1"/>
              <a:t>carried</a:t>
            </a:r>
            <a:r>
              <a:rPr lang="nb-NO" sz="3000" dirty="0"/>
              <a:t> </a:t>
            </a:r>
            <a:r>
              <a:rPr lang="nb-NO" sz="3000" dirty="0" err="1"/>
              <a:t>out</a:t>
            </a:r>
            <a:r>
              <a:rPr lang="nb-NO" sz="3000" dirty="0"/>
              <a:t> by </a:t>
            </a:r>
            <a:r>
              <a:rPr lang="nb-NO" sz="3000" dirty="0" err="1"/>
              <a:t>academic</a:t>
            </a:r>
            <a:r>
              <a:rPr lang="nb-NO" sz="3000" dirty="0"/>
              <a:t> </a:t>
            </a:r>
            <a:r>
              <a:rPr lang="nb-NO" sz="3000" dirty="0" err="1"/>
              <a:t>networks</a:t>
            </a:r>
            <a:r>
              <a:rPr lang="nb-NO" sz="3000" dirty="0"/>
              <a:t> </a:t>
            </a:r>
            <a:r>
              <a:rPr lang="nb-NO" sz="3000" dirty="0" err="1"/>
              <a:t>within</a:t>
            </a:r>
            <a:r>
              <a:rPr lang="nb-NO" sz="3000" dirty="0"/>
              <a:t> Nordplus </a:t>
            </a:r>
            <a:r>
              <a:rPr lang="nb-NO" sz="3000" dirty="0" err="1"/>
              <a:t>project</a:t>
            </a:r>
            <a:r>
              <a:rPr lang="nb-NO" sz="3000" dirty="0"/>
              <a:t> </a:t>
            </a:r>
            <a:r>
              <a:rPr lang="nb-NO" sz="3000" dirty="0" err="1"/>
              <a:t>frames</a:t>
            </a:r>
            <a:r>
              <a:rPr lang="nb-NO" sz="3000" dirty="0"/>
              <a:t> in </a:t>
            </a:r>
            <a:r>
              <a:rPr lang="nb-NO" sz="3000" dirty="0" err="1"/>
              <a:t>the</a:t>
            </a:r>
            <a:r>
              <a:rPr lang="nb-NO" sz="3000" dirty="0"/>
              <a:t> form </a:t>
            </a:r>
            <a:r>
              <a:rPr lang="nb-NO" sz="3000" dirty="0" err="1"/>
              <a:t>of</a:t>
            </a:r>
            <a:r>
              <a:rPr lang="nb-NO" sz="3000" dirty="0"/>
              <a:t> intensive </a:t>
            </a:r>
            <a:r>
              <a:rPr lang="nb-NO" sz="3000" dirty="0" err="1"/>
              <a:t>courses</a:t>
            </a:r>
            <a:endParaRPr lang="nb-NO" sz="3000" dirty="0"/>
          </a:p>
          <a:p>
            <a:r>
              <a:rPr lang="nb-NO" sz="3000" dirty="0"/>
              <a:t>2007-2008 – New Nordplus </a:t>
            </a:r>
            <a:r>
              <a:rPr lang="nb-NO" sz="3000" dirty="0" err="1"/>
              <a:t>programme</a:t>
            </a:r>
            <a:r>
              <a:rPr lang="nb-NO" sz="3000" dirty="0"/>
              <a:t> </a:t>
            </a:r>
            <a:r>
              <a:rPr lang="nb-NO" sz="3000" dirty="0" err="1"/>
              <a:t>launched</a:t>
            </a:r>
            <a:r>
              <a:rPr lang="nb-NO" sz="3000" dirty="0"/>
              <a:t>, NOVA and BOVA </a:t>
            </a:r>
            <a:r>
              <a:rPr lang="nb-NO" sz="3000" dirty="0" err="1"/>
              <a:t>utilises</a:t>
            </a:r>
            <a:r>
              <a:rPr lang="nb-NO" sz="3000" dirty="0"/>
              <a:t> </a:t>
            </a:r>
            <a:r>
              <a:rPr lang="nb-NO" sz="3000" dirty="0" err="1"/>
              <a:t>this</a:t>
            </a:r>
            <a:r>
              <a:rPr lang="nb-NO" sz="3000" dirty="0"/>
              <a:t> </a:t>
            </a:r>
            <a:r>
              <a:rPr lang="nb-NO" sz="3000" dirty="0" err="1"/>
              <a:t>programme</a:t>
            </a:r>
            <a:r>
              <a:rPr lang="nb-NO" sz="3000" dirty="0"/>
              <a:t> for </a:t>
            </a:r>
            <a:r>
              <a:rPr lang="nb-NO" sz="3000" dirty="0" err="1"/>
              <a:t>intensification</a:t>
            </a:r>
            <a:r>
              <a:rPr lang="nb-NO" sz="3000" dirty="0"/>
              <a:t> </a:t>
            </a:r>
            <a:r>
              <a:rPr lang="nb-NO" sz="3000" dirty="0" err="1"/>
              <a:t>of</a:t>
            </a:r>
            <a:r>
              <a:rPr lang="nb-NO" sz="3000" dirty="0"/>
              <a:t> </a:t>
            </a:r>
            <a:r>
              <a:rPr lang="nb-NO" sz="3000" dirty="0" err="1"/>
              <a:t>common</a:t>
            </a:r>
            <a:r>
              <a:rPr lang="nb-NO" sz="3000" dirty="0"/>
              <a:t> </a:t>
            </a:r>
            <a:r>
              <a:rPr lang="nb-NO" sz="3000" dirty="0" err="1"/>
              <a:t>activities</a:t>
            </a:r>
            <a:r>
              <a:rPr lang="nb-NO" sz="3000" dirty="0"/>
              <a:t> (e.g. </a:t>
            </a:r>
            <a:r>
              <a:rPr lang="nb-NO" sz="3000" dirty="0" err="1"/>
              <a:t>mobility</a:t>
            </a:r>
            <a:r>
              <a:rPr lang="nb-NO" sz="3000" dirty="0"/>
              <a:t> support for students and </a:t>
            </a:r>
            <a:r>
              <a:rPr lang="nb-NO" sz="3000" dirty="0" err="1"/>
              <a:t>teachers</a:t>
            </a:r>
            <a:r>
              <a:rPr lang="nb-NO" sz="3000" dirty="0"/>
              <a:t>, and intensive </a:t>
            </a:r>
            <a:r>
              <a:rPr lang="nb-NO" sz="3000" dirty="0" err="1"/>
              <a:t>courses</a:t>
            </a:r>
            <a:r>
              <a:rPr lang="nb-NO" sz="3000" dirty="0"/>
              <a:t> </a:t>
            </a:r>
            <a:r>
              <a:rPr lang="nb-NO" sz="3000" dirty="0" err="1"/>
              <a:t>on</a:t>
            </a:r>
            <a:r>
              <a:rPr lang="nb-NO" sz="3000" dirty="0"/>
              <a:t> </a:t>
            </a:r>
            <a:r>
              <a:rPr lang="nb-NO" sz="3000" dirty="0" err="1"/>
              <a:t>bachelor’s</a:t>
            </a:r>
            <a:r>
              <a:rPr lang="nb-NO" sz="3000" dirty="0"/>
              <a:t> and </a:t>
            </a:r>
            <a:r>
              <a:rPr lang="nb-NO" sz="3000" dirty="0" err="1"/>
              <a:t>master’s</a:t>
            </a:r>
            <a:r>
              <a:rPr lang="nb-NO" sz="3000" dirty="0"/>
              <a:t> </a:t>
            </a:r>
            <a:r>
              <a:rPr lang="nb-NO" sz="3000" dirty="0" err="1"/>
              <a:t>level</a:t>
            </a:r>
            <a:r>
              <a:rPr lang="nb-NO" sz="3000" dirty="0"/>
              <a:t>)</a:t>
            </a:r>
          </a:p>
          <a:p>
            <a:r>
              <a:rPr lang="nb-NO" sz="3000" dirty="0"/>
              <a:t>2014 – NOVA </a:t>
            </a:r>
            <a:r>
              <a:rPr lang="nb-NO" sz="3000" dirty="0" err="1"/>
              <a:t>Strategy</a:t>
            </a:r>
            <a:r>
              <a:rPr lang="nb-NO" sz="3000" dirty="0"/>
              <a:t> for 2014-2018: </a:t>
            </a:r>
            <a:r>
              <a:rPr lang="nb-NO" sz="3000" dirty="0" err="1"/>
              <a:t>slimming</a:t>
            </a:r>
            <a:r>
              <a:rPr lang="nb-NO" sz="3000" dirty="0"/>
              <a:t> and </a:t>
            </a:r>
            <a:r>
              <a:rPr lang="nb-NO" sz="3000" dirty="0" err="1"/>
              <a:t>streamlining</a:t>
            </a:r>
            <a:r>
              <a:rPr lang="nb-NO" sz="3000" dirty="0"/>
              <a:t> </a:t>
            </a:r>
            <a:r>
              <a:rPr lang="nb-NO" sz="3000" dirty="0" err="1"/>
              <a:t>of</a:t>
            </a:r>
            <a:r>
              <a:rPr lang="nb-NO" sz="3000" dirty="0"/>
              <a:t> NOVA, </a:t>
            </a:r>
            <a:r>
              <a:rPr lang="nb-NO" sz="3000" dirty="0" err="1"/>
              <a:t>focus</a:t>
            </a:r>
            <a:r>
              <a:rPr lang="nb-NO" sz="3000" dirty="0"/>
              <a:t> </a:t>
            </a:r>
            <a:r>
              <a:rPr lang="nb-NO" sz="3000" dirty="0" err="1"/>
              <a:t>on</a:t>
            </a:r>
            <a:r>
              <a:rPr lang="nb-NO" sz="3000" dirty="0"/>
              <a:t> </a:t>
            </a:r>
            <a:r>
              <a:rPr lang="nb-NO" sz="3000" dirty="0" err="1"/>
              <a:t>PhD</a:t>
            </a:r>
            <a:r>
              <a:rPr lang="nb-NO" sz="3000" dirty="0"/>
              <a:t> </a:t>
            </a:r>
            <a:r>
              <a:rPr lang="nb-NO" sz="3000" dirty="0" err="1"/>
              <a:t>courses</a:t>
            </a:r>
            <a:endParaRPr lang="nb-NO" sz="3000" dirty="0"/>
          </a:p>
          <a:p>
            <a:r>
              <a:rPr lang="nb-NO" sz="3000" dirty="0"/>
              <a:t>2015 – </a:t>
            </a:r>
            <a:r>
              <a:rPr lang="nb-NO" sz="3000" dirty="0" err="1"/>
              <a:t>University</a:t>
            </a:r>
            <a:r>
              <a:rPr lang="nb-NO" sz="3000" dirty="0"/>
              <a:t> of Copenhagen, </a:t>
            </a:r>
            <a:r>
              <a:rPr lang="nb-NO" sz="3000" dirty="0" err="1"/>
              <a:t>Faculty</a:t>
            </a:r>
            <a:r>
              <a:rPr lang="nb-NO" sz="3000" dirty="0"/>
              <a:t> of Health and Medical </a:t>
            </a:r>
            <a:r>
              <a:rPr lang="nb-NO" sz="3000" dirty="0" err="1"/>
              <a:t>Science</a:t>
            </a:r>
            <a:r>
              <a:rPr lang="nb-NO" sz="3000" dirty="0"/>
              <a:t> </a:t>
            </a:r>
            <a:r>
              <a:rPr lang="nb-NO" sz="3000" dirty="0" err="1" smtClean="0"/>
              <a:t>left</a:t>
            </a:r>
            <a:r>
              <a:rPr lang="nb-NO" sz="3000" dirty="0" smtClean="0"/>
              <a:t> </a:t>
            </a:r>
            <a:r>
              <a:rPr lang="nb-NO" sz="3000" dirty="0"/>
              <a:t>NOVA from 1 Jan.</a:t>
            </a:r>
          </a:p>
          <a:p>
            <a:r>
              <a:rPr lang="nb-NO" sz="3000" dirty="0"/>
              <a:t>2016 – </a:t>
            </a:r>
            <a:r>
              <a:rPr lang="nb-NO" sz="3000" dirty="0" err="1"/>
              <a:t>University</a:t>
            </a:r>
            <a:r>
              <a:rPr lang="nb-NO" sz="3000" dirty="0"/>
              <a:t> of Copenhagen, </a:t>
            </a:r>
            <a:r>
              <a:rPr lang="nb-NO" sz="3000" dirty="0" err="1"/>
              <a:t>Faculty</a:t>
            </a:r>
            <a:r>
              <a:rPr lang="nb-NO" sz="3000" dirty="0"/>
              <a:t> of </a:t>
            </a:r>
            <a:r>
              <a:rPr lang="nb-NO" sz="3000" dirty="0" err="1"/>
              <a:t>Science</a:t>
            </a:r>
            <a:r>
              <a:rPr lang="nb-NO" sz="3000" dirty="0"/>
              <a:t> </a:t>
            </a:r>
            <a:r>
              <a:rPr lang="nb-NO" sz="3000" smtClean="0"/>
              <a:t>left</a:t>
            </a:r>
            <a:r>
              <a:rPr lang="nb-NO" sz="3000" dirty="0" smtClean="0"/>
              <a:t> </a:t>
            </a:r>
            <a:r>
              <a:rPr lang="nb-NO" sz="3000" dirty="0"/>
              <a:t>NOVA from 1 Jan.</a:t>
            </a:r>
          </a:p>
          <a:p>
            <a:r>
              <a:rPr lang="nb-NO" sz="3000" dirty="0"/>
              <a:t>2018 – NOVA </a:t>
            </a:r>
            <a:r>
              <a:rPr lang="nb-NO" sz="3000" dirty="0" err="1"/>
              <a:t>Strategy</a:t>
            </a:r>
            <a:r>
              <a:rPr lang="nb-NO" sz="3000" dirty="0"/>
              <a:t> for 2018-2021: </a:t>
            </a:r>
            <a:r>
              <a:rPr lang="nb-NO" sz="3000" dirty="0" err="1"/>
              <a:t>continued</a:t>
            </a:r>
            <a:r>
              <a:rPr lang="nb-NO" sz="3000" dirty="0"/>
              <a:t> </a:t>
            </a:r>
            <a:r>
              <a:rPr lang="nb-NO" sz="3000" dirty="0" err="1"/>
              <a:t>focus</a:t>
            </a:r>
            <a:r>
              <a:rPr lang="nb-NO" sz="3000" dirty="0"/>
              <a:t> </a:t>
            </a:r>
            <a:r>
              <a:rPr lang="nb-NO" sz="3000" dirty="0" err="1"/>
              <a:t>on</a:t>
            </a:r>
            <a:r>
              <a:rPr lang="nb-NO" sz="3000" dirty="0"/>
              <a:t> </a:t>
            </a:r>
            <a:r>
              <a:rPr lang="nb-NO" sz="3000" dirty="0" err="1"/>
              <a:t>PhD</a:t>
            </a:r>
            <a:r>
              <a:rPr lang="nb-NO" sz="3000" dirty="0"/>
              <a:t> </a:t>
            </a:r>
            <a:r>
              <a:rPr lang="nb-NO" sz="3000" dirty="0" err="1" smtClean="0"/>
              <a:t>courses</a:t>
            </a:r>
            <a:r>
              <a:rPr lang="nb-NO" sz="3000" dirty="0" smtClean="0"/>
              <a:t> - </a:t>
            </a:r>
            <a:r>
              <a:rPr lang="nb-NO" sz="3000" dirty="0" err="1" smtClean="0"/>
              <a:t>opening</a:t>
            </a:r>
            <a:r>
              <a:rPr lang="nb-NO" sz="3000" dirty="0" smtClean="0"/>
              <a:t> </a:t>
            </a:r>
            <a:r>
              <a:rPr lang="nb-NO" sz="3000" dirty="0"/>
              <a:t>up for </a:t>
            </a:r>
            <a:r>
              <a:rPr lang="nb-NO" sz="3000" dirty="0" err="1"/>
              <a:t>funding</a:t>
            </a:r>
            <a:r>
              <a:rPr lang="nb-NO" sz="3000" dirty="0"/>
              <a:t> </a:t>
            </a:r>
            <a:r>
              <a:rPr lang="nb-NO" sz="3000" dirty="0" err="1"/>
              <a:t>of</a:t>
            </a:r>
            <a:r>
              <a:rPr lang="nb-NO" sz="3000" dirty="0"/>
              <a:t> digital </a:t>
            </a:r>
            <a:r>
              <a:rPr lang="nb-NO" sz="3000" dirty="0" err="1"/>
              <a:t>courses</a:t>
            </a:r>
            <a:r>
              <a:rPr lang="nb-NO" sz="3000" dirty="0"/>
              <a:t>, </a:t>
            </a:r>
            <a:r>
              <a:rPr lang="nb-NO" sz="3000" dirty="0" err="1"/>
              <a:t>PhD</a:t>
            </a:r>
            <a:r>
              <a:rPr lang="nb-NO" sz="3000" dirty="0"/>
              <a:t> </a:t>
            </a:r>
            <a:r>
              <a:rPr lang="nb-NO" sz="3000" dirty="0" err="1"/>
              <a:t>activities</a:t>
            </a:r>
            <a:r>
              <a:rPr lang="nb-NO" sz="3000" dirty="0"/>
              <a:t>, </a:t>
            </a:r>
            <a:r>
              <a:rPr lang="nb-NO" sz="3000" dirty="0" err="1"/>
              <a:t>competence</a:t>
            </a:r>
            <a:r>
              <a:rPr lang="nb-NO" sz="3000" dirty="0"/>
              <a:t> </a:t>
            </a:r>
            <a:r>
              <a:rPr lang="nb-NO" sz="3000" dirty="0" err="1"/>
              <a:t>enhancing</a:t>
            </a:r>
            <a:r>
              <a:rPr lang="nb-NO" sz="3000" dirty="0"/>
              <a:t> </a:t>
            </a:r>
            <a:r>
              <a:rPr lang="nb-NO" sz="3000" dirty="0" err="1"/>
              <a:t>courses</a:t>
            </a:r>
            <a:r>
              <a:rPr lang="nb-NO" sz="3000" dirty="0"/>
              <a:t> for </a:t>
            </a:r>
            <a:r>
              <a:rPr lang="nb-NO" sz="3000" dirty="0" err="1"/>
              <a:t>PhD</a:t>
            </a:r>
            <a:r>
              <a:rPr lang="nb-NO" sz="3000" dirty="0"/>
              <a:t> students and </a:t>
            </a:r>
            <a:r>
              <a:rPr lang="nb-NO" sz="3000" dirty="0" err="1"/>
              <a:t>other</a:t>
            </a:r>
            <a:r>
              <a:rPr lang="nb-NO" sz="3000" dirty="0"/>
              <a:t> </a:t>
            </a:r>
            <a:r>
              <a:rPr lang="nb-NO" sz="3000" dirty="0" smtClean="0"/>
              <a:t>scientists</a:t>
            </a:r>
            <a:endParaRPr lang="nb-NO" sz="3000" dirty="0"/>
          </a:p>
          <a:p>
            <a:r>
              <a:rPr lang="nb-NO" sz="3000" dirty="0"/>
              <a:t>2018 – </a:t>
            </a:r>
            <a:r>
              <a:rPr lang="nb-NO" sz="3000" dirty="0" err="1"/>
              <a:t>new</a:t>
            </a:r>
            <a:r>
              <a:rPr lang="nb-NO" sz="3000" dirty="0"/>
              <a:t> and </a:t>
            </a:r>
            <a:r>
              <a:rPr lang="nb-NO" sz="3000" dirty="0" err="1"/>
              <a:t>simplified</a:t>
            </a:r>
            <a:r>
              <a:rPr lang="nb-NO" sz="3000" dirty="0"/>
              <a:t> </a:t>
            </a:r>
            <a:r>
              <a:rPr lang="nb-NO" sz="3000" dirty="0" err="1"/>
              <a:t>regulations</a:t>
            </a:r>
            <a:r>
              <a:rPr lang="nb-NO" sz="3000" dirty="0"/>
              <a:t> for NOVA </a:t>
            </a:r>
            <a:r>
              <a:rPr lang="nb-NO" sz="3000" dirty="0" err="1"/>
              <a:t>courses</a:t>
            </a:r>
            <a:r>
              <a:rPr lang="nb-NO" sz="3000" dirty="0"/>
              <a:t>, </a:t>
            </a:r>
            <a:r>
              <a:rPr lang="nb-NO" sz="3000" dirty="0" err="1"/>
              <a:t>introduction</a:t>
            </a:r>
            <a:r>
              <a:rPr lang="nb-NO" sz="3000" dirty="0"/>
              <a:t> </a:t>
            </a:r>
            <a:r>
              <a:rPr lang="nb-NO" sz="3000" dirty="0" err="1"/>
              <a:t>of</a:t>
            </a:r>
            <a:r>
              <a:rPr lang="nb-NO" sz="3000" dirty="0"/>
              <a:t> a </a:t>
            </a:r>
            <a:r>
              <a:rPr lang="nb-NO" sz="3000" dirty="0" err="1"/>
              <a:t>two-year</a:t>
            </a:r>
            <a:r>
              <a:rPr lang="nb-NO" sz="3000" dirty="0"/>
              <a:t> pilot </a:t>
            </a:r>
            <a:r>
              <a:rPr lang="nb-NO" sz="3000" dirty="0" err="1"/>
              <a:t>with</a:t>
            </a:r>
            <a:r>
              <a:rPr lang="nb-NO" sz="3000" dirty="0"/>
              <a:t> </a:t>
            </a:r>
            <a:r>
              <a:rPr lang="nb-NO" sz="3000" dirty="0" err="1"/>
              <a:t>simplification</a:t>
            </a:r>
            <a:r>
              <a:rPr lang="nb-NO" sz="3000" dirty="0"/>
              <a:t> </a:t>
            </a:r>
            <a:r>
              <a:rPr lang="nb-NO" sz="3000" dirty="0" err="1"/>
              <a:t>of</a:t>
            </a:r>
            <a:r>
              <a:rPr lang="nb-NO" sz="3000" dirty="0"/>
              <a:t> </a:t>
            </a:r>
            <a:r>
              <a:rPr lang="nb-NO" sz="3000" dirty="0" err="1"/>
              <a:t>the</a:t>
            </a:r>
            <a:r>
              <a:rPr lang="nb-NO" sz="3000" dirty="0"/>
              <a:t> </a:t>
            </a:r>
            <a:r>
              <a:rPr lang="nb-NO" sz="3000" dirty="0" err="1"/>
              <a:t>funding</a:t>
            </a:r>
            <a:r>
              <a:rPr lang="nb-NO" sz="3000" dirty="0"/>
              <a:t> </a:t>
            </a:r>
            <a:r>
              <a:rPr lang="nb-NO" sz="3000" dirty="0" err="1"/>
              <a:t>model</a:t>
            </a:r>
            <a:r>
              <a:rPr lang="nb-NO" sz="3000" dirty="0"/>
              <a:t> for NOVA </a:t>
            </a:r>
            <a:r>
              <a:rPr lang="nb-NO" sz="3000" dirty="0" err="1"/>
              <a:t>courses</a:t>
            </a:r>
            <a:endParaRPr lang="nb-NO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9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33473"/>
              </p:ext>
            </p:extLst>
          </p:nvPr>
        </p:nvGraphicFramePr>
        <p:xfrm>
          <a:off x="684217" y="407129"/>
          <a:ext cx="10948006" cy="6136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5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691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Course</a:t>
                      </a:r>
                      <a:r>
                        <a:rPr lang="nb-NO" sz="1600" baseline="0" dirty="0" smtClean="0"/>
                        <a:t> Leader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NOVA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baseline="0" dirty="0" err="1" smtClean="0"/>
                        <a:t>PhD</a:t>
                      </a:r>
                      <a:r>
                        <a:rPr lang="nb-NO" sz="1600" baseline="0" dirty="0" smtClean="0"/>
                        <a:t> Courses 2019/2020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Dates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Morten Lillemo, NMBU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3"/>
                        </a:rPr>
                        <a:t>Plant Breeding for Sustainable Plant Health Management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27</a:t>
                      </a:r>
                      <a:r>
                        <a:rPr lang="nb-NO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Jan. – 1 Feb. 2019</a:t>
                      </a:r>
                      <a:endParaRPr lang="nb-NO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Marcos Lana and David Parson, SLU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4"/>
                        </a:rPr>
                        <a:t>Dynamic Modelling of Cropping Systems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4-8 Mar. 2019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Yves Surry, SLU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5"/>
                        </a:rPr>
                        <a:t>Advanced Production Economics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 Apr. – 30 </a:t>
                      </a:r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Dec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. 2019 (digital </a:t>
                      </a:r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course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Tove Devold, NMBU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Sustainable Nordic and Baltic Food – Technologies, Quality, and Health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29 Apr. – 1 May 2019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Terje Gobakken, NMBU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7"/>
                        </a:rPr>
                        <a:t>Hybrid Inference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27-21 May 2019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80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Stefan Bäckman, HU-AF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NOVA course on modelling and simulation of ecosystem services and environmental resource management with artificial intelligence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3-7 Jun. 2019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Eystein Skjerve, NMBU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9"/>
                        </a:rPr>
                        <a:t>Multilevel Modelling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17-21 Jun. 2019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Elke Hartmann, SLU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0"/>
                        </a:rPr>
                        <a:t>Equitation Science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12-16 Aug. 2019 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Anne Toppinen, HU-AF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1"/>
                        </a:rPr>
                        <a:t>Advanced course of innovation systems in circular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1"/>
                        </a:rPr>
                        <a:t>bioeconomy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19-23 Aug. 2019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Peer Berg, NMBU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2"/>
                        </a:rPr>
                        <a:t>Biological Consequences of Selection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19-23 Aug. 2019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1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Rasmus Bovbjerg Jensen, NMBU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3"/>
                        </a:rPr>
                        <a:t>Keeping the hindgut and the horse healthy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25 -30 Aug. 2019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Stefan </a:t>
                      </a:r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Björkmann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nb-NO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HU-V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Effects of environmental contaminants on reproductive health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Aug. or Sept. 2019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930926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Sreten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Andonov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SLU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Application of genome wide SNPs in single step genomic analysis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Sept. 2019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78617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Petri Nummi, HU-AF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4"/>
                        </a:rPr>
                        <a:t>Wetland Ecology and Management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2-6 Sept. 2019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21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Thomas Spillmann, HU-V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Advances in Feline and Canine Nephrology and Urology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18-22 Nov. 2019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46278"/>
                  </a:ext>
                </a:extLst>
              </a:tr>
              <a:tr h="4270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Dalia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D’Amato-Pihlman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nb-NO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HU-AF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The future of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bioeconomy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: circular and ecosystem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scervices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-aware? 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May 2020 (digital </a:t>
                      </a:r>
                      <a:r>
                        <a:rPr lang="nb-NO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course</a:t>
                      </a:r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46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077967"/>
              </p:ext>
            </p:extLst>
          </p:nvPr>
        </p:nvGraphicFramePr>
        <p:xfrm>
          <a:off x="562291" y="240192"/>
          <a:ext cx="11072360" cy="647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1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13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Course </a:t>
                      </a:r>
                      <a:r>
                        <a:rPr lang="nb-NO" sz="1600" dirty="0" err="1" smtClean="0"/>
                        <a:t>Responsible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PhD</a:t>
                      </a:r>
                      <a:r>
                        <a:rPr lang="nb-NO" sz="1600" dirty="0" smtClean="0"/>
                        <a:t> Course Series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Dates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9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Dan Funck Jensen</a:t>
                      </a:r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SLU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1" dirty="0" smtClean="0">
                          <a:hlinkClick r:id="rId3"/>
                        </a:rPr>
                        <a:t>Plant Pathology with a Nordic Dimension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2017-2020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1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Dan Funck Jensen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4"/>
                        </a:rPr>
                        <a:t>1. Biological Control: Microbial Interactions for Improved Plant Health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Mogens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Hovmøller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AU-ST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5"/>
                        </a:rPr>
                        <a:t>2.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5"/>
                        </a:rPr>
                        <a:t>Biotrophy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5"/>
                        </a:rPr>
                        <a:t> in Plant Pathogens - from Recognition to Ecology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29 Apr.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– 4 May 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Arne Stensvand, NMBU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Epidemiology and Populations Genetics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6-11 May 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2019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Jari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Valkonen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HU-AF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Secondary Metabolites in Plant Resistance and Pathogen Virulence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11-15 May 2020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0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Kristiina Himanen, HU-AF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hlinkClick r:id="rId7"/>
                        </a:rPr>
                        <a:t>Phenotyping Technologies in Plant-Environment Interactions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2018-2021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613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Erik Alexandersson,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Integrated Analysis of Omics Data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11-15 Jun. 2018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Kristiina Himanen, HU-AF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9"/>
                        </a:rPr>
                        <a:t>Image Based Phenotyping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10-14 Jun. 2019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Morten Lillemo, NMBU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3. High Throughput Field Phenotyping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Jun. 2020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33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Sæmundur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Sveinsson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LBHI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4. Omics Technologies in Phenotyping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Jun. 2021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Irmeli Mustalahti, UEF-F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hlinkClick r:id="rId10"/>
                        </a:rPr>
                        <a:t>Environmental Collaboration and Conflict Resolution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2016-2019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Irmeli Mustalahti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UEF-F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1"/>
                        </a:rPr>
                        <a:t>1.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1"/>
                        </a:rPr>
                        <a:t>Tools for Analysis and Intervention: Case Mexico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2016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Jens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Emborg, KU-SCIENCE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2"/>
                        </a:rPr>
                        <a:t>2. Framework for analysis and intervention: Cases in Denmark and Kenya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059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Irmeli Mustalahti, UEF-F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3"/>
                        </a:rPr>
                        <a:t>3. The Crossroads of Forestry, Ecosystem Services and Wildlife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20-24 Aug. 2018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705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John McNeish, NMBU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4"/>
                        </a:rPr>
                        <a:t>Explorations of collaborative closures to environmental conflicts - Renewable energy and emerging land-use conflicts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5-9 Aug. 2019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316548"/>
              </p:ext>
            </p:extLst>
          </p:nvPr>
        </p:nvGraphicFramePr>
        <p:xfrm>
          <a:off x="562291" y="306583"/>
          <a:ext cx="11089778" cy="402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0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27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Course </a:t>
                      </a:r>
                      <a:r>
                        <a:rPr lang="nb-NO" sz="1600" dirty="0" err="1" smtClean="0"/>
                        <a:t>Responsible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PhD</a:t>
                      </a:r>
                      <a:r>
                        <a:rPr lang="nb-NO" sz="1600" dirty="0" smtClean="0"/>
                        <a:t> Course Series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Dates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Ingeborg Menzler-Hokkanen, HU‐AF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hlinkClick r:id="rId3"/>
                        </a:rPr>
                        <a:t>Climate Change Entomology in the North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2017-2019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Heikki Hokkanen, HU‐AF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4" tooltip="Course description 2017 course"/>
                        </a:rPr>
                        <a:t>1. Invasive Pest Threats in the North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84"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Gudmundur Halldorsson, LBHI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5"/>
                        </a:rPr>
                        <a:t>2. Artic Entomology under Climate Change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20-24 Aug.</a:t>
                      </a:r>
                    </a:p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4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Pirjo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Mäkelä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HU-AF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3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. Functional Biodiversity for Biocontrol and Pollination - Underlying Mechanisms in Crops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26-30 Aug.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Ingeborg Menzler-Hokkanen, HU-AF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Ecostacking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: a new approach to crop protection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2019-2021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Pirjo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Mäkelä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HU-AF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1.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Ecostacking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 in Theory and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Practise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: a new approach to crop protection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2-6 Sept.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2019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8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Johan Stenberg, SLU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2. Integrated Pest and Pollinator Management IPPM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7-11 Sept. 2020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52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Gudmundur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Halldorson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LBHI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The Nordic Dimension: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Ecostacking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in Arctic Agriculture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6-10 Sept.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2021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6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More NOVA </a:t>
            </a:r>
            <a:r>
              <a:rPr lang="nb-NO" dirty="0" err="1" smtClean="0"/>
              <a:t>courses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be </a:t>
            </a:r>
            <a:r>
              <a:rPr lang="nb-NO" dirty="0" err="1" smtClean="0"/>
              <a:t>approved</a:t>
            </a:r>
            <a:r>
              <a:rPr lang="nb-NO" dirty="0" smtClean="0"/>
              <a:t> for 2020 in June 2019. Information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courses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be </a:t>
            </a:r>
            <a:r>
              <a:rPr lang="nb-NO" dirty="0" err="1" smtClean="0"/>
              <a:t>published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website</a:t>
            </a:r>
            <a:r>
              <a:rPr lang="nb-NO" dirty="0" smtClean="0"/>
              <a:t> in June 2019.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Information </a:t>
            </a:r>
            <a:r>
              <a:rPr lang="nb-NO" dirty="0" err="1"/>
              <a:t>o</a:t>
            </a:r>
            <a:r>
              <a:rPr lang="nb-NO" dirty="0" err="1" smtClean="0"/>
              <a:t>n</a:t>
            </a:r>
            <a:r>
              <a:rPr lang="nb-NO" dirty="0" smtClean="0"/>
              <a:t> NOVA: </a:t>
            </a:r>
          </a:p>
          <a:p>
            <a:r>
              <a:rPr lang="nb-NO" dirty="0" smtClean="0">
                <a:hlinkClick r:id="rId2"/>
              </a:rPr>
              <a:t>Web </a:t>
            </a:r>
            <a:r>
              <a:rPr lang="nb-NO" dirty="0" err="1" smtClean="0">
                <a:hlinkClick r:id="rId2"/>
              </a:rPr>
              <a:t>site</a:t>
            </a:r>
            <a:endParaRPr lang="nb-NO" dirty="0" smtClean="0"/>
          </a:p>
          <a:p>
            <a:r>
              <a:rPr lang="nb-NO" dirty="0" smtClean="0">
                <a:hlinkClick r:id="rId3"/>
              </a:rPr>
              <a:t>www.facebook.com/novauniversity.org</a:t>
            </a:r>
            <a:endParaRPr lang="nb-NO" dirty="0" smtClean="0"/>
          </a:p>
          <a:p>
            <a:r>
              <a:rPr lang="nb-NO" dirty="0" err="1" smtClean="0">
                <a:hlinkClick r:id="rId4"/>
              </a:rPr>
              <a:t>Subscribe</a:t>
            </a:r>
            <a:r>
              <a:rPr lang="nb-NO" dirty="0" smtClean="0">
                <a:hlinkClick r:id="rId4"/>
              </a:rPr>
              <a:t> to </a:t>
            </a:r>
            <a:r>
              <a:rPr lang="nb-NO" dirty="0" err="1" smtClean="0">
                <a:hlinkClick r:id="rId4"/>
              </a:rPr>
              <a:t>our</a:t>
            </a:r>
            <a:r>
              <a:rPr lang="nb-NO" dirty="0" smtClean="0">
                <a:hlinkClick r:id="rId4"/>
              </a:rPr>
              <a:t> </a:t>
            </a:r>
            <a:r>
              <a:rPr lang="nb-NO" dirty="0" err="1" smtClean="0">
                <a:hlinkClick r:id="rId4"/>
              </a:rPr>
              <a:t>newsletter</a:t>
            </a:r>
            <a:r>
              <a:rPr lang="nb-NO" dirty="0">
                <a:hlinkClick r:id="rId4"/>
              </a:rPr>
              <a:t> </a:t>
            </a:r>
            <a:r>
              <a:rPr lang="nb-NO" dirty="0"/>
              <a:t>to</a:t>
            </a:r>
            <a:r>
              <a:rPr lang="nb-NO" dirty="0" smtClean="0"/>
              <a:t> </a:t>
            </a:r>
            <a:r>
              <a:rPr lang="nb-NO" dirty="0" err="1" smtClean="0"/>
              <a:t>keep</a:t>
            </a:r>
            <a:r>
              <a:rPr lang="nb-NO" dirty="0" smtClean="0"/>
              <a:t> </a:t>
            </a:r>
            <a:r>
              <a:rPr lang="nb-NO" dirty="0" err="1" smtClean="0"/>
              <a:t>updated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NOVA </a:t>
            </a:r>
            <a:r>
              <a:rPr lang="nb-NO" dirty="0" err="1" smtClean="0"/>
              <a:t>courses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There</a:t>
            </a:r>
            <a:r>
              <a:rPr lang="nb-NO" dirty="0" smtClean="0"/>
              <a:t> is a </a:t>
            </a:r>
            <a:r>
              <a:rPr lang="nb-NO" dirty="0" err="1" smtClean="0">
                <a:hlinkClick r:id="rId5"/>
              </a:rPr>
              <a:t>local</a:t>
            </a:r>
            <a:r>
              <a:rPr lang="nb-NO" dirty="0" smtClean="0">
                <a:hlinkClick r:id="rId5"/>
              </a:rPr>
              <a:t> NOVA </a:t>
            </a:r>
            <a:r>
              <a:rPr lang="nb-NO" dirty="0" err="1" smtClean="0">
                <a:hlinkClick r:id="rId5"/>
              </a:rPr>
              <a:t>coordinator</a:t>
            </a:r>
            <a:r>
              <a:rPr lang="nb-NO" dirty="0" smtClean="0">
                <a:hlinkClick r:id="rId5"/>
              </a:rPr>
              <a:t> </a:t>
            </a:r>
            <a:r>
              <a:rPr lang="nb-NO" dirty="0" smtClean="0"/>
              <a:t>at </a:t>
            </a:r>
            <a:r>
              <a:rPr lang="nb-NO" dirty="0" err="1" smtClean="0"/>
              <a:t>your</a:t>
            </a:r>
            <a:r>
              <a:rPr lang="nb-NO" dirty="0" smtClean="0"/>
              <a:t> </a:t>
            </a:r>
            <a:r>
              <a:rPr lang="nb-NO" dirty="0" err="1" smtClean="0"/>
              <a:t>institution</a:t>
            </a:r>
            <a:r>
              <a:rPr lang="nb-NO" dirty="0" smtClean="0"/>
              <a:t> 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help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questions </a:t>
            </a:r>
            <a:r>
              <a:rPr lang="nb-NO" dirty="0" err="1" smtClean="0"/>
              <a:t>on</a:t>
            </a:r>
            <a:r>
              <a:rPr lang="nb-NO" dirty="0" smtClean="0"/>
              <a:t> NOVA.</a:t>
            </a:r>
          </a:p>
          <a:p>
            <a:pPr lvl="1"/>
            <a:endParaRPr lang="nb-N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6" y="5543918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1159</Words>
  <Application>Microsoft Office PowerPoint</Application>
  <PresentationFormat>Widescreen</PresentationFormat>
  <Paragraphs>171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SimSun</vt:lpstr>
      <vt:lpstr>Calibri</vt:lpstr>
      <vt:lpstr>Century Gothic</vt:lpstr>
      <vt:lpstr>Times New Roman</vt:lpstr>
      <vt:lpstr>Wingdings 3</vt:lpstr>
      <vt:lpstr>Slice</vt:lpstr>
      <vt:lpstr>NOVA</vt:lpstr>
      <vt:lpstr>What is nova?</vt:lpstr>
      <vt:lpstr>NOVA member institutions</vt:lpstr>
      <vt:lpstr> HISTORY</vt:lpstr>
      <vt:lpstr>PowerPoint Presentation</vt:lpstr>
      <vt:lpstr>PowerPoint Presentation</vt:lpstr>
      <vt:lpstr>PowerPoint Presentation</vt:lpstr>
      <vt:lpstr>PowerPoint Presentation</vt:lpstr>
    </vt:vector>
  </TitlesOfParts>
  <Company>NMBU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</dc:title>
  <dc:creator>Ingrid Aksnes Hjetland</dc:creator>
  <cp:lastModifiedBy>Ingrid Aksnes Hjetland</cp:lastModifiedBy>
  <cp:revision>216</cp:revision>
  <dcterms:created xsi:type="dcterms:W3CDTF">2015-01-05T06:33:05Z</dcterms:created>
  <dcterms:modified xsi:type="dcterms:W3CDTF">2019-04-03T08:11:22Z</dcterms:modified>
</cp:coreProperties>
</file>