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5B9BD5"/>
    <a:srgbClr val="FED154"/>
    <a:srgbClr val="FFEC8F"/>
    <a:srgbClr val="FED45C"/>
    <a:srgbClr val="FFFFFF"/>
    <a:srgbClr val="FDCD41"/>
    <a:srgbClr val="FEDB7A"/>
    <a:srgbClr val="FEE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BCED6-48CA-4C70-868A-040D0C1DD361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1184-3575-439C-AC1B-0BB70275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err="1" smtClean="0"/>
              <a:t>University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Copenhagen, </a:t>
            </a:r>
            <a:r>
              <a:rPr lang="nb-NO" baseline="0" dirty="0" err="1" smtClean="0"/>
              <a:t>Faculty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Science</a:t>
            </a:r>
            <a:r>
              <a:rPr lang="nb-NO" baseline="0" dirty="0" smtClean="0"/>
              <a:t> (KU-SCIENCE) </a:t>
            </a:r>
            <a:r>
              <a:rPr lang="nb-NO" baseline="0" dirty="0" err="1" smtClean="0"/>
              <a:t>ceased</a:t>
            </a:r>
            <a:r>
              <a:rPr lang="nb-NO" baseline="0" dirty="0" smtClean="0"/>
              <a:t> to be a NOVA </a:t>
            </a:r>
            <a:r>
              <a:rPr lang="nb-NO" baseline="0" dirty="0" err="1" smtClean="0"/>
              <a:t>member</a:t>
            </a:r>
            <a:r>
              <a:rPr lang="nb-NO" baseline="0" dirty="0" smtClean="0"/>
              <a:t> from 1 Jan. 2017. </a:t>
            </a:r>
            <a:r>
              <a:rPr lang="nb-NO" baseline="0" dirty="0" err="1" smtClean="0"/>
              <a:t>However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organise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three</a:t>
            </a:r>
            <a:r>
              <a:rPr lang="nb-NO" baseline="0" dirty="0" smtClean="0"/>
              <a:t> NOVA </a:t>
            </a:r>
            <a:r>
              <a:rPr lang="nb-NO" baseline="0" dirty="0" err="1" smtClean="0"/>
              <a:t>PhD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courses</a:t>
            </a:r>
            <a:r>
              <a:rPr lang="nb-NO" baseline="0" dirty="0" smtClean="0"/>
              <a:t> in 2017.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Application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be </a:t>
            </a:r>
            <a:r>
              <a:rPr lang="nb-NO" baseline="0" dirty="0" err="1" smtClean="0"/>
              <a:t>published</a:t>
            </a:r>
            <a:r>
              <a:rPr lang="nb-NO" baseline="0" dirty="0" smtClean="0"/>
              <a:t> as </a:t>
            </a:r>
            <a:r>
              <a:rPr lang="nb-NO" baseline="0" dirty="0" err="1" smtClean="0"/>
              <a:t>soon</a:t>
            </a:r>
            <a:r>
              <a:rPr lang="nb-NO" baseline="0" dirty="0" smtClean="0"/>
              <a:t> as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course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responsibles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provided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to NOVA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that</a:t>
            </a:r>
            <a:r>
              <a:rPr lang="nb-NO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1184-3575-439C-AC1B-0BB702751B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va-university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va-universit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-universit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mbu.no/en/students/nova/students/phd-courses/phd-2017/node/30132" TargetMode="External"/><Relationship Id="rId13" Type="http://schemas.openxmlformats.org/officeDocument/2006/relationships/hyperlink" Target="https://www.nmbu.no/en/students/nova/students/phd-courses/phd-courses-2018/node/32035" TargetMode="External"/><Relationship Id="rId3" Type="http://schemas.openxmlformats.org/officeDocument/2006/relationships/hyperlink" Target="https://www.nmbu.no/en/students/nova/students/phd-courses/phd-2017/node/29746" TargetMode="External"/><Relationship Id="rId7" Type="http://schemas.openxmlformats.org/officeDocument/2006/relationships/hyperlink" Target="https://www.nmbu.no/en/students/nova/students/phd-courses/phd-2017/node/29780" TargetMode="External"/><Relationship Id="rId12" Type="http://schemas.openxmlformats.org/officeDocument/2006/relationships/hyperlink" Target="https://www.nmbu.no/en/students/nova/students/phd-courses/phd-courses-2018/node/31600" TargetMode="External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nova-universit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2017/node/30242" TargetMode="External"/><Relationship Id="rId11" Type="http://schemas.openxmlformats.org/officeDocument/2006/relationships/hyperlink" Target="https://www.nmbu.no/en/students/nova/students/phd-courses/phd-courses-2018/node/32246" TargetMode="External"/><Relationship Id="rId5" Type="http://schemas.openxmlformats.org/officeDocument/2006/relationships/hyperlink" Target="https://www.nmbu.no/en/students/nova/students/phd-courses/phd-2017/node/29853" TargetMode="External"/><Relationship Id="rId15" Type="http://schemas.openxmlformats.org/officeDocument/2006/relationships/hyperlink" Target="https://www.nmbu.no/en/students/nova/students/phd-courses/phd-courses-2018/node/32516" TargetMode="External"/><Relationship Id="rId10" Type="http://schemas.openxmlformats.org/officeDocument/2006/relationships/hyperlink" Target="https://www.nmbu.no/en/students/nova/students/phd-courses/phd-2017/node/31468" TargetMode="External"/><Relationship Id="rId4" Type="http://schemas.openxmlformats.org/officeDocument/2006/relationships/hyperlink" Target="https://www.nmbu.no/en/students/nova/students/phd-courses/phd-2017/node/29755" TargetMode="External"/><Relationship Id="rId9" Type="http://schemas.openxmlformats.org/officeDocument/2006/relationships/hyperlink" Target="https://www.nmbu.no/en/students/nova/students/phd-courses/phd-2017/node/29781" TargetMode="External"/><Relationship Id="rId14" Type="http://schemas.openxmlformats.org/officeDocument/2006/relationships/hyperlink" Target="https://www.nmbu.no/en/students/nova/students/phd-courses/phd-courses-2018/node/32109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mbu.no/en/students/nova/students/phd-courses/phd-2017/node/29906" TargetMode="External"/><Relationship Id="rId3" Type="http://schemas.openxmlformats.org/officeDocument/2006/relationships/hyperlink" Target="https://www.nmbu.no/en/students/nova/students/phd-courses/course-series/node/32249" TargetMode="External"/><Relationship Id="rId7" Type="http://schemas.openxmlformats.org/officeDocument/2006/relationships/hyperlink" Target="https://www.nmbu.no/en/students/nova/students/phd-courses/course-series/node/3225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2017/node/29867" TargetMode="External"/><Relationship Id="rId5" Type="http://schemas.openxmlformats.org/officeDocument/2006/relationships/hyperlink" Target="https://www.nmbu.no/en/students/nova/students/phd-courses/phd-2016/node/26155" TargetMode="External"/><Relationship Id="rId10" Type="http://schemas.openxmlformats.org/officeDocument/2006/relationships/hyperlink" Target="https://www.nmbu.no/en/students/nova/students/phd-courses/phd-courses-2018/node/31463" TargetMode="External"/><Relationship Id="rId4" Type="http://schemas.openxmlformats.org/officeDocument/2006/relationships/hyperlink" Target="http://www.nmbu.no/en/students/nova/students/phd-courses/phd-2015/node/18709" TargetMode="External"/><Relationship Id="rId9" Type="http://schemas.openxmlformats.org/officeDocument/2006/relationships/hyperlink" Target="https://www.nmbu.no/en/students/nova/students/phd-courses/course-series/node/3224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va-university.org/" TargetMode="External"/><Relationship Id="rId3" Type="http://schemas.openxmlformats.org/officeDocument/2006/relationships/hyperlink" Target="https://www.nmbu.no/en/students/nova/students/phd-courses/course-series/node/32251" TargetMode="External"/><Relationship Id="rId7" Type="http://schemas.openxmlformats.org/officeDocument/2006/relationships/hyperlink" Target="https://www.nmbu.no/en/students/nova/students/phd-courses/phd-2017/node/2991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bu.no/en/students/nova/students/phd-courses/phd-2016/node/27201" TargetMode="External"/><Relationship Id="rId5" Type="http://schemas.openxmlformats.org/officeDocument/2006/relationships/hyperlink" Target="https://www.nmbu.no/en/students/nova/students/phd-courses/course-series/node/32250" TargetMode="External"/><Relationship Id="rId4" Type="http://schemas.openxmlformats.org/officeDocument/2006/relationships/hyperlink" Target="https://www.nmbu.no/en/students/nova/students/phd-courses/phd-2017/node/29862" TargetMode="Externa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mbu.us5.list-manage.com/subscribe/post?u=ccd5c73f379de993913f7b24e&amp;id=a108fcaf6c" TargetMode="External"/><Relationship Id="rId2" Type="http://schemas.openxmlformats.org/officeDocument/2006/relationships/hyperlink" Target="http://www.nova-universit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nmbu.no/en/students/nova/contact/coordina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Presentation for </a:t>
            </a:r>
            <a:r>
              <a:rPr lang="nb-NO" dirty="0" err="1" smtClean="0"/>
              <a:t>PhD</a:t>
            </a:r>
            <a:r>
              <a:rPr lang="nb-NO" dirty="0" smtClean="0"/>
              <a:t> Students, Autumn 2017</a:t>
            </a:r>
            <a:br>
              <a:rPr lang="nb-NO" dirty="0" smtClean="0"/>
            </a:br>
            <a:endParaRPr lang="nb-NO" dirty="0" smtClean="0"/>
          </a:p>
          <a:p>
            <a:endParaRPr lang="nb-NO" dirty="0"/>
          </a:p>
          <a:p>
            <a:r>
              <a:rPr lang="nb-NO" sz="800" dirty="0" err="1" smtClean="0"/>
              <a:t>Updated</a:t>
            </a:r>
            <a:r>
              <a:rPr lang="nb-NO" sz="800" dirty="0" smtClean="0"/>
              <a:t> 10 Aug. 2017</a:t>
            </a:r>
          </a:p>
          <a:p>
            <a:endParaRPr lang="nb-NO" dirty="0" smtClean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97" y="2832203"/>
            <a:ext cx="2285714" cy="8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432780"/>
            <a:ext cx="8534400" cy="730421"/>
          </a:xfrm>
        </p:spPr>
        <p:txBody>
          <a:bodyPr>
            <a:normAutofit/>
          </a:bodyPr>
          <a:lstStyle/>
          <a:p>
            <a:r>
              <a:rPr lang="nb-NO" dirty="0" err="1" smtClean="0"/>
              <a:t>What</a:t>
            </a:r>
            <a:r>
              <a:rPr lang="nb-NO" dirty="0" smtClean="0"/>
              <a:t> is 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447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The Nordic </a:t>
            </a:r>
            <a:r>
              <a:rPr lang="nb-NO" dirty="0" err="1" smtClean="0"/>
              <a:t>Forestry</a:t>
            </a:r>
            <a:r>
              <a:rPr lang="nb-NO" dirty="0" smtClean="0"/>
              <a:t>, </a:t>
            </a:r>
            <a:r>
              <a:rPr lang="nb-NO" dirty="0" err="1" smtClean="0"/>
              <a:t>Veterinary</a:t>
            </a:r>
            <a:r>
              <a:rPr lang="nb-NO" dirty="0" smtClean="0"/>
              <a:t> and Agricultural </a:t>
            </a:r>
            <a:r>
              <a:rPr lang="nb-NO" dirty="0" err="1" smtClean="0"/>
              <a:t>University</a:t>
            </a:r>
            <a:r>
              <a:rPr lang="nb-NO" dirty="0" smtClean="0"/>
              <a:t> Network (NOVA) is a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aimed</a:t>
            </a:r>
            <a:r>
              <a:rPr lang="nb-NO" dirty="0" smtClean="0"/>
              <a:t> at </a:t>
            </a:r>
            <a:r>
              <a:rPr lang="nb-NO" dirty="0" err="1" smtClean="0"/>
              <a:t>supporting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major global </a:t>
            </a:r>
            <a:r>
              <a:rPr lang="nb-NO" dirty="0" err="1" smtClean="0"/>
              <a:t>challenges</a:t>
            </a:r>
            <a:r>
              <a:rPr lang="nb-NO" dirty="0" smtClean="0"/>
              <a:t> in a Nordic </a:t>
            </a:r>
            <a:r>
              <a:rPr lang="nb-NO" dirty="0" err="1" smtClean="0"/>
              <a:t>context</a:t>
            </a:r>
            <a:r>
              <a:rPr lang="nb-NO" dirty="0" smtClean="0"/>
              <a:t>. Our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task</a:t>
            </a:r>
            <a:r>
              <a:rPr lang="nb-NO" dirty="0" smtClean="0"/>
              <a:t> is to </a:t>
            </a:r>
            <a:r>
              <a:rPr lang="nb-NO" dirty="0" err="1" smtClean="0"/>
              <a:t>initiate</a:t>
            </a:r>
            <a:r>
              <a:rPr lang="nb-NO" dirty="0" smtClean="0"/>
              <a:t>, </a:t>
            </a:r>
            <a:r>
              <a:rPr lang="nb-NO" dirty="0" err="1" smtClean="0"/>
              <a:t>administer</a:t>
            </a:r>
            <a:r>
              <a:rPr lang="nb-NO" dirty="0" smtClean="0"/>
              <a:t>, </a:t>
            </a:r>
            <a:r>
              <a:rPr lang="nb-NO" dirty="0" err="1" smtClean="0"/>
              <a:t>promote</a:t>
            </a:r>
            <a:r>
              <a:rPr lang="nb-NO" dirty="0" smtClean="0"/>
              <a:t> and </a:t>
            </a:r>
            <a:r>
              <a:rPr lang="nb-NO" dirty="0" err="1" smtClean="0"/>
              <a:t>financially</a:t>
            </a:r>
            <a:r>
              <a:rPr lang="nb-NO" dirty="0" smtClean="0"/>
              <a:t> support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Nordic </a:t>
            </a:r>
            <a:r>
              <a:rPr lang="nb-NO" dirty="0" err="1" smtClean="0"/>
              <a:t>universities</a:t>
            </a:r>
            <a:r>
              <a:rPr lang="nb-NO" dirty="0" smtClean="0"/>
              <a:t> in </a:t>
            </a:r>
            <a:r>
              <a:rPr lang="nb-NO" dirty="0" err="1" smtClean="0"/>
              <a:t>postgraduate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/>
              <a:t>NOVA </a:t>
            </a:r>
            <a:r>
              <a:rPr lang="nb-NO" dirty="0" err="1"/>
              <a:t>provides</a:t>
            </a:r>
            <a:r>
              <a:rPr lang="nb-NO" dirty="0"/>
              <a:t> a </a:t>
            </a:r>
            <a:r>
              <a:rPr lang="nb-NO" dirty="0" err="1"/>
              <a:t>platform</a:t>
            </a:r>
            <a:r>
              <a:rPr lang="nb-NO" dirty="0"/>
              <a:t> for </a:t>
            </a:r>
            <a:r>
              <a:rPr lang="nb-NO" dirty="0" err="1"/>
              <a:t>networking</a:t>
            </a:r>
            <a:r>
              <a:rPr lang="nb-NO" dirty="0"/>
              <a:t> </a:t>
            </a:r>
            <a:r>
              <a:rPr lang="nb-NO" dirty="0" err="1"/>
              <a:t>betweeen</a:t>
            </a:r>
            <a:r>
              <a:rPr lang="nb-NO" dirty="0"/>
              <a:t> Nordic </a:t>
            </a:r>
            <a:r>
              <a:rPr lang="nb-NO" dirty="0" err="1"/>
              <a:t>postgraduate</a:t>
            </a:r>
            <a:r>
              <a:rPr lang="nb-NO" dirty="0"/>
              <a:t> students </a:t>
            </a:r>
            <a:r>
              <a:rPr lang="nb-NO" dirty="0" err="1"/>
              <a:t>through</a:t>
            </a:r>
            <a:r>
              <a:rPr lang="nb-NO" dirty="0"/>
              <a:t> </a:t>
            </a:r>
            <a:r>
              <a:rPr lang="nb-NO" dirty="0" err="1"/>
              <a:t>facilitating</a:t>
            </a:r>
            <a:r>
              <a:rPr lang="nb-NO" dirty="0"/>
              <a:t> </a:t>
            </a:r>
            <a:r>
              <a:rPr lang="nb-NO" dirty="0" err="1"/>
              <a:t>high</a:t>
            </a:r>
            <a:r>
              <a:rPr lang="nb-NO" dirty="0"/>
              <a:t> </a:t>
            </a:r>
            <a:r>
              <a:rPr lang="nb-NO" dirty="0" err="1"/>
              <a:t>quality</a:t>
            </a:r>
            <a:r>
              <a:rPr lang="nb-NO" dirty="0"/>
              <a:t>,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education</a:t>
            </a:r>
            <a:r>
              <a:rPr lang="nb-NO" dirty="0"/>
              <a:t> for </a:t>
            </a:r>
            <a:r>
              <a:rPr lang="nb-NO" dirty="0" err="1"/>
              <a:t>postgraduate</a:t>
            </a:r>
            <a:r>
              <a:rPr lang="nb-NO" dirty="0"/>
              <a:t> students.</a:t>
            </a:r>
          </a:p>
          <a:p>
            <a:pPr marL="0" indent="0">
              <a:buNone/>
            </a:pPr>
            <a:r>
              <a:rPr lang="nb-NO" dirty="0" smtClean="0"/>
              <a:t>The </a:t>
            </a:r>
            <a:r>
              <a:rPr lang="nb-NO" dirty="0" err="1" smtClean="0"/>
              <a:t>courses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planned</a:t>
            </a:r>
            <a:r>
              <a:rPr lang="nb-NO" dirty="0" smtClean="0"/>
              <a:t>, run and </a:t>
            </a:r>
            <a:r>
              <a:rPr lang="nb-NO" dirty="0" err="1" smtClean="0"/>
              <a:t>taught</a:t>
            </a:r>
            <a:r>
              <a:rPr lang="nb-NO" dirty="0" smtClean="0"/>
              <a:t> by a </a:t>
            </a:r>
            <a:r>
              <a:rPr lang="nb-NO" dirty="0" err="1" smtClean="0"/>
              <a:t>group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leading</a:t>
            </a:r>
            <a:r>
              <a:rPr lang="nb-NO" dirty="0" smtClean="0"/>
              <a:t> Nordic </a:t>
            </a:r>
            <a:r>
              <a:rPr lang="nb-NO" dirty="0" err="1" smtClean="0"/>
              <a:t>teachers</a:t>
            </a:r>
            <a:r>
              <a:rPr lang="nb-NO" dirty="0" smtClean="0"/>
              <a:t> and </a:t>
            </a:r>
            <a:r>
              <a:rPr lang="nb-NO" dirty="0" err="1" smtClean="0"/>
              <a:t>researchers</a:t>
            </a:r>
            <a:r>
              <a:rPr lang="nb-NO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84954"/>
            <a:ext cx="8534400" cy="826073"/>
          </a:xfrm>
        </p:spPr>
        <p:txBody>
          <a:bodyPr/>
          <a:lstStyle/>
          <a:p>
            <a:r>
              <a:rPr lang="nb-NO" dirty="0" smtClean="0"/>
              <a:t>NOVA </a:t>
            </a:r>
            <a:r>
              <a:rPr lang="nb-NO" dirty="0" err="1" smtClean="0"/>
              <a:t>member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6111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Aarhus </a:t>
            </a:r>
            <a:r>
              <a:rPr lang="en-US" dirty="0"/>
              <a:t>University, Science and Technology, </a:t>
            </a:r>
            <a:r>
              <a:rPr lang="en-US" dirty="0" smtClean="0"/>
              <a:t>AU-ST</a:t>
            </a:r>
            <a:endParaRPr lang="en-US" dirty="0"/>
          </a:p>
          <a:p>
            <a:r>
              <a:rPr lang="en-US" dirty="0" smtClean="0"/>
              <a:t>University </a:t>
            </a:r>
            <a:r>
              <a:rPr lang="en-US" dirty="0"/>
              <a:t>of Helsinki, Faculty of Agriculture and Forestry, </a:t>
            </a:r>
            <a:r>
              <a:rPr lang="en-US" dirty="0" smtClean="0"/>
              <a:t>HU-AF</a:t>
            </a:r>
            <a:endParaRPr lang="en-US" dirty="0"/>
          </a:p>
          <a:p>
            <a:r>
              <a:rPr lang="en-US" dirty="0"/>
              <a:t>University of Helsinki, Faculty of Veterinary </a:t>
            </a:r>
            <a:r>
              <a:rPr lang="en-US" dirty="0" smtClean="0"/>
              <a:t>Medicine</a:t>
            </a:r>
            <a:r>
              <a:rPr lang="en-US" dirty="0"/>
              <a:t>, </a:t>
            </a:r>
            <a:r>
              <a:rPr lang="en-US" dirty="0" smtClean="0"/>
              <a:t>HU-V</a:t>
            </a:r>
            <a:endParaRPr lang="en-US" dirty="0"/>
          </a:p>
          <a:p>
            <a:r>
              <a:rPr lang="en-US" dirty="0"/>
              <a:t>University of Eastern Finland, School of Forest Sciences, </a:t>
            </a:r>
            <a:r>
              <a:rPr lang="en-US" dirty="0" smtClean="0"/>
              <a:t>UEF-F</a:t>
            </a:r>
          </a:p>
          <a:p>
            <a:r>
              <a:rPr lang="en-US" dirty="0" smtClean="0"/>
              <a:t>The </a:t>
            </a:r>
            <a:r>
              <a:rPr lang="en-US" dirty="0"/>
              <a:t>Agricultural University of Iceland, </a:t>
            </a:r>
            <a:r>
              <a:rPr lang="en-US" dirty="0" smtClean="0"/>
              <a:t>LBHI</a:t>
            </a:r>
            <a:endParaRPr lang="en-US" dirty="0"/>
          </a:p>
          <a:p>
            <a:r>
              <a:rPr lang="en-US" dirty="0" smtClean="0"/>
              <a:t>The Norwegian </a:t>
            </a:r>
            <a:r>
              <a:rPr lang="en-US" dirty="0"/>
              <a:t>University of Life Sciences, </a:t>
            </a:r>
            <a:r>
              <a:rPr lang="en-US" dirty="0" smtClean="0"/>
              <a:t>NMBU</a:t>
            </a:r>
            <a:endParaRPr lang="en-US" dirty="0"/>
          </a:p>
          <a:p>
            <a:r>
              <a:rPr lang="en-US" dirty="0" smtClean="0"/>
              <a:t>The Swedish </a:t>
            </a:r>
            <a:r>
              <a:rPr lang="en-US" dirty="0"/>
              <a:t>University of Agricultural Sciences, SLU</a:t>
            </a: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01115"/>
              </p:ext>
            </p:extLst>
          </p:nvPr>
        </p:nvGraphicFramePr>
        <p:xfrm>
          <a:off x="684213" y="407125"/>
          <a:ext cx="10828517" cy="537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769"/>
                <a:gridCol w="6456729"/>
                <a:gridCol w="2080019"/>
              </a:tblGrid>
              <a:tr h="645287">
                <a:tc>
                  <a:txBody>
                    <a:bodyPr/>
                    <a:lstStyle/>
                    <a:p>
                      <a:r>
                        <a:rPr lang="nb-NO" dirty="0" smtClean="0"/>
                        <a:t>Course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Responsible</a:t>
                      </a:r>
                      <a:endParaRPr lang="en-US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NOVA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PhD</a:t>
                      </a:r>
                      <a:r>
                        <a:rPr lang="nb-NO" baseline="0" dirty="0" smtClean="0"/>
                        <a:t> Courses  Autumn 2017 - 2018</a:t>
                      </a:r>
                      <a:endParaRPr lang="en-US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Dates</a:t>
                      </a:r>
                      <a:endParaRPr lang="en-US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Elise Norberg, AU-ST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3"/>
                        </a:rPr>
                        <a:t>Biological Consequences of Selection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21-25 Aug. 2017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5047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Anne Toppinen, HU-AF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Innovation Systems in the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Bioeconomy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28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Aug. – 1 Sept. 2017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66579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Päivi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Rajala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-Schultz, HU-V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Molecular Epidemiology of Infectious Diseases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28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Aug. – 1 Sept. 2017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61095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Timo Tokola, UEF-F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GIS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Based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 Analysis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of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Ecosystem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 Services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4-8 Sept. 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Göran Bostedt,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7"/>
                        </a:rPr>
                        <a:t>State of the Art in International Forest Policy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11-15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Sept. 2017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Andrea Nightingale,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/>
                        </a:rPr>
                        <a:t>Governance at the ‘Edge’ of the State: Political Subjectivity and Citizenship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12-15 Sept. 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568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Ewa Mellerowicz,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9"/>
                        </a:rPr>
                        <a:t>Wood Biology and Biotechnology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Oct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– 3 Nov. 2017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Antti Hyvärinen, HU-AF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0"/>
                        </a:rPr>
                        <a:t>Novel Optimization Methods for Economic Modelling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11-15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Dec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Leena Maunula, HU-V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1"/>
                        </a:rPr>
                        <a:t>Molecular Methods for Detection of Food- and Waterborne Pathogens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5-8 Mar. 2018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39853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Lars Andersson,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2"/>
                        </a:rPr>
                        <a:t>Future Plant Protection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12-16 Mar. 2018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Susanne Eriksson,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3"/>
                        </a:rPr>
                        <a:t>Linear Models in Animal Breeding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17-21 Jun.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2018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38008">
                <a:tc>
                  <a:txBody>
                    <a:bodyPr/>
                    <a:lstStyle/>
                    <a:p>
                      <a:r>
                        <a:rPr lang="nb-NO" sz="1600" kern="120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Pekka </a:t>
                      </a:r>
                      <a:r>
                        <a:rPr lang="nb-NO" sz="1600" kern="120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Uimari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HU-AF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4"/>
                        </a:rPr>
                        <a:t>Quantitative Genetics Applied in Animal Breeding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6-10 Aug. 2018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583831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Olav F.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Kraugerud,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Process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 to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 Access – Optimizing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Nutrient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Availability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 in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5"/>
                        </a:rPr>
                        <a:t>Ingredients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10-14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Dec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2018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>
            <a:hlinkClick r:id="rId16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5" y="5994399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881682"/>
              </p:ext>
            </p:extLst>
          </p:nvPr>
        </p:nvGraphicFramePr>
        <p:xfrm>
          <a:off x="562291" y="306583"/>
          <a:ext cx="11089778" cy="6028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926"/>
                <a:gridCol w="6250100"/>
                <a:gridCol w="1719752"/>
              </a:tblGrid>
              <a:tr h="350527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Course </a:t>
                      </a:r>
                      <a:r>
                        <a:rPr lang="nb-NO" sz="1600" dirty="0" err="1" smtClean="0"/>
                        <a:t>Responsible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PhD</a:t>
                      </a:r>
                      <a:r>
                        <a:rPr lang="nb-NO" sz="1600" dirty="0" smtClean="0"/>
                        <a:t> Course Series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Dates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</a:tr>
              <a:tr h="3668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Heikki Hokkanen, HU‐AF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3"/>
                        </a:rPr>
                        <a:t>Biodiversity and Integrated Pest Management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2015-2018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Velemir Ninkovic,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SLU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1. Biodiversity Based IPM in Field Crops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Gudmundur Halldorsson, LBHI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5"/>
                        </a:rPr>
                        <a:t>2. Modern IPM in Greenhouses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2016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Lars P. Kiær,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KU‐SCIENCE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3. Stacking Biodiversity Benefits for Sustainable IPM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1-6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Oct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Heikki Hokkanen, HU‐AF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Pollinators within IPM Strategies for Agriculture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623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Heikki Hokkanen, HU‐AF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7"/>
                        </a:rPr>
                        <a:t>Climate Change Entomology in the North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2017-2019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Heikki Hokkanen, HU‐AF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8" tooltip="Course description 2017 course"/>
                        </a:rPr>
                        <a:t>1. Invasive Pest Threats in the North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25-29 Sept. 2017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566684"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Gudmundur Halldorsson, LBHI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2. Artic Entomology under Climate Change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6054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Velemir Ninkovic,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SLU 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. Functional Biodiversity for Biocontrol and Pollination - Underlying Mechanisms in Crops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828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Kristiina Himanen, HU-AF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9"/>
                        </a:rPr>
                        <a:t>Phenotyping Technologies in Plant-Environment Interactions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2018-2021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73289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Erik Alexandersson,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10"/>
                        </a:rPr>
                        <a:t>Integrated Analysis of Omics Data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11-15 Jun. 2018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5666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Kristiina Himanen, HU-AF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2. Image Based Phenotyping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Morten Lillemo,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High Throughput Field Phenotyping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505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Sæmundur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Sveinsson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LBHI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Omics Technologies in Phenotyping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2021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231025"/>
              </p:ext>
            </p:extLst>
          </p:nvPr>
        </p:nvGraphicFramePr>
        <p:xfrm>
          <a:off x="597125" y="736581"/>
          <a:ext cx="11072360" cy="450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166"/>
                <a:gridCol w="6601097"/>
                <a:gridCol w="2029097"/>
              </a:tblGrid>
              <a:tr h="374613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Course </a:t>
                      </a:r>
                      <a:r>
                        <a:rPr lang="nb-NO" sz="1600" dirty="0" err="1" smtClean="0"/>
                        <a:t>Responsible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PhD</a:t>
                      </a:r>
                      <a:r>
                        <a:rPr lang="nb-NO" sz="1600" dirty="0" smtClean="0"/>
                        <a:t> Course Series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Dates</a:t>
                      </a:r>
                      <a:endParaRPr lang="en-US" sz="1600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</a:tr>
              <a:tr h="3899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Dan Funck Jensen</a:t>
                      </a: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SLU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dirty="0" smtClean="0">
                          <a:hlinkClick r:id="rId3"/>
                        </a:rPr>
                        <a:t>Plant Pathology with a Nordic Dimension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2017-2020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41111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Dan Funck Jensen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4"/>
                        </a:rPr>
                        <a:t>1. Biological Control: Microbial Interactions for Improved Plant Health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29 May – 3 Jun. 2017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Mogens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Hovmøller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AU-ST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Biotrophy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in Plant Pathogens - from Recognition to Ecology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Arne Stensvand,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Epidemiology and Populations Genetics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Jari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Valkonen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HU-AF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Secondary Metabolites in Plant Resistance and Pathogen Virulence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385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Irmeli Mustalahti, UEF-F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hlinkClick r:id="rId5"/>
                        </a:rPr>
                        <a:t>Environmental Collaboration and Conflict Resolution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2016-2019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74613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Irmeli Mustalahti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, UEF-F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1.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6"/>
                        </a:rPr>
                        <a:t>Tools for Analysis and Intervention: Case Mexico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2016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42340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Jens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Emborg, KU-SCIENCE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  <a:hlinkClick r:id="rId7"/>
                        </a:rPr>
                        <a:t>2. Framework for analysis and intervention: Cases in Denmark and Kenya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28 Aug. – 1 Sept.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2017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7461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Hans Peter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Hansen, SLU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3. Inveigling Factor of Stakeholders: Cases in Sweden and Finland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</a:tr>
              <a:tr h="64705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John McNeish, NMBU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4. Explorations of Collaborative Closures in Environmental Conflicts: Cases in Norway and Bolivia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2019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011" y="5740326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More </a:t>
            </a:r>
            <a:r>
              <a:rPr lang="nb-NO" dirty="0" err="1" smtClean="0"/>
              <a:t>courses</a:t>
            </a:r>
            <a:r>
              <a:rPr lang="nb-NO" dirty="0" smtClean="0"/>
              <a:t> for 2018 </a:t>
            </a:r>
            <a:r>
              <a:rPr lang="nb-NO" dirty="0" err="1" smtClean="0"/>
              <a:t>may</a:t>
            </a:r>
            <a:r>
              <a:rPr lang="nb-NO" dirty="0" smtClean="0"/>
              <a:t> be </a:t>
            </a:r>
            <a:r>
              <a:rPr lang="nb-NO" dirty="0" err="1" smtClean="0"/>
              <a:t>approved</a:t>
            </a:r>
            <a:r>
              <a:rPr lang="nb-NO" dirty="0" smtClean="0"/>
              <a:t> during </a:t>
            </a:r>
            <a:r>
              <a:rPr lang="nb-NO" dirty="0" err="1" smtClean="0"/>
              <a:t>autumn</a:t>
            </a:r>
            <a:r>
              <a:rPr lang="nb-NO" dirty="0" smtClean="0"/>
              <a:t> 2017 or spring 2018</a:t>
            </a:r>
            <a:r>
              <a:rPr lang="nb-NO" smtClean="0"/>
              <a:t>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Information </a:t>
            </a:r>
            <a:r>
              <a:rPr lang="nb-NO" dirty="0" err="1"/>
              <a:t>o</a:t>
            </a:r>
            <a:r>
              <a:rPr lang="nb-NO" dirty="0" err="1" smtClean="0"/>
              <a:t>n</a:t>
            </a:r>
            <a:r>
              <a:rPr lang="nb-NO" dirty="0" smtClean="0"/>
              <a:t> NOVA: </a:t>
            </a:r>
          </a:p>
          <a:p>
            <a:r>
              <a:rPr lang="nb-NO" dirty="0" smtClean="0">
                <a:hlinkClick r:id="rId2"/>
              </a:rPr>
              <a:t>www.nova-university.org</a:t>
            </a:r>
            <a:endParaRPr lang="nb-NO" dirty="0" smtClean="0"/>
          </a:p>
          <a:p>
            <a:r>
              <a:rPr lang="nb-NO" dirty="0" err="1" smtClean="0">
                <a:hlinkClick r:id="rId3"/>
              </a:rPr>
              <a:t>Subscribe</a:t>
            </a:r>
            <a:r>
              <a:rPr lang="nb-NO" dirty="0" smtClean="0">
                <a:hlinkClick r:id="rId3"/>
              </a:rPr>
              <a:t> to </a:t>
            </a:r>
            <a:r>
              <a:rPr lang="nb-NO" dirty="0" err="1" smtClean="0">
                <a:hlinkClick r:id="rId3"/>
              </a:rPr>
              <a:t>our</a:t>
            </a:r>
            <a:r>
              <a:rPr lang="nb-NO" dirty="0" smtClean="0">
                <a:hlinkClick r:id="rId3"/>
              </a:rPr>
              <a:t> </a:t>
            </a:r>
            <a:r>
              <a:rPr lang="nb-NO" dirty="0" err="1" smtClean="0">
                <a:hlinkClick r:id="rId3"/>
              </a:rPr>
              <a:t>newsletter</a:t>
            </a:r>
            <a:r>
              <a:rPr lang="nb-NO" dirty="0">
                <a:hlinkClick r:id="rId3"/>
              </a:rPr>
              <a:t> </a:t>
            </a:r>
            <a:r>
              <a:rPr lang="nb-NO" dirty="0"/>
              <a:t>to</a:t>
            </a:r>
            <a:r>
              <a:rPr lang="nb-NO" dirty="0" smtClean="0"/>
              <a:t> </a:t>
            </a:r>
            <a:r>
              <a:rPr lang="nb-NO" dirty="0" err="1" smtClean="0"/>
              <a:t>keep</a:t>
            </a:r>
            <a:r>
              <a:rPr lang="nb-NO" dirty="0" smtClean="0"/>
              <a:t> </a:t>
            </a:r>
            <a:r>
              <a:rPr lang="nb-NO" dirty="0" err="1" smtClean="0"/>
              <a:t>updated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NOVA </a:t>
            </a:r>
            <a:r>
              <a:rPr lang="nb-NO" dirty="0" err="1" smtClean="0"/>
              <a:t>courses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There</a:t>
            </a:r>
            <a:r>
              <a:rPr lang="nb-NO" dirty="0" smtClean="0"/>
              <a:t> is a </a:t>
            </a:r>
            <a:r>
              <a:rPr lang="nb-NO" dirty="0" err="1" smtClean="0">
                <a:hlinkClick r:id="rId4"/>
              </a:rPr>
              <a:t>local</a:t>
            </a:r>
            <a:r>
              <a:rPr lang="nb-NO" dirty="0" smtClean="0">
                <a:hlinkClick r:id="rId4"/>
              </a:rPr>
              <a:t> NOVA </a:t>
            </a:r>
            <a:r>
              <a:rPr lang="nb-NO" dirty="0" err="1" smtClean="0">
                <a:hlinkClick r:id="rId4"/>
              </a:rPr>
              <a:t>coordinator</a:t>
            </a:r>
            <a:r>
              <a:rPr lang="nb-NO" dirty="0" smtClean="0">
                <a:hlinkClick r:id="rId4"/>
              </a:rPr>
              <a:t> </a:t>
            </a:r>
            <a:r>
              <a:rPr lang="nb-NO" dirty="0" smtClean="0"/>
              <a:t>at </a:t>
            </a:r>
            <a:r>
              <a:rPr lang="nb-NO" dirty="0" err="1" smtClean="0"/>
              <a:t>your</a:t>
            </a:r>
            <a:r>
              <a:rPr lang="nb-NO" dirty="0" smtClean="0"/>
              <a:t> </a:t>
            </a:r>
            <a:r>
              <a:rPr lang="nb-NO" dirty="0" err="1" smtClean="0"/>
              <a:t>institution</a:t>
            </a:r>
            <a:r>
              <a:rPr lang="nb-NO" dirty="0" smtClean="0"/>
              <a:t>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questions </a:t>
            </a:r>
            <a:r>
              <a:rPr lang="nb-NO" dirty="0" err="1" smtClean="0"/>
              <a:t>on</a:t>
            </a:r>
            <a:r>
              <a:rPr lang="nb-NO" dirty="0" smtClean="0"/>
              <a:t> NOVA.</a:t>
            </a: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6" y="5543918"/>
            <a:ext cx="1407173" cy="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843</Words>
  <Application>Microsoft Office PowerPoint</Application>
  <PresentationFormat>Widescreen</PresentationFormat>
  <Paragraphs>149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Calibri</vt:lpstr>
      <vt:lpstr>Century Gothic</vt:lpstr>
      <vt:lpstr>Times New Roman</vt:lpstr>
      <vt:lpstr>Wingdings 3</vt:lpstr>
      <vt:lpstr>Slice</vt:lpstr>
      <vt:lpstr>NOVA</vt:lpstr>
      <vt:lpstr>What is nova?</vt:lpstr>
      <vt:lpstr>NOVA member institutions</vt:lpstr>
      <vt:lpstr>PowerPoint Presentation</vt:lpstr>
      <vt:lpstr>PowerPoint Presentation</vt:lpstr>
      <vt:lpstr>PowerPoint Presentation</vt:lpstr>
      <vt:lpstr>PowerPoint Presentation</vt:lpstr>
    </vt:vector>
  </TitlesOfParts>
  <Company>NMBU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</dc:title>
  <dc:creator>Ingrid Aksnes Hjetland</dc:creator>
  <cp:lastModifiedBy>Ingrid Aksnes Hjetland</cp:lastModifiedBy>
  <cp:revision>165</cp:revision>
  <dcterms:created xsi:type="dcterms:W3CDTF">2015-01-05T06:33:05Z</dcterms:created>
  <dcterms:modified xsi:type="dcterms:W3CDTF">2017-08-10T10:48:26Z</dcterms:modified>
</cp:coreProperties>
</file>