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handoutMasterIdLst>
    <p:handoutMasterId r:id="rId25"/>
  </p:handoutMasterIdLst>
  <p:sldIdLst>
    <p:sldId id="274" r:id="rId2"/>
    <p:sldId id="273" r:id="rId3"/>
    <p:sldId id="284" r:id="rId4"/>
    <p:sldId id="277" r:id="rId5"/>
    <p:sldId id="276" r:id="rId6"/>
    <p:sldId id="280" r:id="rId7"/>
    <p:sldId id="279" r:id="rId8"/>
    <p:sldId id="278" r:id="rId9"/>
    <p:sldId id="293" r:id="rId10"/>
    <p:sldId id="295" r:id="rId11"/>
    <p:sldId id="289" r:id="rId12"/>
    <p:sldId id="283" r:id="rId13"/>
    <p:sldId id="281" r:id="rId14"/>
    <p:sldId id="285" r:id="rId15"/>
    <p:sldId id="296" r:id="rId16"/>
    <p:sldId id="287" r:id="rId17"/>
    <p:sldId id="290" r:id="rId18"/>
    <p:sldId id="298" r:id="rId19"/>
    <p:sldId id="299" r:id="rId20"/>
    <p:sldId id="288" r:id="rId21"/>
    <p:sldId id="275" r:id="rId22"/>
    <p:sldId id="294" r:id="rId23"/>
  </p:sldIdLst>
  <p:sldSz cx="9144000" cy="5143500" type="screen16x9"/>
  <p:notesSz cx="6797675" cy="9926638"/>
  <p:defaultText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 uri="{2D200454-40CA-4A62-9FC3-DE9A4176ACB9}">
      <p15:notesGuideLst xmlns:p15="http://schemas.microsoft.com/office/powerpoint/2012/main" xmlns="">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6E9D"/>
    <a:srgbClr val="B6C4D8"/>
    <a:srgbClr val="406295"/>
    <a:srgbClr val="3E869D"/>
    <a:srgbClr val="B4D3DB"/>
    <a:srgbClr val="5F676B"/>
    <a:srgbClr val="B60024"/>
    <a:srgbClr val="6E777D"/>
    <a:srgbClr val="95AEB9"/>
    <a:srgbClr val="EFF3F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iddels stil 2 - aks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55678" autoAdjust="0"/>
  </p:normalViewPr>
  <p:slideViewPr>
    <p:cSldViewPr snapToGrid="0" snapToObjects="1">
      <p:cViewPr>
        <p:scale>
          <a:sx n="155" d="100"/>
          <a:sy n="155" d="100"/>
        </p:scale>
        <p:origin x="-354" y="-7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15" d="100"/>
          <a:sy n="115" d="100"/>
        </p:scale>
        <p:origin x="-3664" y="-11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8EA56E65-2BEE-4094-9D8B-34AE9684B1AA}" type="datetimeFigureOut">
              <a:rPr lang="nb-NO" smtClean="0"/>
              <a:t>22.12.2016</a:t>
            </a:fld>
            <a:endParaRPr lang="nb-NO"/>
          </a:p>
        </p:txBody>
      </p:sp>
      <p:sp>
        <p:nvSpPr>
          <p:cNvPr id="4" name="Plassholder for bunntekst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B5495873-BB08-42FE-9D10-52A9BF1E630A}" type="slidenum">
              <a:rPr lang="nb-NO" smtClean="0"/>
              <a:t>‹#›</a:t>
            </a:fld>
            <a:endParaRPr lang="nb-NO"/>
          </a:p>
        </p:txBody>
      </p:sp>
    </p:spTree>
    <p:extLst>
      <p:ext uri="{BB962C8B-B14F-4D97-AF65-F5344CB8AC3E}">
        <p14:creationId xmlns:p14="http://schemas.microsoft.com/office/powerpoint/2010/main" val="32978966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fld id="{71CFA39C-A7BB-884F-970A-DB5D391F3DE5}" type="datetimeFigureOut">
              <a:rPr lang="nb-NO" smtClean="0"/>
              <a:t>22.12.2016</a:t>
            </a:fld>
            <a:endParaRPr lang="nb-NO"/>
          </a:p>
        </p:txBody>
      </p:sp>
      <p:sp>
        <p:nvSpPr>
          <p:cNvPr id="4" name="Plassholder for lysbilde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79768" y="4715154"/>
            <a:ext cx="5438140" cy="4466987"/>
          </a:xfrm>
          <a:prstGeom prst="rect">
            <a:avLst/>
          </a:prstGeom>
        </p:spPr>
        <p:txBody>
          <a:bodyPr vert="horz" lIns="91440" tIns="45720" rIns="91440" bIns="45720" rtlCol="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1" y="9428583"/>
            <a:ext cx="2945659" cy="496332"/>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50444" y="9428583"/>
            <a:ext cx="2945659" cy="496332"/>
          </a:xfrm>
          <a:prstGeom prst="rect">
            <a:avLst/>
          </a:prstGeom>
        </p:spPr>
        <p:txBody>
          <a:bodyPr vert="horz" lIns="91440" tIns="45720" rIns="91440" bIns="45720" rtlCol="0" anchor="b"/>
          <a:lstStyle>
            <a:lvl1pPr algn="r">
              <a:defRPr sz="1200"/>
            </a:lvl1pPr>
          </a:lstStyle>
          <a:p>
            <a:fld id="{4C9E37E1-B013-244F-8AB6-5BFF993B5A1A}" type="slidenum">
              <a:rPr lang="nb-NO" smtClean="0"/>
              <a:t>‹#›</a:t>
            </a:fld>
            <a:endParaRPr lang="nb-NO"/>
          </a:p>
        </p:txBody>
      </p:sp>
    </p:spTree>
    <p:extLst>
      <p:ext uri="{BB962C8B-B14F-4D97-AF65-F5344CB8AC3E}">
        <p14:creationId xmlns:p14="http://schemas.microsoft.com/office/powerpoint/2010/main" val="313589278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Wingdings"/>
              <a:buChar char="Ø"/>
            </a:pPr>
            <a:r>
              <a:rPr lang="nb-NO" sz="1200" b="0" kern="1200" baseline="0" dirty="0" smtClean="0">
                <a:solidFill>
                  <a:schemeClr val="tx1"/>
                </a:solidFill>
                <a:effectLst/>
                <a:latin typeface="+mn-lt"/>
                <a:ea typeface="+mn-ea"/>
                <a:cs typeface="+mn-cs"/>
              </a:rPr>
              <a:t>Hensikt med sliden:</a:t>
            </a:r>
          </a:p>
          <a:p>
            <a:r>
              <a:rPr lang="nb-NO" sz="1200" b="0" kern="1200" baseline="0" dirty="0" smtClean="0">
                <a:solidFill>
                  <a:schemeClr val="tx1"/>
                </a:solidFill>
                <a:effectLst/>
                <a:latin typeface="+mn-lt"/>
                <a:ea typeface="+mn-ea"/>
                <a:cs typeface="+mn-cs"/>
              </a:rPr>
              <a:t>Bli introdusert av rådgiver/</a:t>
            </a:r>
            <a:r>
              <a:rPr lang="nb-NO" sz="1200" b="0" kern="1200" dirty="0" smtClean="0">
                <a:solidFill>
                  <a:schemeClr val="tx1"/>
                </a:solidFill>
                <a:effectLst/>
                <a:latin typeface="+mn-lt"/>
                <a:ea typeface="+mn-ea"/>
                <a:cs typeface="+mn-cs"/>
              </a:rPr>
              <a:t>Presentere</a:t>
            </a:r>
            <a:r>
              <a:rPr lang="nb-NO" sz="1200" b="0" kern="1200" baseline="0" dirty="0" smtClean="0">
                <a:solidFill>
                  <a:schemeClr val="tx1"/>
                </a:solidFill>
                <a:effectLst/>
                <a:latin typeface="+mn-lt"/>
                <a:ea typeface="+mn-ea"/>
                <a:cs typeface="+mn-cs"/>
              </a:rPr>
              <a:t> seg selv, som student. Orientere kort om programmet for dagen – sikre at alle har skjønt opplegget.</a:t>
            </a:r>
          </a:p>
          <a:p>
            <a:endParaRPr lang="nb-NO" sz="1200" b="0" kern="1200" baseline="0" dirty="0" smtClean="0">
              <a:solidFill>
                <a:schemeClr val="tx1"/>
              </a:solidFill>
              <a:effectLst/>
              <a:latin typeface="+mn-lt"/>
              <a:ea typeface="+mn-ea"/>
              <a:cs typeface="+mn-cs"/>
            </a:endParaRPr>
          </a:p>
          <a:p>
            <a:pPr marL="0" indent="0">
              <a:buFont typeface="Wingdings"/>
              <a:buNone/>
            </a:pPr>
            <a:r>
              <a:rPr lang="nb-NO" sz="1200" b="0" kern="1200" dirty="0" smtClean="0">
                <a:solidFill>
                  <a:schemeClr val="tx1"/>
                </a:solidFill>
                <a:effectLst/>
                <a:latin typeface="+mn-lt"/>
                <a:ea typeface="+mn-ea"/>
                <a:cs typeface="+mn-cs"/>
              </a:rPr>
              <a:t>Program justeres, eller fjernes,</a:t>
            </a:r>
            <a:r>
              <a:rPr lang="nb-NO" sz="1200" b="0" kern="1200" baseline="0" dirty="0" smtClean="0">
                <a:solidFill>
                  <a:schemeClr val="tx1"/>
                </a:solidFill>
                <a:effectLst/>
                <a:latin typeface="+mn-lt"/>
                <a:ea typeface="+mn-ea"/>
                <a:cs typeface="+mn-cs"/>
              </a:rPr>
              <a:t> etter behov.</a:t>
            </a:r>
            <a:endParaRPr lang="nb-NO" sz="1200" b="0" kern="1200" dirty="0" smtClean="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4C9E37E1-B013-244F-8AB6-5BFF993B5A1A}" type="slidenum">
              <a:rPr lang="nb-NO" smtClean="0"/>
              <a:t>1</a:t>
            </a:fld>
            <a:endParaRPr lang="nb-NO"/>
          </a:p>
        </p:txBody>
      </p:sp>
    </p:spTree>
    <p:extLst>
      <p:ext uri="{BB962C8B-B14F-4D97-AF65-F5344CB8AC3E}">
        <p14:creationId xmlns:p14="http://schemas.microsoft.com/office/powerpoint/2010/main" val="239811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Wingdings"/>
              <a:buChar char="Ø"/>
            </a:pPr>
            <a:r>
              <a:rPr lang="nb-NO" dirty="0" smtClean="0"/>
              <a:t>Hensikt med sliden:</a:t>
            </a:r>
          </a:p>
          <a:p>
            <a:pPr marL="0" indent="0">
              <a:buFont typeface="Wingdings"/>
              <a:buNone/>
            </a:pPr>
            <a:r>
              <a:rPr lang="nb-NO" dirty="0" smtClean="0"/>
              <a:t>(forts</a:t>
            </a:r>
            <a:r>
              <a:rPr lang="nb-NO" baseline="0" dirty="0" smtClean="0"/>
              <a:t> fra forrige) </a:t>
            </a:r>
            <a:r>
              <a:rPr lang="nb-NO" dirty="0" smtClean="0"/>
              <a:t>Få</a:t>
            </a:r>
            <a:r>
              <a:rPr lang="nb-NO" baseline="0" dirty="0" smtClean="0"/>
              <a:t> fram poenget med å gjøre </a:t>
            </a:r>
            <a:r>
              <a:rPr lang="nb-NO" baseline="0" dirty="0" err="1" smtClean="0"/>
              <a:t>research</a:t>
            </a:r>
            <a:r>
              <a:rPr lang="nb-NO" baseline="0" dirty="0" smtClean="0"/>
              <a:t>, og mulighetene som faktisk finnes for å gjøre det. De kan finne ut veldig mye om studiene på nett (ikke bare overflatisk, men også emner/fag og pensum for inneværende år).</a:t>
            </a:r>
            <a:endParaRPr lang="nb-NO" dirty="0" smtClean="0"/>
          </a:p>
          <a:p>
            <a:endParaRPr lang="nb-NO" baseline="0" dirty="0" smtClean="0"/>
          </a:p>
          <a:p>
            <a:pPr marL="171450" indent="-171450">
              <a:buFont typeface="Wingdings"/>
              <a:buChar char="Ø"/>
            </a:pPr>
            <a:r>
              <a:rPr lang="nb-NO" baseline="0" dirty="0" smtClean="0"/>
              <a:t>Manusforslag: </a:t>
            </a:r>
          </a:p>
          <a:p>
            <a:r>
              <a:rPr lang="nb-NO" baseline="0" dirty="0" smtClean="0"/>
              <a:t>Spesifikasjonene for studiene finner dere på nettsidene til utdanningsinstitusjonene. På de enkelte institusjonenes nettsider kan dere gå ekstremt grundig inn på innholdet i studiet, og f eks se hvordan studiene er bygd opp (hvilke emner/fag som inngår, hva hver av disse handler om).</a:t>
            </a:r>
          </a:p>
          <a:p>
            <a:endParaRPr lang="nb-NO" baseline="0" dirty="0" smtClean="0"/>
          </a:p>
          <a:p>
            <a:r>
              <a:rPr lang="nb-NO" baseline="0" dirty="0" smtClean="0"/>
              <a:t>Så vår anbefaling:</a:t>
            </a:r>
          </a:p>
          <a:p>
            <a:r>
              <a:rPr lang="nb-NO" baseline="0" dirty="0" smtClean="0"/>
              <a:t>Bruk Utdanning.no til å sondere terrenget.</a:t>
            </a:r>
          </a:p>
          <a:p>
            <a:r>
              <a:rPr lang="nb-NO" baseline="0" dirty="0" smtClean="0"/>
              <a:t>Bruk nettsidene til studiestedene til å få detaljene.</a:t>
            </a:r>
          </a:p>
          <a:p>
            <a:endParaRPr lang="nb-NO" baseline="0" dirty="0" smtClean="0"/>
          </a:p>
          <a:p>
            <a:pPr marL="171450" indent="-171450">
              <a:buFont typeface="Wingdings"/>
              <a:buChar char="Ø"/>
            </a:pPr>
            <a:r>
              <a:rPr lang="nb-NO" baseline="0" dirty="0" smtClean="0"/>
              <a:t>Overgang til neste slide:</a:t>
            </a:r>
          </a:p>
          <a:p>
            <a:pPr marL="0" indent="0">
              <a:buFont typeface="Wingdings"/>
              <a:buNone/>
            </a:pPr>
            <a:r>
              <a:rPr lang="nb-NO" baseline="0" dirty="0" smtClean="0"/>
              <a:t>Da har vi snakket en del om </a:t>
            </a:r>
            <a:r>
              <a:rPr lang="nb-NO" i="1" baseline="0" dirty="0" smtClean="0"/>
              <a:t>hva</a:t>
            </a:r>
            <a:r>
              <a:rPr lang="nb-NO" baseline="0" dirty="0" smtClean="0"/>
              <a:t> dere kan studere. Da er spørsmålet: </a:t>
            </a:r>
            <a:r>
              <a:rPr lang="nb-NO" i="1" baseline="0" dirty="0" smtClean="0"/>
              <a:t>Hvor</a:t>
            </a:r>
            <a:r>
              <a:rPr lang="nb-NO" baseline="0" dirty="0" smtClean="0"/>
              <a:t> kan du studere? </a:t>
            </a:r>
            <a:endParaRPr lang="nb-NO" dirty="0"/>
          </a:p>
        </p:txBody>
      </p:sp>
      <p:sp>
        <p:nvSpPr>
          <p:cNvPr id="4" name="Plassholder for lysbildenummer 3"/>
          <p:cNvSpPr>
            <a:spLocks noGrp="1"/>
          </p:cNvSpPr>
          <p:nvPr>
            <p:ph type="sldNum" sz="quarter" idx="10"/>
          </p:nvPr>
        </p:nvSpPr>
        <p:spPr/>
        <p:txBody>
          <a:bodyPr/>
          <a:lstStyle/>
          <a:p>
            <a:fld id="{4C9E37E1-B013-244F-8AB6-5BFF993B5A1A}" type="slidenum">
              <a:rPr lang="nb-NO" smtClean="0"/>
              <a:t>10</a:t>
            </a:fld>
            <a:endParaRPr lang="nb-NO"/>
          </a:p>
        </p:txBody>
      </p:sp>
    </p:spTree>
    <p:extLst>
      <p:ext uri="{BB962C8B-B14F-4D97-AF65-F5344CB8AC3E}">
        <p14:creationId xmlns:p14="http://schemas.microsoft.com/office/powerpoint/2010/main" val="2398116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Wingdings"/>
              <a:buChar char="Ø"/>
            </a:pPr>
            <a:r>
              <a:rPr lang="nb-NO" dirty="0" smtClean="0"/>
              <a:t>Hensikt med sliden:</a:t>
            </a:r>
          </a:p>
          <a:p>
            <a:pPr marL="0" indent="0">
              <a:buFont typeface="Wingdings"/>
              <a:buNone/>
            </a:pPr>
            <a:r>
              <a:rPr lang="nb-NO" dirty="0" smtClean="0"/>
              <a:t>Gi en</a:t>
            </a:r>
            <a:r>
              <a:rPr lang="nb-NO" baseline="0" dirty="0" smtClean="0"/>
              <a:t> rask og enkel oversikt. Vise at det er muligheter over stort sett hele Norge.</a:t>
            </a:r>
            <a:endParaRPr lang="nb-NO" dirty="0" smtClean="0"/>
          </a:p>
          <a:p>
            <a:endParaRPr lang="nb-NO" baseline="0" dirty="0" smtClean="0"/>
          </a:p>
          <a:p>
            <a:pPr marL="171450" indent="-171450">
              <a:buFont typeface="Wingdings"/>
              <a:buChar char="Ø"/>
            </a:pPr>
            <a:r>
              <a:rPr lang="nb-NO" baseline="0" dirty="0" smtClean="0"/>
              <a:t>Manusforslag: </a:t>
            </a:r>
          </a:p>
          <a:p>
            <a:r>
              <a:rPr lang="nb-NO" baseline="0" dirty="0" smtClean="0"/>
              <a:t>Norge har åtte universiteter, plassert på de røde punktene. På grunn av bl.a. fusjoner har flere universiteter og høgskoler flere studiesteder.</a:t>
            </a:r>
          </a:p>
          <a:p>
            <a:endParaRPr lang="nb-NO" baseline="0" dirty="0" smtClean="0"/>
          </a:p>
          <a:p>
            <a:r>
              <a:rPr lang="nb-NO" baseline="0" dirty="0" smtClean="0"/>
              <a:t>I tillegg er det høgskoler over store deler av landet.</a:t>
            </a:r>
          </a:p>
          <a:p>
            <a:endParaRPr lang="nb-NO" baseline="0" dirty="0" smtClean="0"/>
          </a:p>
          <a:p>
            <a:r>
              <a:rPr lang="nb-NO" baseline="0" dirty="0" smtClean="0"/>
              <a:t>Som dere ser har dere muligheter til å studere over stort sett hele Norge!</a:t>
            </a:r>
          </a:p>
          <a:p>
            <a:endParaRPr lang="nb-NO" baseline="0" dirty="0" smtClean="0"/>
          </a:p>
        </p:txBody>
      </p:sp>
      <p:sp>
        <p:nvSpPr>
          <p:cNvPr id="4" name="Plassholder for lysbildenummer 3"/>
          <p:cNvSpPr>
            <a:spLocks noGrp="1"/>
          </p:cNvSpPr>
          <p:nvPr>
            <p:ph type="sldNum" sz="quarter" idx="10"/>
          </p:nvPr>
        </p:nvSpPr>
        <p:spPr/>
        <p:txBody>
          <a:bodyPr/>
          <a:lstStyle/>
          <a:p>
            <a:fld id="{4C9E37E1-B013-244F-8AB6-5BFF993B5A1A}" type="slidenum">
              <a:rPr lang="nb-NO" smtClean="0"/>
              <a:t>11</a:t>
            </a:fld>
            <a:endParaRPr lang="nb-NO"/>
          </a:p>
        </p:txBody>
      </p:sp>
    </p:spTree>
    <p:extLst>
      <p:ext uri="{BB962C8B-B14F-4D97-AF65-F5344CB8AC3E}">
        <p14:creationId xmlns:p14="http://schemas.microsoft.com/office/powerpoint/2010/main" val="2398116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Wingdings"/>
              <a:buChar char="Ø"/>
            </a:pPr>
            <a:r>
              <a:rPr lang="nb-NO" sz="1200" kern="1200" dirty="0" smtClean="0">
                <a:solidFill>
                  <a:schemeClr val="tx1"/>
                </a:solidFill>
                <a:effectLst/>
                <a:latin typeface="+mn-lt"/>
                <a:ea typeface="+mn-ea"/>
                <a:cs typeface="+mn-cs"/>
              </a:rPr>
              <a:t>Hensikt</a:t>
            </a:r>
            <a:r>
              <a:rPr lang="nb-NO" sz="1200" kern="1200" baseline="0" dirty="0" smtClean="0">
                <a:solidFill>
                  <a:schemeClr val="tx1"/>
                </a:solidFill>
                <a:effectLst/>
                <a:latin typeface="+mn-lt"/>
                <a:ea typeface="+mn-ea"/>
                <a:cs typeface="+mn-cs"/>
              </a:rPr>
              <a:t> med sliden:</a:t>
            </a:r>
          </a:p>
          <a:p>
            <a:pPr marL="0" indent="0">
              <a:buFont typeface="Wingdings"/>
              <a:buNone/>
            </a:pPr>
            <a:r>
              <a:rPr lang="nb-NO" sz="1200" kern="1200" baseline="0" dirty="0" smtClean="0">
                <a:solidFill>
                  <a:schemeClr val="tx1"/>
                </a:solidFill>
                <a:effectLst/>
                <a:latin typeface="+mn-lt"/>
                <a:ea typeface="+mn-ea"/>
                <a:cs typeface="+mn-cs"/>
              </a:rPr>
              <a:t>Vise </a:t>
            </a:r>
            <a:r>
              <a:rPr lang="nb-NO" sz="1200" i="1" kern="1200" baseline="0" dirty="0" smtClean="0">
                <a:solidFill>
                  <a:schemeClr val="tx1"/>
                </a:solidFill>
                <a:effectLst/>
                <a:latin typeface="+mn-lt"/>
                <a:ea typeface="+mn-ea"/>
                <a:cs typeface="+mn-cs"/>
              </a:rPr>
              <a:t>at</a:t>
            </a:r>
            <a:r>
              <a:rPr lang="nb-NO" sz="1200" kern="1200" baseline="0" dirty="0" smtClean="0">
                <a:solidFill>
                  <a:schemeClr val="tx1"/>
                </a:solidFill>
                <a:effectLst/>
                <a:latin typeface="+mn-lt"/>
                <a:ea typeface="+mn-ea"/>
                <a:cs typeface="+mn-cs"/>
              </a:rPr>
              <a:t> de kan studere i utlandet – også om de studerer ved en norsk institusjon. Og henvise til hvor de finner informasjon om de ønsker hele graden i utlandet.</a:t>
            </a:r>
            <a:endParaRPr lang="nb-NO" sz="1200" kern="1200" dirty="0" smtClean="0">
              <a:solidFill>
                <a:schemeClr val="tx1"/>
              </a:solidFill>
              <a:effectLst/>
              <a:latin typeface="+mn-lt"/>
              <a:ea typeface="+mn-ea"/>
              <a:cs typeface="+mn-cs"/>
            </a:endParaRPr>
          </a:p>
          <a:p>
            <a:endParaRPr lang="nb-NO" sz="1200" kern="1200" dirty="0" smtClean="0">
              <a:solidFill>
                <a:schemeClr val="tx1"/>
              </a:solidFill>
              <a:effectLst/>
              <a:latin typeface="+mn-lt"/>
              <a:ea typeface="+mn-ea"/>
              <a:cs typeface="+mn-cs"/>
            </a:endParaRPr>
          </a:p>
          <a:p>
            <a:pPr marL="171450" indent="-171450">
              <a:buFont typeface="Wingdings"/>
              <a:buChar char="Ø"/>
            </a:pPr>
            <a:r>
              <a:rPr lang="nb-NO" sz="1200" kern="1200" dirty="0" smtClean="0">
                <a:solidFill>
                  <a:schemeClr val="tx1"/>
                </a:solidFill>
                <a:effectLst/>
                <a:latin typeface="+mn-lt"/>
                <a:ea typeface="+mn-ea"/>
                <a:cs typeface="+mn-cs"/>
              </a:rPr>
              <a:t>Manusforslag:</a:t>
            </a:r>
          </a:p>
          <a:p>
            <a:r>
              <a:rPr lang="nb-NO" sz="1200" kern="1200" dirty="0" smtClean="0">
                <a:solidFill>
                  <a:schemeClr val="tx1"/>
                </a:solidFill>
                <a:effectLst/>
                <a:latin typeface="+mn-lt"/>
                <a:ea typeface="+mn-ea"/>
                <a:cs typeface="+mn-cs"/>
              </a:rPr>
              <a:t>Dere</a:t>
            </a:r>
            <a:r>
              <a:rPr lang="nb-NO" sz="1200" kern="1200" baseline="0" dirty="0" smtClean="0">
                <a:solidFill>
                  <a:schemeClr val="tx1"/>
                </a:solidFill>
                <a:effectLst/>
                <a:latin typeface="+mn-lt"/>
                <a:ea typeface="+mn-ea"/>
                <a:cs typeface="+mn-cs"/>
              </a:rPr>
              <a:t> kan også studere i utlandet. Det kan dere gjøre på to forskjellige måter.</a:t>
            </a:r>
          </a:p>
          <a:p>
            <a:endParaRPr lang="nb-NO" sz="1200" kern="1200" baseline="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1. Utveksling</a:t>
            </a:r>
          </a:p>
          <a:p>
            <a:r>
              <a:rPr lang="nb-NO" sz="1200" kern="1200" dirty="0" smtClean="0">
                <a:solidFill>
                  <a:schemeClr val="tx1"/>
                </a:solidFill>
                <a:effectLst/>
                <a:latin typeface="+mn-lt"/>
                <a:ea typeface="+mn-ea"/>
                <a:cs typeface="+mn-cs"/>
              </a:rPr>
              <a:t>Noen som har vært på utveksling i løpet av videregående her?</a:t>
            </a:r>
            <a:r>
              <a:rPr lang="nb-NO" sz="1200" kern="1200" baseline="0" dirty="0" smtClean="0">
                <a:solidFill>
                  <a:schemeClr val="tx1"/>
                </a:solidFill>
                <a:effectLst/>
                <a:latin typeface="+mn-lt"/>
                <a:ea typeface="+mn-ea"/>
                <a:cs typeface="+mn-cs"/>
              </a:rPr>
              <a:t> En del er likt, men en del er også forskjellig mellom studentutveksling og på videregående.</a:t>
            </a:r>
            <a:r>
              <a:rPr lang="nb-NO" sz="1200" kern="1200" dirty="0" smtClean="0">
                <a:solidFill>
                  <a:schemeClr val="tx1"/>
                </a:solidFill>
                <a:effectLst/>
                <a:latin typeface="+mn-lt"/>
                <a:ea typeface="+mn-ea"/>
                <a:cs typeface="+mn-cs"/>
              </a:rPr>
              <a:t> Som</a:t>
            </a:r>
            <a:r>
              <a:rPr lang="nb-NO" sz="1200" kern="1200" baseline="0" dirty="0" smtClean="0">
                <a:solidFill>
                  <a:schemeClr val="tx1"/>
                </a:solidFill>
                <a:effectLst/>
                <a:latin typeface="+mn-lt"/>
                <a:ea typeface="+mn-ea"/>
                <a:cs typeface="+mn-cs"/>
              </a:rPr>
              <a:t> student b</a:t>
            </a:r>
            <a:r>
              <a:rPr lang="nb-NO" sz="1200" kern="1200" dirty="0" smtClean="0">
                <a:solidFill>
                  <a:schemeClr val="tx1"/>
                </a:solidFill>
                <a:effectLst/>
                <a:latin typeface="+mn-lt"/>
                <a:ea typeface="+mn-ea"/>
                <a:cs typeface="+mn-cs"/>
              </a:rPr>
              <a:t>or du ikke hos en</a:t>
            </a:r>
            <a:r>
              <a:rPr lang="nb-NO" sz="1200" kern="1200" baseline="0" dirty="0" smtClean="0">
                <a:solidFill>
                  <a:schemeClr val="tx1"/>
                </a:solidFill>
                <a:effectLst/>
                <a:latin typeface="+mn-lt"/>
                <a:ea typeface="+mn-ea"/>
                <a:cs typeface="+mn-cs"/>
              </a:rPr>
              <a:t> </a:t>
            </a:r>
            <a:r>
              <a:rPr lang="nb-NO" sz="1200" kern="1200" dirty="0" smtClean="0">
                <a:solidFill>
                  <a:schemeClr val="tx1"/>
                </a:solidFill>
                <a:effectLst/>
                <a:latin typeface="+mn-lt"/>
                <a:ea typeface="+mn-ea"/>
                <a:cs typeface="+mn-cs"/>
              </a:rPr>
              <a:t>vertsfamilie. Du bor på hybel, eller i kollektiv med andre studenter – akkurat som når du er student i Norge. Bare at du blir en del av et studentmiljø i et annet land og kultur, lærer språk, får venner i utlandet og opplevelser du kan fortelle om når du kommer hjem, både til familie, venner og i jobbintervju.</a:t>
            </a:r>
          </a:p>
          <a:p>
            <a:endParaRPr lang="nb-NO" sz="1200" i="1" kern="1200" dirty="0" smtClean="0">
              <a:solidFill>
                <a:schemeClr val="tx1"/>
              </a:solidFill>
              <a:effectLst/>
              <a:latin typeface="+mn-lt"/>
              <a:ea typeface="+mn-ea"/>
              <a:cs typeface="+mn-cs"/>
            </a:endParaRPr>
          </a:p>
          <a:p>
            <a:r>
              <a:rPr lang="nb-NO" sz="1200" i="1" kern="1200" dirty="0" smtClean="0">
                <a:solidFill>
                  <a:schemeClr val="tx1"/>
                </a:solidFill>
                <a:effectLst/>
                <a:latin typeface="+mn-lt"/>
                <a:ea typeface="+mn-ea"/>
                <a:cs typeface="+mn-cs"/>
              </a:rPr>
              <a:t>Alle</a:t>
            </a:r>
            <a:r>
              <a:rPr lang="nb-NO" sz="1200" kern="1200" dirty="0" smtClean="0">
                <a:solidFill>
                  <a:schemeClr val="tx1"/>
                </a:solidFill>
                <a:effectLst/>
                <a:latin typeface="+mn-lt"/>
                <a:ea typeface="+mn-ea"/>
                <a:cs typeface="+mn-cs"/>
              </a:rPr>
              <a:t> bachelor og masterprogrammer i Norge skal ha tilbud om utveksling – minst ett semester/halvår! Du mister ingen tid på dette (integrert i studieplanen), og ofte behøver det heller ikke bli dyrere enn et semester hjemme i Norge. Veldig bra tilrettelagt – fantastisk mulighet!</a:t>
            </a:r>
          </a:p>
          <a:p>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2. Hele</a:t>
            </a:r>
            <a:r>
              <a:rPr lang="nb-NO" sz="1200" kern="1200" baseline="0" dirty="0" smtClean="0">
                <a:solidFill>
                  <a:schemeClr val="tx1"/>
                </a:solidFill>
                <a:effectLst/>
                <a:latin typeface="+mn-lt"/>
                <a:ea typeface="+mn-ea"/>
                <a:cs typeface="+mn-cs"/>
              </a:rPr>
              <a:t> graden i utlandet</a:t>
            </a:r>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Hvis</a:t>
            </a:r>
            <a:r>
              <a:rPr lang="nb-NO" sz="1200" kern="1200" baseline="0" dirty="0" smtClean="0">
                <a:solidFill>
                  <a:schemeClr val="tx1"/>
                </a:solidFill>
                <a:effectLst/>
                <a:latin typeface="+mn-lt"/>
                <a:ea typeface="+mn-ea"/>
                <a:cs typeface="+mn-cs"/>
              </a:rPr>
              <a:t> du vil ta hele graden i utlandet – så går det også an, men da er det ikke via et norsk universitet eller høgskole.</a:t>
            </a:r>
          </a:p>
          <a:p>
            <a:endParaRPr lang="nb-NO" sz="1200" kern="1200" baseline="0" dirty="0" smtClean="0">
              <a:solidFill>
                <a:schemeClr val="tx1"/>
              </a:solidFill>
              <a:effectLst/>
              <a:latin typeface="+mn-lt"/>
              <a:ea typeface="+mn-ea"/>
              <a:cs typeface="+mn-cs"/>
            </a:endParaRPr>
          </a:p>
          <a:p>
            <a:r>
              <a:rPr lang="nb-NO" sz="1200" kern="1200" baseline="0" dirty="0" smtClean="0">
                <a:solidFill>
                  <a:schemeClr val="tx1"/>
                </a:solidFill>
                <a:effectLst/>
                <a:latin typeface="+mn-lt"/>
                <a:ea typeface="+mn-ea"/>
                <a:cs typeface="+mn-cs"/>
              </a:rPr>
              <a:t>Vi anbefaler å gå inn på StuderiUtlandet.no hvis dere vil sjekke dette nærmere. Dette er i likhet med Utdanning.no en offisiell, norsk nettside. Dere kan også få mye hjelp på ANSA.no. ANSA er interesseorganisasjonen for norske studenter i utlandet.</a:t>
            </a:r>
          </a:p>
          <a:p>
            <a:endParaRPr lang="nb-NO" sz="1200" kern="1200" baseline="0" dirty="0" smtClean="0">
              <a:solidFill>
                <a:schemeClr val="tx1"/>
              </a:solidFill>
              <a:effectLst/>
              <a:latin typeface="+mn-lt"/>
              <a:ea typeface="+mn-ea"/>
              <a:cs typeface="+mn-cs"/>
            </a:endParaRPr>
          </a:p>
          <a:p>
            <a:pPr marL="171450" indent="-171450">
              <a:buFont typeface="Wingdings"/>
              <a:buChar char="Ø"/>
            </a:pPr>
            <a:r>
              <a:rPr lang="nb-NO" sz="1200" kern="1200" baseline="0" dirty="0" smtClean="0">
                <a:solidFill>
                  <a:schemeClr val="tx1"/>
                </a:solidFill>
                <a:effectLst/>
                <a:latin typeface="+mn-lt"/>
                <a:ea typeface="+mn-ea"/>
                <a:cs typeface="+mn-cs"/>
              </a:rPr>
              <a:t>Overgang til neste slide:</a:t>
            </a:r>
          </a:p>
          <a:p>
            <a:pPr marL="0" indent="0">
              <a:buFont typeface="Wingdings"/>
              <a:buNone/>
            </a:pPr>
            <a:r>
              <a:rPr lang="nb-NO" sz="1200" kern="1200" baseline="0" dirty="0" smtClean="0">
                <a:solidFill>
                  <a:schemeClr val="tx1"/>
                </a:solidFill>
                <a:effectLst/>
                <a:latin typeface="+mn-lt"/>
                <a:ea typeface="+mn-ea"/>
                <a:cs typeface="+mn-cs"/>
              </a:rPr>
              <a:t>Da skal vi hjem igjen…</a:t>
            </a: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4C9E37E1-B013-244F-8AB6-5BFF993B5A1A}" type="slidenum">
              <a:rPr lang="nb-NO" smtClean="0"/>
              <a:t>12</a:t>
            </a:fld>
            <a:endParaRPr lang="nb-NO"/>
          </a:p>
        </p:txBody>
      </p:sp>
    </p:spTree>
    <p:extLst>
      <p:ext uri="{BB962C8B-B14F-4D97-AF65-F5344CB8AC3E}">
        <p14:creationId xmlns:p14="http://schemas.microsoft.com/office/powerpoint/2010/main" val="2398116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Wingdings"/>
              <a:buChar char="Ø"/>
            </a:pPr>
            <a:r>
              <a:rPr lang="nb-NO" dirty="0" smtClean="0"/>
              <a:t>Hensikt med sliden:</a:t>
            </a:r>
          </a:p>
          <a:p>
            <a:pPr marL="0" indent="0">
              <a:buFont typeface="Wingdings"/>
              <a:buNone/>
            </a:pPr>
            <a:r>
              <a:rPr lang="nb-NO" dirty="0" smtClean="0"/>
              <a:t>Sikre at alle forstår</a:t>
            </a:r>
            <a:r>
              <a:rPr lang="nb-NO" baseline="0" dirty="0" smtClean="0"/>
              <a:t> den grunnleggende oppbyggingen, og forskjellen på 2-årig og 5-årig master (at 2-årig master krever bachelor først).</a:t>
            </a:r>
          </a:p>
          <a:p>
            <a:pPr marL="0" indent="0">
              <a:buFont typeface="Wingdings"/>
              <a:buNone/>
            </a:pPr>
            <a:endParaRPr lang="nb-NO" baseline="0" dirty="0" smtClean="0"/>
          </a:p>
          <a:p>
            <a:pPr marL="171450" indent="-171450">
              <a:buFont typeface="Wingdings"/>
              <a:buChar char="Ø"/>
            </a:pPr>
            <a:r>
              <a:rPr lang="nb-NO" baseline="0" dirty="0" smtClean="0"/>
              <a:t>Manusforslag:</a:t>
            </a:r>
          </a:p>
          <a:p>
            <a:r>
              <a:rPr lang="nb-NO" dirty="0" smtClean="0"/>
              <a:t>Dette er grunnstrukturen,</a:t>
            </a:r>
            <a:r>
              <a:rPr lang="nb-NO" baseline="0" dirty="0" smtClean="0"/>
              <a:t> som gjelder de aller fleste studiene – og det er en internasjonal modell. Den gjelder altså både i Norge og utlandet:</a:t>
            </a:r>
          </a:p>
          <a:p>
            <a:pPr marL="171450" indent="-171450">
              <a:buFontTx/>
              <a:buChar char="-"/>
            </a:pPr>
            <a:r>
              <a:rPr lang="nb-NO" baseline="0" dirty="0" smtClean="0"/>
              <a:t>3-årig studium som gir bachelorgrad</a:t>
            </a:r>
          </a:p>
          <a:p>
            <a:pPr marL="171450" indent="-171450">
              <a:buFontTx/>
              <a:buChar char="-"/>
            </a:pPr>
            <a:r>
              <a:rPr lang="nb-NO" baseline="0" dirty="0" smtClean="0"/>
              <a:t>Kan bygge på med 2 år og få mastergrad (søker da med karakterer fra bacheloren)</a:t>
            </a:r>
          </a:p>
          <a:p>
            <a:pPr marL="171450" indent="-171450">
              <a:buFontTx/>
              <a:buChar char="-"/>
            </a:pPr>
            <a:r>
              <a:rPr lang="nb-NO" baseline="0" dirty="0" smtClean="0"/>
              <a:t>5-årig master (tilsvarende 3+2), søker med karakterer fra videregående</a:t>
            </a:r>
          </a:p>
          <a:p>
            <a:endParaRPr lang="nb-NO" baseline="0" dirty="0" smtClean="0"/>
          </a:p>
          <a:p>
            <a:r>
              <a:rPr lang="nb-NO" baseline="0" dirty="0" smtClean="0"/>
              <a:t>Noen unntak: </a:t>
            </a:r>
            <a:endParaRPr lang="nb-NO" dirty="0" smtClean="0"/>
          </a:p>
          <a:p>
            <a:pPr marL="171450" indent="-171450">
              <a:buFontTx/>
              <a:buChar char="-"/>
            </a:pPr>
            <a:r>
              <a:rPr lang="nb-NO" dirty="0" smtClean="0"/>
              <a:t>Profesjonsstudier</a:t>
            </a:r>
            <a:r>
              <a:rPr lang="nb-NO" baseline="0" dirty="0" smtClean="0"/>
              <a:t> på mer enn 5 år (f eks lege, tannlege, psykolog)</a:t>
            </a:r>
          </a:p>
          <a:p>
            <a:pPr marL="171450" indent="-171450">
              <a:buFontTx/>
              <a:buChar char="-"/>
            </a:pPr>
            <a:r>
              <a:rPr lang="nb-NO" baseline="0" dirty="0" smtClean="0"/>
              <a:t>Profesjonsstudier på mindre enn 5 år (f eks lærerutdanning på 4 år – finnes nå både 4-årig og 5-årig lærerutdanning)</a:t>
            </a:r>
          </a:p>
          <a:p>
            <a:pPr marL="0" indent="0">
              <a:buFontTx/>
              <a:buNone/>
            </a:pPr>
            <a:endParaRPr lang="nb-NO" baseline="0" dirty="0" smtClean="0"/>
          </a:p>
          <a:p>
            <a:pPr marL="0" indent="0">
              <a:buFontTx/>
              <a:buNone/>
            </a:pPr>
            <a:r>
              <a:rPr lang="nb-NO" baseline="0" dirty="0" smtClean="0"/>
              <a:t>(Ellers: Årsstudier (ikke fullverdig utdanning som alene gir en grad, men gir studiepoeng), og </a:t>
            </a:r>
            <a:r>
              <a:rPr lang="nb-NO" baseline="0" dirty="0" err="1" smtClean="0"/>
              <a:t>Ph.d</a:t>
            </a:r>
            <a:r>
              <a:rPr lang="nb-NO" baseline="0" dirty="0" smtClean="0"/>
              <a:t>./Doktorgrad (etter master))</a:t>
            </a:r>
          </a:p>
          <a:p>
            <a:pPr marL="0" indent="0">
              <a:buFontTx/>
              <a:buNone/>
            </a:pPr>
            <a:endParaRPr lang="nb-NO" baseline="0" dirty="0" smtClean="0"/>
          </a:p>
          <a:p>
            <a:pPr marL="171450" indent="-171450">
              <a:buFont typeface="Wingdings"/>
              <a:buChar char="Ø"/>
            </a:pPr>
            <a:r>
              <a:rPr lang="nb-NO" baseline="0" dirty="0" smtClean="0"/>
              <a:t>Overgang til neste slide:</a:t>
            </a:r>
          </a:p>
          <a:p>
            <a:pPr marL="0" indent="0">
              <a:buFont typeface="Wingdings"/>
              <a:buNone/>
            </a:pPr>
            <a:r>
              <a:rPr lang="nb-NO" baseline="0" dirty="0" smtClean="0"/>
              <a:t>Da skal vi over på det som er rundt studiene…</a:t>
            </a:r>
          </a:p>
        </p:txBody>
      </p:sp>
      <p:sp>
        <p:nvSpPr>
          <p:cNvPr id="4" name="Plassholder for lysbildenummer 3"/>
          <p:cNvSpPr>
            <a:spLocks noGrp="1"/>
          </p:cNvSpPr>
          <p:nvPr>
            <p:ph type="sldNum" sz="quarter" idx="10"/>
          </p:nvPr>
        </p:nvSpPr>
        <p:spPr/>
        <p:txBody>
          <a:bodyPr/>
          <a:lstStyle/>
          <a:p>
            <a:fld id="{4C9E37E1-B013-244F-8AB6-5BFF993B5A1A}" type="slidenum">
              <a:rPr lang="nb-NO" smtClean="0"/>
              <a:t>13</a:t>
            </a:fld>
            <a:endParaRPr lang="nb-NO"/>
          </a:p>
        </p:txBody>
      </p:sp>
    </p:spTree>
    <p:extLst>
      <p:ext uri="{BB962C8B-B14F-4D97-AF65-F5344CB8AC3E}">
        <p14:creationId xmlns:p14="http://schemas.microsoft.com/office/powerpoint/2010/main" val="2398116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Wingdings"/>
              <a:buChar char="Ø"/>
            </a:pPr>
            <a:r>
              <a:rPr lang="nb-NO" sz="1200" kern="1200" dirty="0" smtClean="0">
                <a:solidFill>
                  <a:schemeClr val="tx1"/>
                </a:solidFill>
                <a:effectLst/>
                <a:latin typeface="+mn-lt"/>
                <a:ea typeface="+mn-ea"/>
                <a:cs typeface="+mn-cs"/>
              </a:rPr>
              <a:t>Hensikt med sliden:</a:t>
            </a:r>
          </a:p>
          <a:p>
            <a:pPr marL="0" indent="0">
              <a:buFont typeface="Wingdings"/>
              <a:buNone/>
            </a:pPr>
            <a:r>
              <a:rPr lang="nb-NO" sz="1200" kern="1200" baseline="0" dirty="0" smtClean="0">
                <a:solidFill>
                  <a:schemeClr val="tx1"/>
                </a:solidFill>
                <a:effectLst/>
                <a:latin typeface="+mn-lt"/>
                <a:ea typeface="+mn-ea"/>
                <a:cs typeface="+mn-cs"/>
              </a:rPr>
              <a:t>Få fram hva en studentsamskipnad faktisk er. Og få fram at </a:t>
            </a:r>
            <a:r>
              <a:rPr lang="nb-NO" sz="1200" kern="1200" dirty="0" smtClean="0">
                <a:solidFill>
                  <a:schemeClr val="tx1"/>
                </a:solidFill>
                <a:effectLst/>
                <a:latin typeface="+mn-lt"/>
                <a:ea typeface="+mn-ea"/>
                <a:cs typeface="+mn-cs"/>
              </a:rPr>
              <a:t>studentsamskipnadene</a:t>
            </a:r>
            <a:r>
              <a:rPr lang="nb-NO" sz="1200" kern="1200" baseline="0" dirty="0" smtClean="0">
                <a:solidFill>
                  <a:schemeClr val="tx1"/>
                </a:solidFill>
                <a:effectLst/>
                <a:latin typeface="+mn-lt"/>
                <a:ea typeface="+mn-ea"/>
                <a:cs typeface="+mn-cs"/>
              </a:rPr>
              <a:t> ikke er noe unikt ved ett studiested, men noe alle har (så slipper alle studentene å poengtere at de har studentsamskipnad).</a:t>
            </a:r>
          </a:p>
          <a:p>
            <a:pPr marL="0" indent="0">
              <a:buFont typeface="Wingdings"/>
              <a:buNone/>
            </a:pPr>
            <a:endParaRPr lang="nb-NO" sz="1200" kern="1200" dirty="0" smtClean="0">
              <a:solidFill>
                <a:schemeClr val="tx1"/>
              </a:solidFill>
              <a:effectLst/>
              <a:latin typeface="+mn-lt"/>
              <a:ea typeface="+mn-ea"/>
              <a:cs typeface="+mn-cs"/>
            </a:endParaRPr>
          </a:p>
          <a:p>
            <a:pPr marL="171450" indent="-171450">
              <a:buFont typeface="Wingdings"/>
              <a:buChar char="Ø"/>
            </a:pPr>
            <a:r>
              <a:rPr lang="nb-NO" sz="1200" kern="1200" dirty="0" smtClean="0">
                <a:solidFill>
                  <a:schemeClr val="tx1"/>
                </a:solidFill>
                <a:effectLst/>
                <a:latin typeface="+mn-lt"/>
                <a:ea typeface="+mn-ea"/>
                <a:cs typeface="+mn-cs"/>
              </a:rPr>
              <a:t>Manusforslag:</a:t>
            </a:r>
          </a:p>
          <a:p>
            <a:r>
              <a:rPr lang="nb-NO" sz="1200" kern="1200" dirty="0" smtClean="0">
                <a:solidFill>
                  <a:schemeClr val="tx1"/>
                </a:solidFill>
                <a:effectLst/>
                <a:latin typeface="+mn-lt"/>
                <a:ea typeface="+mn-ea"/>
                <a:cs typeface="+mn-cs"/>
              </a:rPr>
              <a:t>Alle </a:t>
            </a:r>
            <a:r>
              <a:rPr lang="nb-NO" sz="1200" kern="1200" baseline="0" dirty="0" smtClean="0">
                <a:solidFill>
                  <a:schemeClr val="tx1"/>
                </a:solidFill>
                <a:effectLst/>
                <a:latin typeface="+mn-lt"/>
                <a:ea typeface="+mn-ea"/>
                <a:cs typeface="+mn-cs"/>
              </a:rPr>
              <a:t>studenter, ved alle universiteter og høgskoler i Norge, er tilknyttet en studentsamskipnad.</a:t>
            </a:r>
          </a:p>
          <a:p>
            <a:endParaRPr lang="nb-NO" sz="1200" kern="1200" baseline="0" dirty="0" smtClean="0">
              <a:solidFill>
                <a:schemeClr val="tx1"/>
              </a:solidFill>
              <a:effectLst/>
              <a:latin typeface="+mn-lt"/>
              <a:ea typeface="+mn-ea"/>
              <a:cs typeface="+mn-cs"/>
            </a:endParaRPr>
          </a:p>
          <a:p>
            <a:r>
              <a:rPr lang="nb-NO" sz="1200" kern="1200" baseline="0" dirty="0" smtClean="0">
                <a:solidFill>
                  <a:schemeClr val="tx1"/>
                </a:solidFill>
                <a:effectLst/>
                <a:latin typeface="+mn-lt"/>
                <a:ea typeface="+mn-ea"/>
                <a:cs typeface="+mn-cs"/>
              </a:rPr>
              <a:t>Men hv</a:t>
            </a:r>
            <a:r>
              <a:rPr lang="nb-NO" sz="1200" kern="1200" dirty="0" smtClean="0">
                <a:solidFill>
                  <a:schemeClr val="tx1"/>
                </a:solidFill>
                <a:effectLst/>
                <a:latin typeface="+mn-lt"/>
                <a:ea typeface="+mn-ea"/>
                <a:cs typeface="+mn-cs"/>
              </a:rPr>
              <a:t>a er en «studentsamskipnad»?</a:t>
            </a:r>
          </a:p>
          <a:p>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Studentsamskipnadene</a:t>
            </a:r>
            <a:r>
              <a:rPr lang="nb-NO" sz="1200" kern="1200" baseline="0" dirty="0" smtClean="0">
                <a:solidFill>
                  <a:schemeClr val="tx1"/>
                </a:solidFill>
                <a:effectLst/>
                <a:latin typeface="+mn-lt"/>
                <a:ea typeface="+mn-ea"/>
                <a:cs typeface="+mn-cs"/>
              </a:rPr>
              <a:t> har ansvar for livet rundt studiene! Universitetet eller høgskolen har ansvar for det faglige, det du skal studere – mens studentsamskipnaden tar seg av det rundt.</a:t>
            </a:r>
            <a:endParaRPr lang="nb-NO" sz="1200" kern="1200" dirty="0" smtClean="0">
              <a:solidFill>
                <a:schemeClr val="tx1"/>
              </a:solidFill>
              <a:effectLst/>
              <a:latin typeface="+mn-lt"/>
              <a:ea typeface="+mn-ea"/>
              <a:cs typeface="+mn-cs"/>
            </a:endParaRPr>
          </a:p>
          <a:p>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For eksempel:</a:t>
            </a:r>
          </a:p>
          <a:p>
            <a:pPr marL="171450" indent="-171450">
              <a:buFontTx/>
              <a:buChar char="-"/>
            </a:pPr>
            <a:r>
              <a:rPr lang="nb-NO" sz="1200" kern="1200" dirty="0" smtClean="0">
                <a:solidFill>
                  <a:schemeClr val="tx1"/>
                </a:solidFill>
                <a:effectLst/>
                <a:latin typeface="+mn-lt"/>
                <a:ea typeface="+mn-ea"/>
                <a:cs typeface="+mn-cs"/>
              </a:rPr>
              <a:t>Studenthybelutleie</a:t>
            </a:r>
          </a:p>
          <a:p>
            <a:pPr marL="171450" indent="-171450">
              <a:buFontTx/>
              <a:buChar char="-"/>
            </a:pPr>
            <a:r>
              <a:rPr lang="nb-NO" sz="1200" kern="1200" dirty="0" smtClean="0">
                <a:solidFill>
                  <a:schemeClr val="tx1"/>
                </a:solidFill>
                <a:effectLst/>
                <a:latin typeface="+mn-lt"/>
                <a:ea typeface="+mn-ea"/>
                <a:cs typeface="+mn-cs"/>
              </a:rPr>
              <a:t>Studentkantine</a:t>
            </a:r>
          </a:p>
          <a:p>
            <a:pPr marL="171450" indent="-171450">
              <a:buFontTx/>
              <a:buChar char="-"/>
            </a:pPr>
            <a:r>
              <a:rPr lang="nb-NO" sz="1200" kern="1200" dirty="0" smtClean="0">
                <a:solidFill>
                  <a:schemeClr val="tx1"/>
                </a:solidFill>
                <a:effectLst/>
                <a:latin typeface="+mn-lt"/>
                <a:ea typeface="+mn-ea"/>
                <a:cs typeface="+mn-cs"/>
              </a:rPr>
              <a:t>Studentkafeer</a:t>
            </a:r>
          </a:p>
          <a:p>
            <a:pPr marL="171450" indent="-171450">
              <a:buFontTx/>
              <a:buChar char="-"/>
            </a:pPr>
            <a:r>
              <a:rPr lang="nb-NO" sz="1200" kern="1200" dirty="0" smtClean="0">
                <a:solidFill>
                  <a:schemeClr val="tx1"/>
                </a:solidFill>
                <a:effectLst/>
                <a:latin typeface="+mn-lt"/>
                <a:ea typeface="+mn-ea"/>
                <a:cs typeface="+mn-cs"/>
              </a:rPr>
              <a:t>Bokhandel</a:t>
            </a:r>
          </a:p>
          <a:p>
            <a:pPr marL="171450" indent="-171450">
              <a:buFontTx/>
              <a:buChar char="-"/>
            </a:pPr>
            <a:r>
              <a:rPr lang="nb-NO" sz="1200" kern="1200" dirty="0" smtClean="0">
                <a:solidFill>
                  <a:schemeClr val="tx1"/>
                </a:solidFill>
                <a:effectLst/>
                <a:latin typeface="+mn-lt"/>
                <a:ea typeface="+mn-ea"/>
                <a:cs typeface="+mn-cs"/>
              </a:rPr>
              <a:t>Treningstilbud</a:t>
            </a:r>
          </a:p>
          <a:p>
            <a:pPr marL="171450" indent="-171450">
              <a:buFontTx/>
              <a:buChar char="-"/>
            </a:pPr>
            <a:r>
              <a:rPr lang="nb-NO" sz="1200" kern="1200" dirty="0" smtClean="0">
                <a:solidFill>
                  <a:schemeClr val="tx1"/>
                </a:solidFill>
                <a:effectLst/>
                <a:latin typeface="+mn-lt"/>
                <a:ea typeface="+mn-ea"/>
                <a:cs typeface="+mn-cs"/>
              </a:rPr>
              <a:t>Helsetjenester</a:t>
            </a:r>
          </a:p>
          <a:p>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Studentsamskipnadene hjelper deg! Siden du nå sannsynligvis skal flytte hjemmefra:</a:t>
            </a:r>
            <a:r>
              <a:rPr lang="nb-NO" sz="1200" kern="1200" baseline="0" dirty="0" smtClean="0">
                <a:solidFill>
                  <a:schemeClr val="tx1"/>
                </a:solidFill>
                <a:effectLst/>
                <a:latin typeface="+mn-lt"/>
                <a:ea typeface="+mn-ea"/>
                <a:cs typeface="+mn-cs"/>
              </a:rPr>
              <a:t> Ingen lager niste</a:t>
            </a:r>
            <a:r>
              <a:rPr lang="nb-NO" sz="1200" kern="1200" dirty="0" smtClean="0">
                <a:solidFill>
                  <a:schemeClr val="tx1"/>
                </a:solidFill>
                <a:effectLst/>
                <a:latin typeface="+mn-lt"/>
                <a:ea typeface="+mn-ea"/>
                <a:cs typeface="+mn-cs"/>
              </a:rPr>
              <a:t>, ingen</a:t>
            </a:r>
            <a:r>
              <a:rPr lang="nb-NO" sz="1200" kern="1200" baseline="0" dirty="0" smtClean="0">
                <a:solidFill>
                  <a:schemeClr val="tx1"/>
                </a:solidFill>
                <a:effectLst/>
                <a:latin typeface="+mn-lt"/>
                <a:ea typeface="+mn-ea"/>
                <a:cs typeface="+mn-cs"/>
              </a:rPr>
              <a:t> </a:t>
            </a:r>
            <a:r>
              <a:rPr lang="nb-NO" sz="1200" kern="1200" dirty="0" smtClean="0">
                <a:solidFill>
                  <a:schemeClr val="tx1"/>
                </a:solidFill>
                <a:effectLst/>
                <a:latin typeface="+mn-lt"/>
                <a:ea typeface="+mn-ea"/>
                <a:cs typeface="+mn-cs"/>
              </a:rPr>
              <a:t>ordner med trening, middag eller pensuminnkjøp: Du må ordne det selv. Og da er det studentsamskipnadene som er redninga. De passer ikke på deg som mamma eller pappa, men de tilbyr en del av det du trenger som student når du har flytta hjemmefra.</a:t>
            </a:r>
          </a:p>
          <a:p>
            <a:endParaRPr lang="nb-NO" sz="1200" kern="1200" dirty="0" smtClean="0">
              <a:solidFill>
                <a:schemeClr val="tx1"/>
              </a:solidFill>
              <a:effectLst/>
              <a:latin typeface="+mn-lt"/>
              <a:ea typeface="+mn-ea"/>
              <a:cs typeface="+mn-cs"/>
            </a:endParaRPr>
          </a:p>
          <a:p>
            <a:pPr marL="171450" indent="-171450">
              <a:buFont typeface="Wingdings"/>
              <a:buChar char="Ø"/>
            </a:pPr>
            <a:r>
              <a:rPr lang="nb-NO" sz="1200" kern="1200" dirty="0" smtClean="0">
                <a:solidFill>
                  <a:schemeClr val="tx1"/>
                </a:solidFill>
                <a:effectLst/>
                <a:latin typeface="+mn-lt"/>
                <a:ea typeface="+mn-ea"/>
                <a:cs typeface="+mn-cs"/>
              </a:rPr>
              <a:t>Overgang</a:t>
            </a:r>
            <a:r>
              <a:rPr lang="nb-NO" sz="1200" kern="1200" baseline="0" dirty="0" smtClean="0">
                <a:solidFill>
                  <a:schemeClr val="tx1"/>
                </a:solidFill>
                <a:effectLst/>
                <a:latin typeface="+mn-lt"/>
                <a:ea typeface="+mn-ea"/>
                <a:cs typeface="+mn-cs"/>
              </a:rPr>
              <a:t> til neste slide:</a:t>
            </a:r>
          </a:p>
          <a:p>
            <a:pPr marL="0" indent="0">
              <a:buFont typeface="Wingdings"/>
              <a:buNone/>
            </a:pPr>
            <a:r>
              <a:rPr lang="nb-NO" sz="1200" kern="1200" dirty="0" smtClean="0">
                <a:solidFill>
                  <a:schemeClr val="tx1"/>
                </a:solidFill>
                <a:effectLst/>
                <a:latin typeface="+mn-lt"/>
                <a:ea typeface="+mn-ea"/>
                <a:cs typeface="+mn-cs"/>
              </a:rPr>
              <a:t>Studentsamskipnadene</a:t>
            </a:r>
            <a:r>
              <a:rPr lang="nb-NO" sz="1200" kern="1200" baseline="0" dirty="0" smtClean="0">
                <a:solidFill>
                  <a:schemeClr val="tx1"/>
                </a:solidFill>
                <a:effectLst/>
                <a:latin typeface="+mn-lt"/>
                <a:ea typeface="+mn-ea"/>
                <a:cs typeface="+mn-cs"/>
              </a:rPr>
              <a:t> er altså deres </a:t>
            </a:r>
            <a:r>
              <a:rPr lang="nb-NO" sz="1200" kern="1200" baseline="0" dirty="0" err="1" smtClean="0">
                <a:solidFill>
                  <a:schemeClr val="tx1"/>
                </a:solidFill>
                <a:effectLst/>
                <a:latin typeface="+mn-lt"/>
                <a:ea typeface="+mn-ea"/>
                <a:cs typeface="+mn-cs"/>
              </a:rPr>
              <a:t>nestbeste</a:t>
            </a:r>
            <a:r>
              <a:rPr lang="nb-NO" sz="1200" kern="1200" baseline="0" dirty="0" smtClean="0">
                <a:solidFill>
                  <a:schemeClr val="tx1"/>
                </a:solidFill>
                <a:effectLst/>
                <a:latin typeface="+mn-lt"/>
                <a:ea typeface="+mn-ea"/>
                <a:cs typeface="+mn-cs"/>
              </a:rPr>
              <a:t> venn. Hva (eller hvem), er da deres beste venn?</a:t>
            </a:r>
            <a:endParaRPr lang="nb-NO" sz="1200" kern="1200" dirty="0" smtClean="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4C9E37E1-B013-244F-8AB6-5BFF993B5A1A}" type="slidenum">
              <a:rPr lang="nb-NO" smtClean="0"/>
              <a:t>14</a:t>
            </a:fld>
            <a:endParaRPr lang="nb-NO"/>
          </a:p>
        </p:txBody>
      </p:sp>
    </p:spTree>
    <p:extLst>
      <p:ext uri="{BB962C8B-B14F-4D97-AF65-F5344CB8AC3E}">
        <p14:creationId xmlns:p14="http://schemas.microsoft.com/office/powerpoint/2010/main" val="2398116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Wingdings"/>
              <a:buChar char="Ø"/>
              <a:tabLst/>
              <a:defRPr/>
            </a:pPr>
            <a:r>
              <a:rPr lang="nb-NO" sz="1200" kern="1200" dirty="0" smtClean="0">
                <a:solidFill>
                  <a:schemeClr val="tx1"/>
                </a:solidFill>
                <a:effectLst/>
                <a:latin typeface="+mn-lt"/>
                <a:ea typeface="+mn-ea"/>
                <a:cs typeface="+mn-cs"/>
              </a:rPr>
              <a:t>Manusforslag:</a:t>
            </a:r>
          </a:p>
          <a:p>
            <a:pPr marL="0" marR="0" indent="0" algn="l" defTabSz="457200" rtl="0" eaLnBrk="1" fontAlgn="auto" latinLnBrk="0" hangingPunct="1">
              <a:lnSpc>
                <a:spcPct val="100000"/>
              </a:lnSpc>
              <a:spcBef>
                <a:spcPts val="0"/>
              </a:spcBef>
              <a:spcAft>
                <a:spcPts val="0"/>
              </a:spcAft>
              <a:buClrTx/>
              <a:buSzTx/>
              <a:buFontTx/>
              <a:buNone/>
              <a:tabLst/>
              <a:defRPr/>
            </a:pPr>
            <a:r>
              <a:rPr lang="nb-NO" sz="1200" kern="1200" dirty="0" smtClean="0">
                <a:solidFill>
                  <a:schemeClr val="tx1"/>
                </a:solidFill>
                <a:effectLst/>
                <a:latin typeface="+mn-lt"/>
                <a:ea typeface="+mn-ea"/>
                <a:cs typeface="+mn-cs"/>
              </a:rPr>
              <a:t>For å</a:t>
            </a:r>
            <a:r>
              <a:rPr lang="nb-NO" sz="1200" kern="1200" baseline="0" dirty="0" smtClean="0">
                <a:solidFill>
                  <a:schemeClr val="tx1"/>
                </a:solidFill>
                <a:effectLst/>
                <a:latin typeface="+mn-lt"/>
                <a:ea typeface="+mn-ea"/>
                <a:cs typeface="+mn-cs"/>
              </a:rPr>
              <a:t> få råd til alt dette (</a:t>
            </a:r>
            <a:r>
              <a:rPr lang="nb-NO" sz="1200" kern="1200" baseline="0" dirty="0" err="1" smtClean="0">
                <a:solidFill>
                  <a:schemeClr val="tx1"/>
                </a:solidFill>
                <a:effectLst/>
                <a:latin typeface="+mn-lt"/>
                <a:ea typeface="+mn-ea"/>
                <a:cs typeface="+mn-cs"/>
              </a:rPr>
              <a:t>ref</a:t>
            </a:r>
            <a:r>
              <a:rPr lang="nb-NO" sz="1200" kern="1200" baseline="0" dirty="0" smtClean="0">
                <a:solidFill>
                  <a:schemeClr val="tx1"/>
                </a:solidFill>
                <a:effectLst/>
                <a:latin typeface="+mn-lt"/>
                <a:ea typeface="+mn-ea"/>
                <a:cs typeface="+mn-cs"/>
              </a:rPr>
              <a:t> forrige slide), trenger dere penger! Så d</a:t>
            </a:r>
            <a:r>
              <a:rPr lang="nb-NO" sz="1200" kern="1200" dirty="0" smtClean="0">
                <a:solidFill>
                  <a:schemeClr val="tx1"/>
                </a:solidFill>
                <a:effectLst/>
                <a:latin typeface="+mn-lt"/>
                <a:ea typeface="+mn-ea"/>
                <a:cs typeface="+mn-cs"/>
              </a:rPr>
              <a:t>eres beste venn i studietiden</a:t>
            </a:r>
            <a:r>
              <a:rPr lang="nb-NO" sz="1200" kern="1200" baseline="0" dirty="0" smtClean="0">
                <a:solidFill>
                  <a:schemeClr val="tx1"/>
                </a:solidFill>
                <a:effectLst/>
                <a:latin typeface="+mn-lt"/>
                <a:ea typeface="+mn-ea"/>
                <a:cs typeface="+mn-cs"/>
              </a:rPr>
              <a:t> er: Lånekassen! Selv om du kan få gratis utdanning i Norge, så trenger du </a:t>
            </a:r>
            <a:r>
              <a:rPr lang="nb-NO" sz="1200" kern="1200" dirty="0" smtClean="0">
                <a:solidFill>
                  <a:schemeClr val="tx1"/>
                </a:solidFill>
                <a:effectLst/>
                <a:latin typeface="+mn-lt"/>
                <a:ea typeface="+mn-ea"/>
                <a:cs typeface="+mn-cs"/>
              </a:rPr>
              <a:t>penger til å bo</a:t>
            </a:r>
            <a:r>
              <a:rPr lang="nb-NO" sz="1200" kern="1200" baseline="0" dirty="0" smtClean="0">
                <a:solidFill>
                  <a:schemeClr val="tx1"/>
                </a:solidFill>
                <a:effectLst/>
                <a:latin typeface="+mn-lt"/>
                <a:ea typeface="+mn-ea"/>
                <a:cs typeface="+mn-cs"/>
              </a:rPr>
              <a:t> og </a:t>
            </a:r>
            <a:r>
              <a:rPr lang="nb-NO" sz="1200" kern="1200" dirty="0" smtClean="0">
                <a:solidFill>
                  <a:schemeClr val="tx1"/>
                </a:solidFill>
                <a:effectLst/>
                <a:latin typeface="+mn-lt"/>
                <a:ea typeface="+mn-ea"/>
                <a:cs typeface="+mn-cs"/>
              </a:rPr>
              <a:t>leve.</a:t>
            </a:r>
          </a:p>
          <a:p>
            <a:endParaRPr lang="nb-NO" dirty="0" smtClean="0"/>
          </a:p>
          <a:p>
            <a:r>
              <a:rPr lang="nb-NO" dirty="0" smtClean="0"/>
              <a:t>Detaljene</a:t>
            </a:r>
            <a:r>
              <a:rPr lang="nb-NO" baseline="0" dirty="0" smtClean="0"/>
              <a:t> rundt dette bør dere sjekke nærmere selv på nettsidene til Lånekassen, men generelt er det </a:t>
            </a:r>
            <a:r>
              <a:rPr lang="nb-NO" baseline="0" dirty="0" err="1" smtClean="0"/>
              <a:t>ca</a:t>
            </a:r>
            <a:r>
              <a:rPr lang="nb-NO" baseline="0" dirty="0" smtClean="0"/>
              <a:t> 50.000,- i halvåret (semesteret) i såkalt </a:t>
            </a:r>
            <a:r>
              <a:rPr lang="nb-NO" baseline="0" dirty="0" err="1" smtClean="0"/>
              <a:t>basisstøtte</a:t>
            </a:r>
            <a:r>
              <a:rPr lang="nb-NO" baseline="0" dirty="0" smtClean="0"/>
              <a:t>.</a:t>
            </a:r>
            <a:endParaRPr lang="nb-NO" dirty="0" smtClean="0"/>
          </a:p>
          <a:p>
            <a:endParaRPr lang="nb-NO" baseline="0" dirty="0" smtClean="0"/>
          </a:p>
          <a:p>
            <a:r>
              <a:rPr lang="nb-NO" baseline="0" dirty="0" smtClean="0"/>
              <a:t>Dette er i utgangspunktet et lån, men 40% av dette omgjøres til stipend hvis du:</a:t>
            </a:r>
          </a:p>
          <a:p>
            <a:pPr marL="171450" indent="-171450">
              <a:buFontTx/>
              <a:buChar char="-"/>
            </a:pPr>
            <a:r>
              <a:rPr lang="nb-NO" baseline="0" dirty="0" smtClean="0"/>
              <a:t>Bor borte</a:t>
            </a:r>
          </a:p>
          <a:p>
            <a:pPr marL="171450" indent="-171450">
              <a:buFontTx/>
              <a:buChar char="-"/>
            </a:pPr>
            <a:r>
              <a:rPr lang="nb-NO" baseline="0" dirty="0" smtClean="0"/>
              <a:t>Står på eksamen</a:t>
            </a:r>
          </a:p>
          <a:p>
            <a:pPr marL="171450" indent="-171450">
              <a:buFontTx/>
              <a:buChar char="-"/>
            </a:pPr>
            <a:r>
              <a:rPr lang="nb-NO" baseline="0" dirty="0" smtClean="0"/>
              <a:t>Har inntekt/formue under en viss grense (168k/380k)</a:t>
            </a:r>
          </a:p>
          <a:p>
            <a:pPr marL="0" indent="0">
              <a:buFontTx/>
              <a:buNone/>
            </a:pPr>
            <a:endParaRPr lang="nb-NO" baseline="0" dirty="0" smtClean="0"/>
          </a:p>
          <a:p>
            <a:pPr marL="0" indent="0">
              <a:buFontTx/>
              <a:buNone/>
            </a:pPr>
            <a:r>
              <a:rPr lang="nb-NO" baseline="0" dirty="0" smtClean="0"/>
              <a:t>En del studenter synes det blir litt trangt økonomisk, og har en deltidsjobb for å ha råd til mer. Det er nokså vanlig, men bare husk at: Hvis det går utover studiene, lønner det seg ikke økonomisk… (hvis man må ta opp igjen fag/ikke får omgjort </a:t>
            </a:r>
            <a:r>
              <a:rPr lang="nb-NO" baseline="0" dirty="0" err="1" smtClean="0"/>
              <a:t>lånet</a:t>
            </a:r>
            <a:r>
              <a:rPr lang="nb-NO" baseline="0" dirty="0" smtClean="0"/>
              <a:t> til stipend/ikke får de karakterene og den jobben man ønsker).</a:t>
            </a:r>
          </a:p>
          <a:p>
            <a:pPr marL="0" indent="0">
              <a:buFont typeface="Wingdings"/>
              <a:buNone/>
            </a:pPr>
            <a:endParaRPr lang="nb-NO" sz="1200" kern="1200" dirty="0" smtClean="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4C9E37E1-B013-244F-8AB6-5BFF993B5A1A}" type="slidenum">
              <a:rPr lang="nb-NO" smtClean="0"/>
              <a:t>15</a:t>
            </a:fld>
            <a:endParaRPr lang="nb-NO"/>
          </a:p>
        </p:txBody>
      </p:sp>
    </p:spTree>
    <p:extLst>
      <p:ext uri="{BB962C8B-B14F-4D97-AF65-F5344CB8AC3E}">
        <p14:creationId xmlns:p14="http://schemas.microsoft.com/office/powerpoint/2010/main" val="2398116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Wingdings"/>
              <a:buChar char="Ø"/>
            </a:pPr>
            <a:r>
              <a:rPr lang="nb-NO" sz="1200" kern="1200" dirty="0" smtClean="0">
                <a:solidFill>
                  <a:schemeClr val="tx1"/>
                </a:solidFill>
                <a:effectLst/>
                <a:latin typeface="+mn-lt"/>
                <a:ea typeface="+mn-ea"/>
                <a:cs typeface="+mn-cs"/>
              </a:rPr>
              <a:t>Hensikt</a:t>
            </a:r>
            <a:r>
              <a:rPr lang="nb-NO" sz="1200" kern="1200" baseline="0" dirty="0" smtClean="0">
                <a:solidFill>
                  <a:schemeClr val="tx1"/>
                </a:solidFill>
                <a:effectLst/>
                <a:latin typeface="+mn-lt"/>
                <a:ea typeface="+mn-ea"/>
                <a:cs typeface="+mn-cs"/>
              </a:rPr>
              <a:t> med sliden:</a:t>
            </a:r>
          </a:p>
          <a:p>
            <a:pPr marL="0" indent="0">
              <a:buFont typeface="Wingdings"/>
              <a:buNone/>
            </a:pPr>
            <a:r>
              <a:rPr lang="nb-NO" sz="1200" kern="1200" baseline="0" dirty="0" smtClean="0">
                <a:solidFill>
                  <a:schemeClr val="tx1"/>
                </a:solidFill>
                <a:effectLst/>
                <a:latin typeface="+mn-lt"/>
                <a:ea typeface="+mn-ea"/>
                <a:cs typeface="+mn-cs"/>
              </a:rPr>
              <a:t>Sikre at alle husker søknadsfristen 15. april. Sikre at alle skjønner hvordan prioriteringssystemet hos Samordna opptak fungerer. Dette er det mange som misforstår – og det kan få store konsekvenser! Bruk tid på å forklare dette godt.</a:t>
            </a:r>
            <a:endParaRPr lang="nb-NO" sz="1200" kern="1200" dirty="0" smtClean="0">
              <a:solidFill>
                <a:schemeClr val="tx1"/>
              </a:solidFill>
              <a:effectLst/>
              <a:latin typeface="+mn-lt"/>
              <a:ea typeface="+mn-ea"/>
              <a:cs typeface="+mn-cs"/>
            </a:endParaRPr>
          </a:p>
          <a:p>
            <a:pPr marL="171450" indent="-171450">
              <a:buFont typeface="Wingdings"/>
              <a:buChar char="Ø"/>
            </a:pPr>
            <a:endParaRPr lang="nb-NO" sz="1200" kern="1200" dirty="0" smtClean="0">
              <a:solidFill>
                <a:schemeClr val="tx1"/>
              </a:solidFill>
              <a:effectLst/>
              <a:latin typeface="+mn-lt"/>
              <a:ea typeface="+mn-ea"/>
              <a:cs typeface="+mn-cs"/>
            </a:endParaRPr>
          </a:p>
          <a:p>
            <a:pPr marL="171450" indent="-171450">
              <a:buFont typeface="Wingdings"/>
              <a:buChar char="Ø"/>
            </a:pPr>
            <a:r>
              <a:rPr lang="nb-NO" sz="1200" kern="1200" dirty="0" smtClean="0">
                <a:solidFill>
                  <a:schemeClr val="tx1"/>
                </a:solidFill>
                <a:effectLst/>
                <a:latin typeface="+mn-lt"/>
                <a:ea typeface="+mn-ea"/>
                <a:cs typeface="+mn-cs"/>
              </a:rPr>
              <a:t>Manusforslag:</a:t>
            </a:r>
          </a:p>
          <a:p>
            <a:pPr marL="0" indent="0">
              <a:buFont typeface="Wingdings"/>
              <a:buNone/>
            </a:pPr>
            <a:r>
              <a:rPr lang="nb-NO" sz="1200" kern="1200" dirty="0" smtClean="0">
                <a:solidFill>
                  <a:schemeClr val="tx1"/>
                </a:solidFill>
                <a:effectLst/>
                <a:latin typeface="+mn-lt"/>
                <a:ea typeface="+mn-ea"/>
                <a:cs typeface="+mn-cs"/>
              </a:rPr>
              <a:t>Vi har snakket en del om hvordan dere</a:t>
            </a:r>
            <a:r>
              <a:rPr lang="nb-NO" sz="1200" kern="1200" baseline="0" dirty="0" smtClean="0">
                <a:solidFill>
                  <a:schemeClr val="tx1"/>
                </a:solidFill>
                <a:effectLst/>
                <a:latin typeface="+mn-lt"/>
                <a:ea typeface="+mn-ea"/>
                <a:cs typeface="+mn-cs"/>
              </a:rPr>
              <a:t> kan velge riktig studium – men pass også på at dere søker på riktig måte!</a:t>
            </a:r>
            <a:endParaRPr lang="nb-NO" sz="1200" kern="1200" dirty="0" smtClean="0">
              <a:solidFill>
                <a:schemeClr val="tx1"/>
              </a:solidFill>
              <a:effectLst/>
              <a:latin typeface="+mn-lt"/>
              <a:ea typeface="+mn-ea"/>
              <a:cs typeface="+mn-cs"/>
            </a:endParaRPr>
          </a:p>
          <a:p>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15.</a:t>
            </a:r>
            <a:r>
              <a:rPr lang="nb-NO" sz="1200" kern="1200" baseline="0" dirty="0" smtClean="0">
                <a:solidFill>
                  <a:schemeClr val="tx1"/>
                </a:solidFill>
                <a:effectLst/>
                <a:latin typeface="+mn-lt"/>
                <a:ea typeface="+mn-ea"/>
                <a:cs typeface="+mn-cs"/>
              </a:rPr>
              <a:t> April er altså søknadsfrist. På Samordnaopptak.no kan dere sette opp 10 studier i en liste, og prioritere dem fra 1 til 10. Etter 15. april kan dere ikke legge til flere studier i lista.</a:t>
            </a:r>
          </a:p>
          <a:p>
            <a:endParaRPr lang="nb-NO" sz="1200" kern="1200" baseline="0" dirty="0" smtClean="0">
              <a:solidFill>
                <a:schemeClr val="tx1"/>
              </a:solidFill>
              <a:effectLst/>
              <a:latin typeface="+mn-lt"/>
              <a:ea typeface="+mn-ea"/>
              <a:cs typeface="+mn-cs"/>
            </a:endParaRPr>
          </a:p>
          <a:p>
            <a:pPr marL="0" indent="0">
              <a:buNone/>
            </a:pPr>
            <a:r>
              <a:rPr lang="nb-NO" sz="1200" kern="1200" baseline="0" dirty="0" smtClean="0">
                <a:solidFill>
                  <a:schemeClr val="tx1"/>
                </a:solidFill>
                <a:effectLst/>
                <a:latin typeface="+mn-lt"/>
                <a:ea typeface="+mn-ea"/>
                <a:cs typeface="+mn-cs"/>
              </a:rPr>
              <a:t>1. Juli er fristen for å prioritere studiene dere har lagt til i deres søknad. Dere kan altså flytte et studium fra 5. plass til 1. plass – men dere kan ikke legge til studier dere ikke la inn før 15. april. Dette MÅ dere få med dere!(Gjenta gjerne)</a:t>
            </a:r>
          </a:p>
          <a:p>
            <a:pPr marL="0" indent="0">
              <a:buNone/>
            </a:pPr>
            <a:endParaRPr lang="nb-NO" sz="1200" kern="1200" baseline="0" dirty="0" smtClean="0">
              <a:solidFill>
                <a:schemeClr val="tx1"/>
              </a:solidFill>
              <a:effectLst/>
              <a:latin typeface="+mn-lt"/>
              <a:ea typeface="+mn-ea"/>
              <a:cs typeface="+mn-cs"/>
            </a:endParaRPr>
          </a:p>
          <a:p>
            <a:pPr marL="0" indent="0">
              <a:buNone/>
            </a:pPr>
            <a:r>
              <a:rPr lang="nb-NO" sz="1200" kern="1200" baseline="0" dirty="0" smtClean="0">
                <a:solidFill>
                  <a:schemeClr val="tx1"/>
                </a:solidFill>
                <a:effectLst/>
                <a:latin typeface="+mn-lt"/>
                <a:ea typeface="+mn-ea"/>
                <a:cs typeface="+mn-cs"/>
              </a:rPr>
              <a:t>20. Juli får dere tilbud om studieplass, hvis dere kommer inn på et av studiene dere har søkt. Og da får dere altså bare ett tilbud! Dere får tilbud om plass på bare ett studium – og det er studiet dere har øverst på lista, hvis dere kommer inn på det. </a:t>
            </a:r>
            <a:r>
              <a:rPr lang="nb-NO" sz="1200" kern="1200" dirty="0" smtClean="0">
                <a:solidFill>
                  <a:schemeClr val="tx1"/>
                </a:solidFill>
                <a:effectLst/>
                <a:latin typeface="+mn-lt"/>
                <a:ea typeface="+mn-ea"/>
                <a:cs typeface="+mn-cs"/>
              </a:rPr>
              <a:t>Samordna</a:t>
            </a:r>
            <a:r>
              <a:rPr lang="nb-NO" sz="1200" kern="1200" baseline="0" dirty="0" smtClean="0">
                <a:solidFill>
                  <a:schemeClr val="tx1"/>
                </a:solidFill>
                <a:effectLst/>
                <a:latin typeface="+mn-lt"/>
                <a:ea typeface="+mn-ea"/>
                <a:cs typeface="+mn-cs"/>
              </a:rPr>
              <a:t> opptak</a:t>
            </a:r>
            <a:r>
              <a:rPr lang="nb-NO" sz="1200" kern="1200" dirty="0" smtClean="0">
                <a:solidFill>
                  <a:schemeClr val="tx1"/>
                </a:solidFill>
                <a:effectLst/>
                <a:latin typeface="+mn-lt"/>
                <a:ea typeface="+mn-ea"/>
                <a:cs typeface="+mn-cs"/>
              </a:rPr>
              <a:t> antar at du vil inn på førstevalget ditt – så hvis du har gode nok karakterer til å komme inn på det, så får du bare tilbud om dette. Hvis du heller vil inn på 5. valget ditt, så vet ikke Samordna</a:t>
            </a:r>
            <a:r>
              <a:rPr lang="nb-NO" sz="1200" kern="1200" baseline="0" dirty="0" smtClean="0">
                <a:solidFill>
                  <a:schemeClr val="tx1"/>
                </a:solidFill>
                <a:effectLst/>
                <a:latin typeface="+mn-lt"/>
                <a:ea typeface="+mn-ea"/>
                <a:cs typeface="+mn-cs"/>
              </a:rPr>
              <a:t> opptak</a:t>
            </a:r>
            <a:r>
              <a:rPr lang="nb-NO" sz="1200" kern="1200" dirty="0" smtClean="0">
                <a:solidFill>
                  <a:schemeClr val="tx1"/>
                </a:solidFill>
                <a:effectLst/>
                <a:latin typeface="+mn-lt"/>
                <a:ea typeface="+mn-ea"/>
                <a:cs typeface="+mn-cs"/>
              </a:rPr>
              <a:t> det med mindre du omprioriterer i nettsøknaden, og faktisk setter det studiet på 1. plass. Og det må du altså gjøre før 1. juli. </a:t>
            </a:r>
          </a:p>
          <a:p>
            <a:pPr marL="0" indent="0">
              <a:buNone/>
            </a:pPr>
            <a:endParaRPr lang="nb-NO" sz="1200" kern="1200" dirty="0" smtClean="0">
              <a:solidFill>
                <a:schemeClr val="tx1"/>
              </a:solidFill>
              <a:effectLst/>
              <a:latin typeface="+mn-lt"/>
              <a:ea typeface="+mn-ea"/>
              <a:cs typeface="+mn-cs"/>
            </a:endParaRPr>
          </a:p>
          <a:p>
            <a:pPr marL="0" indent="0">
              <a:buNone/>
            </a:pPr>
            <a:r>
              <a:rPr lang="nb-NO" sz="1200" kern="1200" dirty="0" smtClean="0">
                <a:solidFill>
                  <a:schemeClr val="tx1"/>
                </a:solidFill>
                <a:effectLst/>
                <a:latin typeface="+mn-lt"/>
                <a:ea typeface="+mn-ea"/>
                <a:cs typeface="+mn-cs"/>
              </a:rPr>
              <a:t>26. Juli må du</a:t>
            </a:r>
            <a:r>
              <a:rPr lang="nb-NO" sz="1200" kern="1200" baseline="0" dirty="0" smtClean="0">
                <a:solidFill>
                  <a:schemeClr val="tx1"/>
                </a:solidFill>
                <a:effectLst/>
                <a:latin typeface="+mn-lt"/>
                <a:ea typeface="+mn-ea"/>
                <a:cs typeface="+mn-cs"/>
              </a:rPr>
              <a:t> ha takket ja til studieplassen, ellers mister du den. Og du får </a:t>
            </a:r>
            <a:r>
              <a:rPr lang="nb-NO" sz="1200" i="1" kern="1200" baseline="0" dirty="0" smtClean="0">
                <a:solidFill>
                  <a:schemeClr val="tx1"/>
                </a:solidFill>
                <a:effectLst/>
                <a:latin typeface="+mn-lt"/>
                <a:ea typeface="+mn-ea"/>
                <a:cs typeface="+mn-cs"/>
              </a:rPr>
              <a:t>ikke</a:t>
            </a:r>
            <a:r>
              <a:rPr lang="nb-NO" sz="1200" kern="1200" baseline="0" dirty="0" smtClean="0">
                <a:solidFill>
                  <a:schemeClr val="tx1"/>
                </a:solidFill>
                <a:effectLst/>
                <a:latin typeface="+mn-lt"/>
                <a:ea typeface="+mn-ea"/>
                <a:cs typeface="+mn-cs"/>
              </a:rPr>
              <a:t> tilbud om studieplass på et av de andre studiene om du takker nei.</a:t>
            </a:r>
            <a:endParaRPr lang="nb-NO" sz="1200" kern="1200" dirty="0" smtClean="0">
              <a:solidFill>
                <a:schemeClr val="tx1"/>
              </a:solidFill>
              <a:effectLst/>
              <a:latin typeface="+mn-lt"/>
              <a:ea typeface="+mn-ea"/>
              <a:cs typeface="+mn-cs"/>
            </a:endParaRPr>
          </a:p>
          <a:p>
            <a:pPr marL="0" indent="0">
              <a:buNone/>
            </a:pPr>
            <a:endParaRPr lang="nb-NO" sz="1200" kern="1200" dirty="0" smtClean="0">
              <a:solidFill>
                <a:schemeClr val="tx1"/>
              </a:solidFill>
              <a:effectLst/>
              <a:latin typeface="+mn-lt"/>
              <a:ea typeface="+mn-ea"/>
              <a:cs typeface="+mn-cs"/>
            </a:endParaRPr>
          </a:p>
          <a:p>
            <a:pPr marL="0" indent="0">
              <a:buNone/>
            </a:pPr>
            <a:r>
              <a:rPr lang="nb-NO" sz="1200" kern="1200" dirty="0" smtClean="0">
                <a:solidFill>
                  <a:schemeClr val="tx1"/>
                </a:solidFill>
                <a:effectLst/>
                <a:latin typeface="+mn-lt"/>
                <a:ea typeface="+mn-ea"/>
                <a:cs typeface="+mn-cs"/>
              </a:rPr>
              <a:t>Du får altså</a:t>
            </a:r>
            <a:r>
              <a:rPr lang="nb-NO" sz="1200" kern="1200" baseline="0" dirty="0" smtClean="0">
                <a:solidFill>
                  <a:schemeClr val="tx1"/>
                </a:solidFill>
                <a:effectLst/>
                <a:latin typeface="+mn-lt"/>
                <a:ea typeface="+mn-ea"/>
                <a:cs typeface="+mn-cs"/>
              </a:rPr>
              <a:t> </a:t>
            </a:r>
            <a:r>
              <a:rPr lang="nb-NO" sz="1200" kern="1200" baseline="0" dirty="0" err="1" smtClean="0">
                <a:solidFill>
                  <a:schemeClr val="tx1"/>
                </a:solidFill>
                <a:effectLst/>
                <a:latin typeface="+mn-lt"/>
                <a:ea typeface="+mn-ea"/>
                <a:cs typeface="+mn-cs"/>
              </a:rPr>
              <a:t>max</a:t>
            </a:r>
            <a:r>
              <a:rPr lang="nb-NO" sz="1200" kern="1200" baseline="0" dirty="0" smtClean="0">
                <a:solidFill>
                  <a:schemeClr val="tx1"/>
                </a:solidFill>
                <a:effectLst/>
                <a:latin typeface="+mn-lt"/>
                <a:ea typeface="+mn-ea"/>
                <a:cs typeface="+mn-cs"/>
              </a:rPr>
              <a:t> tilbud om én studieplass. Men du har ikke krav på noen studieplass. Det er ikke som på Vigo </a:t>
            </a:r>
            <a:r>
              <a:rPr lang="nb-NO" baseline="0" dirty="0" smtClean="0"/>
              <a:t>(der dere satt opp tre valg, og var garantert å komme inn på ett av dem på videregående)! Så ikke søk taktisk på den måten. Men: Det kan være lurt å sette opp et studium eller to nederst på lista (som antakelig er lett å komme inn på) som </a:t>
            </a:r>
            <a:r>
              <a:rPr lang="nb-NO" baseline="0" dirty="0" err="1" smtClean="0"/>
              <a:t>backup</a:t>
            </a:r>
            <a:r>
              <a:rPr lang="nb-NO" baseline="0" dirty="0" smtClean="0"/>
              <a:t> hvis dere ikke kommer inn på det dere helst vil komme inn på. </a:t>
            </a:r>
          </a:p>
          <a:p>
            <a:endParaRPr lang="nb-NO" baseline="0" dirty="0" smtClean="0"/>
          </a:p>
          <a:p>
            <a:r>
              <a:rPr lang="nb-NO" baseline="0" dirty="0" smtClean="0"/>
              <a:t>Obs: Poenggrensene kan endre seg. Poenggrense er ikke noe universitetene setter – men poengsummen til den dårligste søkeren som fikk studieplass i fjor. Det gir en indikasjon, men kan endre seg fra år til år.</a:t>
            </a:r>
            <a:endParaRPr lang="nb-NO" dirty="0"/>
          </a:p>
        </p:txBody>
      </p:sp>
      <p:sp>
        <p:nvSpPr>
          <p:cNvPr id="4" name="Plassholder for lysbildenummer 3"/>
          <p:cNvSpPr>
            <a:spLocks noGrp="1"/>
          </p:cNvSpPr>
          <p:nvPr>
            <p:ph type="sldNum" sz="quarter" idx="10"/>
          </p:nvPr>
        </p:nvSpPr>
        <p:spPr/>
        <p:txBody>
          <a:bodyPr/>
          <a:lstStyle/>
          <a:p>
            <a:fld id="{4C9E37E1-B013-244F-8AB6-5BFF993B5A1A}" type="slidenum">
              <a:rPr lang="nb-NO" smtClean="0"/>
              <a:t>16</a:t>
            </a:fld>
            <a:endParaRPr lang="nb-NO"/>
          </a:p>
        </p:txBody>
      </p:sp>
    </p:spTree>
    <p:extLst>
      <p:ext uri="{BB962C8B-B14F-4D97-AF65-F5344CB8AC3E}">
        <p14:creationId xmlns:p14="http://schemas.microsoft.com/office/powerpoint/2010/main" val="2398116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Wingdings"/>
              <a:buChar char="Ø"/>
            </a:pPr>
            <a:r>
              <a:rPr lang="nb-NO" dirty="0" smtClean="0"/>
              <a:t>Hensikt med slide:</a:t>
            </a:r>
          </a:p>
          <a:p>
            <a:pPr marL="0" indent="0">
              <a:buFont typeface="Wingdings"/>
              <a:buNone/>
            </a:pPr>
            <a:r>
              <a:rPr lang="nb-NO" dirty="0" smtClean="0"/>
              <a:t>Forklare</a:t>
            </a:r>
            <a:r>
              <a:rPr lang="nb-NO" baseline="0" dirty="0" smtClean="0"/>
              <a:t> tilleggskravene som gjelder for en del studier, utover Generell studiekompetanse.</a:t>
            </a:r>
            <a:endParaRPr lang="nb-NO" dirty="0" smtClean="0"/>
          </a:p>
          <a:p>
            <a:pPr marL="0" indent="0">
              <a:buFont typeface="Wingdings"/>
              <a:buNone/>
            </a:pPr>
            <a:r>
              <a:rPr lang="nb-NO" dirty="0" smtClean="0"/>
              <a:t>Kilde: https://sok.samordnaopptak.no/studier </a:t>
            </a:r>
          </a:p>
          <a:p>
            <a:pPr marL="0" indent="0">
              <a:buFont typeface="Wingdings"/>
              <a:buNone/>
            </a:pPr>
            <a:endParaRPr lang="nb-NO" dirty="0" smtClean="0"/>
          </a:p>
          <a:p>
            <a:pPr marL="171450" indent="-171450">
              <a:buFont typeface="Wingdings"/>
              <a:buChar char="Ø"/>
            </a:pPr>
            <a:r>
              <a:rPr lang="nb-NO" dirty="0" smtClean="0"/>
              <a:t>Manusforslag:</a:t>
            </a:r>
          </a:p>
          <a:p>
            <a:pPr marL="0" indent="0">
              <a:buFont typeface="Wingdings"/>
              <a:buNone/>
            </a:pPr>
            <a:r>
              <a:rPr lang="nb-NO" dirty="0" smtClean="0"/>
              <a:t>For å si det veldig enkelt om opptakskrav: Dere</a:t>
            </a:r>
            <a:r>
              <a:rPr lang="nb-NO" baseline="0" dirty="0" smtClean="0"/>
              <a:t> må ha generell studiekompetanse for å ta høyere utdanning, og for å søke i Samordna opptak).</a:t>
            </a:r>
          </a:p>
          <a:p>
            <a:pPr marL="0" indent="0">
              <a:buFont typeface="Wingdings"/>
              <a:buNone/>
            </a:pPr>
            <a:endParaRPr lang="nb-NO" baseline="0" dirty="0" smtClean="0"/>
          </a:p>
          <a:p>
            <a:pPr marL="0" indent="0">
              <a:buFont typeface="Wingdings"/>
              <a:buNone/>
            </a:pPr>
            <a:r>
              <a:rPr lang="nb-NO" baseline="0" dirty="0" smtClean="0"/>
              <a:t>Noen studier har tilleggskrav/spesielle opptakskrav:</a:t>
            </a:r>
          </a:p>
          <a:p>
            <a:pPr marL="0" indent="0">
              <a:buFont typeface="Wingdings"/>
              <a:buNone/>
            </a:pPr>
            <a:r>
              <a:rPr lang="nb-NO" baseline="0" dirty="0" smtClean="0"/>
              <a:t>Kravet om generell studiekompetanse gjelder for de fleste studiene, men noen studier har også «Spesielle opptakskrav», i tillegg til Generell studiekompetanse.</a:t>
            </a:r>
          </a:p>
          <a:p>
            <a:pPr marL="0" indent="0">
              <a:buFont typeface="Wingdings"/>
              <a:buNone/>
            </a:pPr>
            <a:endParaRPr lang="nb-NO" baseline="0" dirty="0" smtClean="0"/>
          </a:p>
          <a:p>
            <a:pPr marL="0" indent="0">
              <a:buFont typeface="Wingdings"/>
              <a:buNone/>
            </a:pPr>
            <a:r>
              <a:rPr lang="nb-NO" baseline="0" dirty="0" smtClean="0"/>
              <a:t>På Samordna opptak sine sider kan du se hvilke krav som gjelder til de ulike studiene, og hvilke fag du må ha for å dekke disse kravene.</a:t>
            </a:r>
            <a:endParaRPr lang="nb-NO" dirty="0" smtClean="0"/>
          </a:p>
          <a:p>
            <a:pPr marL="0" indent="0">
              <a:buFont typeface="Wingdings"/>
              <a:buNone/>
            </a:pPr>
            <a:endParaRPr lang="nb-NO" dirty="0" smtClean="0"/>
          </a:p>
          <a:p>
            <a:pPr marL="0" indent="0">
              <a:buFont typeface="Wingdings"/>
              <a:buNone/>
            </a:pPr>
            <a:r>
              <a:rPr lang="nb-NO" dirty="0" smtClean="0"/>
              <a:t>Se eksempler,</a:t>
            </a:r>
            <a:r>
              <a:rPr lang="nb-NO" baseline="0" dirty="0" smtClean="0"/>
              <a:t> med forklaring av kravkodene under. Det kan f eks handle om realfag, eller karakterkrav. Alt dette finner dere når dere søker i Samordna opptak.</a:t>
            </a:r>
            <a:endParaRPr lang="nb-NO" dirty="0" smtClean="0"/>
          </a:p>
          <a:p>
            <a:pPr marL="0" indent="0">
              <a:buFont typeface="Wingdings"/>
              <a:buNone/>
            </a:pPr>
            <a:endParaRPr lang="nb-NO" dirty="0" smtClean="0"/>
          </a:p>
          <a:p>
            <a:pPr marL="0" indent="0">
              <a:buFont typeface="Wingdings"/>
              <a:buNone/>
            </a:pPr>
            <a:r>
              <a:rPr lang="nb-NO" dirty="0" smtClean="0"/>
              <a:t>Det</a:t>
            </a:r>
            <a:r>
              <a:rPr lang="nb-NO" baseline="0" dirty="0" smtClean="0"/>
              <a:t> er alltid n</a:t>
            </a:r>
            <a:r>
              <a:rPr lang="nb-NO" dirty="0" smtClean="0"/>
              <a:t>oen unntak</a:t>
            </a:r>
            <a:r>
              <a:rPr lang="nb-NO" baseline="0" dirty="0" smtClean="0"/>
              <a:t>. F eks:</a:t>
            </a:r>
            <a:endParaRPr lang="nb-NO" dirty="0" smtClean="0"/>
          </a:p>
          <a:p>
            <a:pPr marL="0" indent="0">
              <a:buFont typeface="Wingdings"/>
              <a:buNone/>
            </a:pPr>
            <a:r>
              <a:rPr lang="nb-NO" dirty="0" smtClean="0"/>
              <a:t>Y-veien (yrkesveien) er en mulighet for søkere uten generell</a:t>
            </a:r>
            <a:r>
              <a:rPr lang="nb-NO" baseline="0" dirty="0" smtClean="0"/>
              <a:t> studiekompetanse, men med relevant fagbrev, å søke seg inn på ingeniørutdanning</a:t>
            </a:r>
            <a:r>
              <a:rPr lang="nb-NO" dirty="0" smtClean="0"/>
              <a:t>. Gjelder kun noen studiesteder, og man søker da direkte til studiestedet, ikke via </a:t>
            </a:r>
            <a:r>
              <a:rPr lang="nb-NO" baseline="0" dirty="0" smtClean="0"/>
              <a:t>Samordna opptak.</a:t>
            </a:r>
            <a:endParaRPr lang="nb-NO" dirty="0" smtClean="0"/>
          </a:p>
          <a:p>
            <a:pPr marL="0" indent="0">
              <a:buFont typeface="Wingdings"/>
              <a:buNone/>
            </a:pPr>
            <a:endParaRPr lang="nb-NO" dirty="0" smtClean="0"/>
          </a:p>
          <a:p>
            <a:pPr marL="0" indent="0">
              <a:buFont typeface="Wingdings"/>
              <a:buNone/>
            </a:pPr>
            <a:r>
              <a:rPr lang="nb-NO" dirty="0" smtClean="0"/>
              <a:t>(Opptakskrav er noe</a:t>
            </a:r>
            <a:r>
              <a:rPr lang="nb-NO" baseline="0" dirty="0" smtClean="0"/>
              <a:t> helt annet en poenggrenser. Opptakskravene er faktiske krav, som stilles for å bli vurdert som søker. Poenggrensen settes ikke av studiestedet, men er poengsummen til den dårligste søkeren ved forrige opptak. Litt ala «Hvor mange poeng må man ha for å vinne Premier League?» Det kommer an på de andre lagene, men statistikk fra årene før gir en indikasjon.)</a:t>
            </a:r>
            <a:endParaRPr lang="nb-NO" dirty="0" smtClean="0"/>
          </a:p>
        </p:txBody>
      </p:sp>
      <p:sp>
        <p:nvSpPr>
          <p:cNvPr id="4" name="Plassholder for lysbildenummer 3"/>
          <p:cNvSpPr>
            <a:spLocks noGrp="1"/>
          </p:cNvSpPr>
          <p:nvPr>
            <p:ph type="sldNum" sz="quarter" idx="10"/>
          </p:nvPr>
        </p:nvSpPr>
        <p:spPr/>
        <p:txBody>
          <a:bodyPr/>
          <a:lstStyle/>
          <a:p>
            <a:fld id="{4C9E37E1-B013-244F-8AB6-5BFF993B5A1A}" type="slidenum">
              <a:rPr lang="nb-NO" smtClean="0"/>
              <a:t>17</a:t>
            </a:fld>
            <a:endParaRPr lang="nb-NO"/>
          </a:p>
        </p:txBody>
      </p:sp>
    </p:spTree>
    <p:extLst>
      <p:ext uri="{BB962C8B-B14F-4D97-AF65-F5344CB8AC3E}">
        <p14:creationId xmlns:p14="http://schemas.microsoft.com/office/powerpoint/2010/main" val="2398116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 typeface="Wingdings"/>
              <a:buNone/>
            </a:pPr>
            <a:r>
              <a:rPr lang="nb-NO" baseline="0" dirty="0" smtClean="0"/>
              <a:t>Se også:</a:t>
            </a:r>
          </a:p>
          <a:p>
            <a:pPr marL="0" indent="0">
              <a:buFont typeface="Wingdings"/>
              <a:buNone/>
            </a:pPr>
            <a:r>
              <a:rPr lang="nb-NO" baseline="0" dirty="0" smtClean="0"/>
              <a:t>http://www.samordnaopptak.no/info/opptak/andre-veier-til-opptak/ingeniorutdanning/index.html </a:t>
            </a:r>
          </a:p>
          <a:p>
            <a:pPr marL="0" indent="0">
              <a:buFont typeface="Wingdings"/>
              <a:buNone/>
            </a:pPr>
            <a:endParaRPr lang="nb-NO" baseline="0" dirty="0" smtClean="0"/>
          </a:p>
          <a:p>
            <a:pPr marL="0" indent="0">
              <a:buFont typeface="Wingdings"/>
              <a:buNone/>
            </a:pPr>
            <a:r>
              <a:rPr lang="nb-NO" baseline="0" dirty="0" smtClean="0"/>
              <a:t>De ordinære opptakskravene for ingeniørstudier, er Generell studiekompetanse+R1+R2+Fysikk.</a:t>
            </a:r>
          </a:p>
          <a:p>
            <a:pPr marL="0" indent="0">
              <a:buFont typeface="Wingdings"/>
              <a:buNone/>
            </a:pPr>
            <a:endParaRPr lang="nb-NO" baseline="0" dirty="0" smtClean="0"/>
          </a:p>
          <a:p>
            <a:pPr marL="0" indent="0">
              <a:buFont typeface="Wingdings"/>
              <a:buNone/>
            </a:pPr>
            <a:r>
              <a:rPr lang="nb-NO" baseline="0" dirty="0" smtClean="0"/>
              <a:t>Men det spesielle med ingeniørstudiene, er at det kan være muligheter selv om du mangler enten realfagene eller generell studiekompetanse. OBS: Det jeg forteller om nå, er 1) tilbud som tilbys ved </a:t>
            </a:r>
            <a:r>
              <a:rPr lang="nb-NO" u="sng" baseline="0" dirty="0" smtClean="0"/>
              <a:t>enkelte</a:t>
            </a:r>
            <a:r>
              <a:rPr lang="nb-NO" baseline="0" dirty="0" smtClean="0"/>
              <a:t> av studiestedene, og 2) tilbud som kan være litt forskjellig lagt opp ved de ulike studiestedene. Sjekk derfor dette nærmere om det er aktuelt.</a:t>
            </a:r>
          </a:p>
          <a:p>
            <a:pPr marL="0" indent="0">
              <a:buFont typeface="Wingdings"/>
              <a:buNone/>
            </a:pPr>
            <a:endParaRPr lang="nb-NO" baseline="0" dirty="0" smtClean="0"/>
          </a:p>
          <a:p>
            <a:pPr marL="0" indent="0">
              <a:buFont typeface="Wingdings"/>
              <a:buNone/>
            </a:pPr>
            <a:r>
              <a:rPr lang="nb-NO" baseline="0" dirty="0" smtClean="0"/>
              <a:t>Men i korte trekk:</a:t>
            </a:r>
          </a:p>
          <a:p>
            <a:pPr marL="171450" indent="-171450">
              <a:buFont typeface="Arial" panose="020B0604020202020204" pitchFamily="34" charset="0"/>
              <a:buChar char="•"/>
            </a:pPr>
            <a:r>
              <a:rPr lang="nb-NO" baseline="0" dirty="0" smtClean="0"/>
              <a:t>Mangler du realfagene (men har Generell studiekompetanse)?</a:t>
            </a:r>
          </a:p>
          <a:p>
            <a:pPr marL="171450" indent="-171450">
              <a:buFont typeface="Arial" panose="020B0604020202020204" pitchFamily="34" charset="0"/>
              <a:buChar char="•"/>
            </a:pPr>
            <a:r>
              <a:rPr lang="nb-NO" baseline="0" dirty="0" smtClean="0"/>
              <a:t>Eller mangler du Generell studiekompetanse (men har fagbrev eller teknisk fagskole? Altså yrkesfag)?</a:t>
            </a:r>
          </a:p>
          <a:p>
            <a:pPr marL="0" indent="0">
              <a:buFont typeface="Arial" panose="020B0604020202020204" pitchFamily="34" charset="0"/>
              <a:buNone/>
            </a:pPr>
            <a:endParaRPr lang="nb-NO" baseline="0" dirty="0" smtClean="0"/>
          </a:p>
          <a:p>
            <a:pPr marL="0" indent="0">
              <a:buFont typeface="Arial" panose="020B0604020202020204" pitchFamily="34" charset="0"/>
              <a:buNone/>
            </a:pPr>
            <a:r>
              <a:rPr lang="nb-NO" baseline="0" dirty="0" smtClean="0"/>
              <a:t>Da kan du med Generell studiekompetanse, skaffe deg realfagskompetansen gjennom Forkurs eller Realfagskurs. Men det da må du gjerne bruke et år, eller ekstra penger, på dette.</a:t>
            </a:r>
          </a:p>
          <a:p>
            <a:pPr marL="0" indent="0">
              <a:buFont typeface="Arial" panose="020B0604020202020204" pitchFamily="34" charset="0"/>
              <a:buNone/>
            </a:pPr>
            <a:endParaRPr lang="nb-NO" baseline="0" dirty="0" smtClean="0"/>
          </a:p>
          <a:p>
            <a:pPr marL="0" indent="0">
              <a:buFont typeface="Arial" panose="020B0604020202020204" pitchFamily="34" charset="0"/>
              <a:buNone/>
            </a:pPr>
            <a:r>
              <a:rPr lang="nb-NO" baseline="0" dirty="0" smtClean="0"/>
              <a:t>Det spesielle er TRES-ordningen («Tre Semester-ordningen, </a:t>
            </a:r>
            <a:r>
              <a:rPr lang="nb-NO" baseline="0" dirty="0" err="1" smtClean="0"/>
              <a:t>pga</a:t>
            </a:r>
            <a:r>
              <a:rPr lang="nb-NO" baseline="0" dirty="0" smtClean="0"/>
              <a:t> kurs om sommeren som et «tredje semester») og Y-veien («yrkesveien», for de med yrkesfag).</a:t>
            </a:r>
          </a:p>
          <a:p>
            <a:pPr marL="0" indent="0">
              <a:buFont typeface="Arial" panose="020B0604020202020204" pitchFamily="34" charset="0"/>
              <a:buNone/>
            </a:pPr>
            <a:r>
              <a:rPr lang="nb-NO" baseline="0" dirty="0" smtClean="0"/>
              <a:t>TRES er i utgangspunktet beregnet for deg som har Generell studiekompetanse, men mangler realfagene – mens Y-veien er beregnet for deg som har tatt fagbrev (yrkesfag). Noen steder kan du også søke TRES om du har teknisk fagskole.</a:t>
            </a:r>
          </a:p>
          <a:p>
            <a:pPr marL="0" indent="0">
              <a:buFont typeface="Arial" panose="020B0604020202020204" pitchFamily="34" charset="0"/>
              <a:buNone/>
            </a:pPr>
            <a:endParaRPr lang="nb-NO" baseline="0" dirty="0" smtClean="0"/>
          </a:p>
          <a:p>
            <a:pPr marL="0" indent="0">
              <a:buFont typeface="Arial" panose="020B0604020202020204" pitchFamily="34" charset="0"/>
              <a:buNone/>
            </a:pPr>
            <a:r>
              <a:rPr lang="nb-NO" baseline="0" dirty="0" smtClean="0"/>
              <a:t>Så: Hva er TRES og Y-veien?</a:t>
            </a:r>
          </a:p>
          <a:p>
            <a:pPr marL="0" indent="0">
              <a:buFont typeface="Arial" panose="020B0604020202020204" pitchFamily="34" charset="0"/>
              <a:buNone/>
            </a:pPr>
            <a:endParaRPr lang="nb-NO" baseline="0" dirty="0" smtClean="0"/>
          </a:p>
          <a:p>
            <a:pPr marL="0" indent="0">
              <a:buFont typeface="Arial" panose="020B0604020202020204" pitchFamily="34" charset="0"/>
              <a:buNone/>
            </a:pPr>
            <a:r>
              <a:rPr lang="nb-NO" baseline="0" dirty="0" smtClean="0"/>
              <a:t>&lt;Neste slide&gt;</a:t>
            </a:r>
          </a:p>
        </p:txBody>
      </p:sp>
      <p:sp>
        <p:nvSpPr>
          <p:cNvPr id="4" name="Plassholder for lysbildenummer 3"/>
          <p:cNvSpPr>
            <a:spLocks noGrp="1"/>
          </p:cNvSpPr>
          <p:nvPr>
            <p:ph type="sldNum" sz="quarter" idx="10"/>
          </p:nvPr>
        </p:nvSpPr>
        <p:spPr/>
        <p:txBody>
          <a:bodyPr/>
          <a:lstStyle/>
          <a:p>
            <a:fld id="{4C9E37E1-B013-244F-8AB6-5BFF993B5A1A}" type="slidenum">
              <a:rPr lang="nb-NO" smtClean="0">
                <a:solidFill>
                  <a:prstClr val="black"/>
                </a:solidFill>
              </a:rPr>
              <a:pPr/>
              <a:t>18</a:t>
            </a:fld>
            <a:endParaRPr lang="nb-NO">
              <a:solidFill>
                <a:prstClr val="black"/>
              </a:solidFill>
            </a:endParaRPr>
          </a:p>
        </p:txBody>
      </p:sp>
    </p:spTree>
    <p:extLst>
      <p:ext uri="{BB962C8B-B14F-4D97-AF65-F5344CB8AC3E}">
        <p14:creationId xmlns:p14="http://schemas.microsoft.com/office/powerpoint/2010/main" val="2398116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 typeface="Wingdings"/>
              <a:buNone/>
            </a:pPr>
            <a:r>
              <a:rPr lang="nb-NO" baseline="0" dirty="0" smtClean="0"/>
              <a:t>I både TRES og Y-veien er det du mangler innbakt i ingeniørstudiet. Det er altså en måte å søke seg inn på ingeniørstudiene selv om du egentlig ikke oppfyller opptakskravene.</a:t>
            </a:r>
          </a:p>
          <a:p>
            <a:pPr marL="0" indent="0">
              <a:buFont typeface="Wingdings"/>
              <a:buNone/>
            </a:pPr>
            <a:endParaRPr lang="nb-NO" baseline="0" dirty="0" smtClean="0"/>
          </a:p>
          <a:p>
            <a:pPr marL="0" indent="0">
              <a:buFont typeface="Wingdings"/>
              <a:buNone/>
            </a:pPr>
            <a:r>
              <a:rPr lang="nb-NO" baseline="0" dirty="0" smtClean="0"/>
              <a:t>Du tar da realfagene du mangler som en del av ingeniørstudiet. Du sparer dermed tid – men: Det er krevende! Du må gjennom ekstra kurs i matte og fysikk, i tillegg til det ordinære studiet.</a:t>
            </a:r>
          </a:p>
          <a:p>
            <a:pPr marL="0" indent="0">
              <a:buFont typeface="Wingdings"/>
              <a:buNone/>
            </a:pPr>
            <a:endParaRPr lang="nb-NO" baseline="0" dirty="0" smtClean="0"/>
          </a:p>
          <a:p>
            <a:pPr marL="0" indent="0">
              <a:buFont typeface="Wingdings"/>
              <a:buNone/>
            </a:pPr>
            <a:r>
              <a:rPr lang="nb-NO" baseline="0" dirty="0" smtClean="0"/>
              <a:t>Dette organiseres litt forskjellig ulike steder, men ofte er det både sommerkurs og kurs parallelt med studiene.</a:t>
            </a:r>
          </a:p>
          <a:p>
            <a:pPr marL="0" indent="0">
              <a:buFont typeface="Wingdings"/>
              <a:buNone/>
            </a:pPr>
            <a:endParaRPr lang="nb-NO" baseline="0" dirty="0" smtClean="0"/>
          </a:p>
          <a:p>
            <a:pPr marL="0" indent="0">
              <a:buFont typeface="Wingdings"/>
              <a:buNone/>
            </a:pPr>
            <a:r>
              <a:rPr lang="nb-NO" baseline="0" dirty="0" smtClean="0"/>
              <a:t>OBS: Y-veien og TRES har egne søkekoder, og søkes normalt ikke via Samordna opptak – men Lokalt opptak ved høyskolen eller universitetet.</a:t>
            </a:r>
          </a:p>
          <a:p>
            <a:pPr marL="0" indent="0">
              <a:buFont typeface="Wingdings"/>
              <a:buNone/>
            </a:pPr>
            <a:endParaRPr lang="nb-NO" baseline="0" dirty="0" smtClean="0"/>
          </a:p>
          <a:p>
            <a:pPr marL="0" indent="0">
              <a:buFont typeface="Wingdings"/>
              <a:buNone/>
            </a:pPr>
            <a:r>
              <a:rPr lang="nb-NO" baseline="0" dirty="0" smtClean="0"/>
              <a:t>Undersøk dette nærmere – men vi vil i </a:t>
            </a:r>
            <a:r>
              <a:rPr lang="nb-NO" baseline="0" dirty="0" err="1" smtClean="0"/>
              <a:t>allefall</a:t>
            </a:r>
            <a:r>
              <a:rPr lang="nb-NO" baseline="0" dirty="0" smtClean="0"/>
              <a:t> at dere kjenner til disse </a:t>
            </a:r>
            <a:r>
              <a:rPr lang="nb-NO" baseline="0" smtClean="0"/>
              <a:t>mulighetene.</a:t>
            </a:r>
            <a:endParaRPr lang="nb-NO" baseline="0" dirty="0" smtClean="0"/>
          </a:p>
        </p:txBody>
      </p:sp>
      <p:sp>
        <p:nvSpPr>
          <p:cNvPr id="4" name="Plassholder for lysbildenummer 3"/>
          <p:cNvSpPr>
            <a:spLocks noGrp="1"/>
          </p:cNvSpPr>
          <p:nvPr>
            <p:ph type="sldNum" sz="quarter" idx="10"/>
          </p:nvPr>
        </p:nvSpPr>
        <p:spPr/>
        <p:txBody>
          <a:bodyPr/>
          <a:lstStyle/>
          <a:p>
            <a:fld id="{4C9E37E1-B013-244F-8AB6-5BFF993B5A1A}" type="slidenum">
              <a:rPr lang="nb-NO" smtClean="0">
                <a:solidFill>
                  <a:prstClr val="black"/>
                </a:solidFill>
              </a:rPr>
              <a:pPr/>
              <a:t>19</a:t>
            </a:fld>
            <a:endParaRPr lang="nb-NO">
              <a:solidFill>
                <a:prstClr val="black"/>
              </a:solidFill>
            </a:endParaRPr>
          </a:p>
        </p:txBody>
      </p:sp>
    </p:spTree>
    <p:extLst>
      <p:ext uri="{BB962C8B-B14F-4D97-AF65-F5344CB8AC3E}">
        <p14:creationId xmlns:p14="http://schemas.microsoft.com/office/powerpoint/2010/main" val="239811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Wingdings"/>
              <a:buChar char="Ø"/>
            </a:pPr>
            <a:r>
              <a:rPr lang="nb-NO" sz="1200" kern="1200" dirty="0" smtClean="0">
                <a:solidFill>
                  <a:schemeClr val="tx1"/>
                </a:solidFill>
                <a:effectLst/>
                <a:latin typeface="+mn-lt"/>
                <a:ea typeface="+mn-ea"/>
                <a:cs typeface="+mn-cs"/>
              </a:rPr>
              <a:t>Hensikt med sliden:</a:t>
            </a:r>
          </a:p>
          <a:p>
            <a:pPr marL="0" indent="0">
              <a:buFont typeface="Wingdings"/>
              <a:buNone/>
            </a:pPr>
            <a:r>
              <a:rPr lang="nb-NO" sz="1200" kern="1200" dirty="0" smtClean="0">
                <a:solidFill>
                  <a:schemeClr val="tx1"/>
                </a:solidFill>
                <a:effectLst/>
                <a:latin typeface="+mn-lt"/>
                <a:ea typeface="+mn-ea"/>
                <a:cs typeface="+mn-cs"/>
              </a:rPr>
              <a:t>Skape</a:t>
            </a:r>
            <a:r>
              <a:rPr lang="nb-NO" sz="1200" kern="1200" baseline="0" dirty="0" smtClean="0">
                <a:solidFill>
                  <a:schemeClr val="tx1"/>
                </a:solidFill>
                <a:effectLst/>
                <a:latin typeface="+mn-lt"/>
                <a:ea typeface="+mn-ea"/>
                <a:cs typeface="+mn-cs"/>
              </a:rPr>
              <a:t> nysgjerrighet, skape litt interesse/interaksjon, få elevene med på tanken om at det handler om deres framtid, og at de har nytte av å følge med.</a:t>
            </a:r>
            <a:endParaRPr lang="nb-NO" sz="1200" kern="1200" dirty="0" smtClean="0">
              <a:solidFill>
                <a:schemeClr val="tx1"/>
              </a:solidFill>
              <a:effectLst/>
              <a:latin typeface="+mn-lt"/>
              <a:ea typeface="+mn-ea"/>
              <a:cs typeface="+mn-cs"/>
            </a:endParaRPr>
          </a:p>
          <a:p>
            <a:pPr marL="0" indent="0">
              <a:buFont typeface="Wingdings"/>
              <a:buNone/>
            </a:pPr>
            <a:endParaRPr lang="nb-NO" sz="1200" kern="1200" dirty="0" smtClean="0">
              <a:solidFill>
                <a:schemeClr val="tx1"/>
              </a:solidFill>
              <a:effectLst/>
              <a:latin typeface="+mn-lt"/>
              <a:ea typeface="+mn-ea"/>
              <a:cs typeface="+mn-cs"/>
            </a:endParaRPr>
          </a:p>
          <a:p>
            <a:pPr marL="171450" indent="-171450">
              <a:buFont typeface="Wingdings"/>
              <a:buChar char="Ø"/>
            </a:pPr>
            <a:r>
              <a:rPr lang="nb-NO" sz="1200" kern="1200" dirty="0" smtClean="0">
                <a:solidFill>
                  <a:schemeClr val="tx1"/>
                </a:solidFill>
                <a:effectLst/>
                <a:latin typeface="+mn-lt"/>
                <a:ea typeface="+mn-ea"/>
                <a:cs typeface="+mn-cs"/>
              </a:rPr>
              <a:t>Manusforslag:</a:t>
            </a:r>
          </a:p>
          <a:p>
            <a:r>
              <a:rPr lang="nb-NO" sz="1200" kern="1200" dirty="0" smtClean="0">
                <a:solidFill>
                  <a:schemeClr val="tx1"/>
                </a:solidFill>
                <a:effectLst/>
                <a:latin typeface="+mn-lt"/>
                <a:ea typeface="+mn-ea"/>
                <a:cs typeface="+mn-cs"/>
              </a:rPr>
              <a:t>&lt;Retoriske spørsmål, ikke</a:t>
            </a:r>
            <a:r>
              <a:rPr lang="nb-NO" sz="1200" kern="1200" baseline="0" dirty="0" smtClean="0">
                <a:solidFill>
                  <a:schemeClr val="tx1"/>
                </a:solidFill>
                <a:effectLst/>
                <a:latin typeface="+mn-lt"/>
                <a:ea typeface="+mn-ea"/>
                <a:cs typeface="+mn-cs"/>
              </a:rPr>
              <a:t> nødvendig å kreve svar</a:t>
            </a:r>
            <a:r>
              <a:rPr lang="nb-NO" sz="1200" kern="1200" dirty="0" smtClean="0">
                <a:solidFill>
                  <a:schemeClr val="tx1"/>
                </a:solidFill>
                <a:effectLst/>
                <a:latin typeface="+mn-lt"/>
                <a:ea typeface="+mn-ea"/>
                <a:cs typeface="+mn-cs"/>
              </a:rPr>
              <a:t>&gt; Er dere enig (i</a:t>
            </a:r>
            <a:r>
              <a:rPr lang="nb-NO" sz="1200" kern="1200" baseline="0" dirty="0" smtClean="0">
                <a:solidFill>
                  <a:schemeClr val="tx1"/>
                </a:solidFill>
                <a:effectLst/>
                <a:latin typeface="+mn-lt"/>
                <a:ea typeface="+mn-ea"/>
                <a:cs typeface="+mn-cs"/>
              </a:rPr>
              <a:t> det som står der)</a:t>
            </a:r>
            <a:r>
              <a:rPr lang="nb-NO" sz="1200" kern="1200" dirty="0" smtClean="0">
                <a:solidFill>
                  <a:schemeClr val="tx1"/>
                </a:solidFill>
                <a:effectLst/>
                <a:latin typeface="+mn-lt"/>
                <a:ea typeface="+mn-ea"/>
                <a:cs typeface="+mn-cs"/>
              </a:rPr>
              <a:t>? Og tror dere at dere kan påvirke</a:t>
            </a:r>
            <a:r>
              <a:rPr lang="nb-NO" sz="1200" kern="1200" baseline="0" dirty="0" smtClean="0">
                <a:solidFill>
                  <a:schemeClr val="tx1"/>
                </a:solidFill>
                <a:effectLst/>
                <a:latin typeface="+mn-lt"/>
                <a:ea typeface="+mn-ea"/>
                <a:cs typeface="+mn-cs"/>
              </a:rPr>
              <a:t> </a:t>
            </a:r>
            <a:r>
              <a:rPr lang="nb-NO" sz="1200" i="1" kern="1200" baseline="0" dirty="0" smtClean="0">
                <a:solidFill>
                  <a:schemeClr val="tx1"/>
                </a:solidFill>
                <a:effectLst/>
                <a:latin typeface="+mn-lt"/>
                <a:ea typeface="+mn-ea"/>
                <a:cs typeface="+mn-cs"/>
              </a:rPr>
              <a:t>hvordan</a:t>
            </a:r>
            <a:r>
              <a:rPr lang="nb-NO" sz="1200" kern="1200" baseline="0" dirty="0" smtClean="0">
                <a:solidFill>
                  <a:schemeClr val="tx1"/>
                </a:solidFill>
                <a:effectLst/>
                <a:latin typeface="+mn-lt"/>
                <a:ea typeface="+mn-ea"/>
                <a:cs typeface="+mn-cs"/>
              </a:rPr>
              <a:t> framtida blir? Deres egen framtid…?</a:t>
            </a:r>
            <a:endParaRPr lang="nb-NO" sz="1200" kern="1200" dirty="0" smtClean="0">
              <a:solidFill>
                <a:schemeClr val="tx1"/>
              </a:solidFill>
              <a:effectLst/>
              <a:latin typeface="+mn-lt"/>
              <a:ea typeface="+mn-ea"/>
              <a:cs typeface="+mn-cs"/>
            </a:endParaRPr>
          </a:p>
          <a:p>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Hva gjør </a:t>
            </a:r>
            <a:r>
              <a:rPr lang="nb-NO" sz="1200" i="1" kern="1200" dirty="0" smtClean="0">
                <a:solidFill>
                  <a:schemeClr val="tx1"/>
                </a:solidFill>
                <a:effectLst/>
                <a:latin typeface="+mn-lt"/>
                <a:ea typeface="+mn-ea"/>
                <a:cs typeface="+mn-cs"/>
              </a:rPr>
              <a:t>du</a:t>
            </a:r>
            <a:r>
              <a:rPr lang="nb-NO" sz="1200" kern="1200" dirty="0" smtClean="0">
                <a:solidFill>
                  <a:schemeClr val="tx1"/>
                </a:solidFill>
                <a:effectLst/>
                <a:latin typeface="+mn-lt"/>
                <a:ea typeface="+mn-ea"/>
                <a:cs typeface="+mn-cs"/>
              </a:rPr>
              <a:t> neste år? Om tre år? Om fem år? Om ti år? Om 30 år? (&lt;Håndsopprekning&gt; Hvor mange her vet helt sikkert hva dere skal neste år (opp med hånda)? Hvor mange skal studere</a:t>
            </a:r>
            <a:r>
              <a:rPr lang="nb-NO" sz="1200" kern="1200" baseline="0" dirty="0" smtClean="0">
                <a:solidFill>
                  <a:schemeClr val="tx1"/>
                </a:solidFill>
                <a:effectLst/>
                <a:latin typeface="+mn-lt"/>
                <a:ea typeface="+mn-ea"/>
                <a:cs typeface="+mn-cs"/>
              </a:rPr>
              <a:t> neste år</a:t>
            </a:r>
            <a:r>
              <a:rPr lang="nb-NO" sz="1200" kern="1200" dirty="0" smtClean="0">
                <a:solidFill>
                  <a:schemeClr val="tx1"/>
                </a:solidFill>
                <a:effectLst/>
                <a:latin typeface="+mn-lt"/>
                <a:ea typeface="+mn-ea"/>
                <a:cs typeface="+mn-cs"/>
              </a:rPr>
              <a:t>? Hvor mange vil studere – men ikke til neste år?)</a:t>
            </a:r>
          </a:p>
          <a:p>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Selv om dere ikke skal studere neste år;</a:t>
            </a:r>
            <a:r>
              <a:rPr lang="nb-NO" sz="1200" kern="1200" baseline="0" dirty="0" smtClean="0">
                <a:solidFill>
                  <a:schemeClr val="tx1"/>
                </a:solidFill>
                <a:effectLst/>
                <a:latin typeface="+mn-lt"/>
                <a:ea typeface="+mn-ea"/>
                <a:cs typeface="+mn-cs"/>
              </a:rPr>
              <a:t> det er nå vi er her. Det er nå dere kan stille oss spørsmål. </a:t>
            </a:r>
            <a:r>
              <a:rPr lang="nb-NO" sz="1200" kern="1200" dirty="0" smtClean="0">
                <a:solidFill>
                  <a:schemeClr val="tx1"/>
                </a:solidFill>
                <a:effectLst/>
                <a:latin typeface="+mn-lt"/>
                <a:ea typeface="+mn-ea"/>
                <a:cs typeface="+mn-cs"/>
              </a:rPr>
              <a:t>De</a:t>
            </a:r>
            <a:r>
              <a:rPr lang="nb-NO" sz="1200" kern="1200" baseline="0" dirty="0" smtClean="0">
                <a:solidFill>
                  <a:schemeClr val="tx1"/>
                </a:solidFill>
                <a:effectLst/>
                <a:latin typeface="+mn-lt"/>
                <a:ea typeface="+mn-ea"/>
                <a:cs typeface="+mn-cs"/>
              </a:rPr>
              <a:t> som begynner å studere er ikke bare 18-19-åringer lengre. Noen vil gjøre noe annet først, men før eller siden vil dere antakelig ha nytte av den informasjonen dere får i dag.</a:t>
            </a:r>
            <a:endParaRPr lang="nb-NO" sz="1200" kern="1200" dirty="0" smtClean="0">
              <a:solidFill>
                <a:schemeClr val="tx1"/>
              </a:solidFill>
              <a:effectLst/>
              <a:latin typeface="+mn-lt"/>
              <a:ea typeface="+mn-ea"/>
              <a:cs typeface="+mn-cs"/>
            </a:endParaRPr>
          </a:p>
          <a:p>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Så:</a:t>
            </a:r>
            <a:r>
              <a:rPr lang="nb-NO" sz="1200" kern="1200" baseline="0" dirty="0" smtClean="0">
                <a:solidFill>
                  <a:schemeClr val="tx1"/>
                </a:solidFill>
                <a:effectLst/>
                <a:latin typeface="+mn-lt"/>
                <a:ea typeface="+mn-ea"/>
                <a:cs typeface="+mn-cs"/>
              </a:rPr>
              <a:t> </a:t>
            </a:r>
            <a:r>
              <a:rPr lang="nb-NO" sz="1200" kern="1200" dirty="0" smtClean="0">
                <a:solidFill>
                  <a:schemeClr val="tx1"/>
                </a:solidFill>
                <a:effectLst/>
                <a:latin typeface="+mn-lt"/>
                <a:ea typeface="+mn-ea"/>
                <a:cs typeface="+mn-cs"/>
              </a:rPr>
              <a:t>Uansett</a:t>
            </a:r>
            <a:r>
              <a:rPr lang="nb-NO" sz="1200" kern="1200" baseline="0" dirty="0" smtClean="0">
                <a:solidFill>
                  <a:schemeClr val="tx1"/>
                </a:solidFill>
                <a:effectLst/>
                <a:latin typeface="+mn-lt"/>
                <a:ea typeface="+mn-ea"/>
                <a:cs typeface="+mn-cs"/>
              </a:rPr>
              <a:t> hva dere har planer om, så tror vi at dere kan ha stor nytte av denne dagen – utnytt den! Still oss spørsmål!</a:t>
            </a:r>
          </a:p>
          <a:p>
            <a:endParaRPr lang="nb-NO" sz="1200" kern="1200" dirty="0" smtClean="0">
              <a:solidFill>
                <a:schemeClr val="tx1"/>
              </a:solidFill>
              <a:effectLst/>
              <a:latin typeface="+mn-lt"/>
              <a:ea typeface="+mn-ea"/>
              <a:cs typeface="+mn-cs"/>
            </a:endParaRPr>
          </a:p>
          <a:p>
            <a:pPr marL="171450" marR="0" indent="-171450" algn="l" defTabSz="457200" rtl="0" eaLnBrk="1" fontAlgn="auto" latinLnBrk="0" hangingPunct="1">
              <a:lnSpc>
                <a:spcPct val="100000"/>
              </a:lnSpc>
              <a:spcBef>
                <a:spcPts val="0"/>
              </a:spcBef>
              <a:spcAft>
                <a:spcPts val="0"/>
              </a:spcAft>
              <a:buClrTx/>
              <a:buSzTx/>
              <a:buFont typeface="Wingdings"/>
              <a:buChar char="Ø"/>
              <a:tabLst/>
              <a:defRPr/>
            </a:pPr>
            <a:r>
              <a:rPr lang="nb-NO" sz="1200" kern="1200" baseline="0" dirty="0" smtClean="0">
                <a:solidFill>
                  <a:schemeClr val="tx1"/>
                </a:solidFill>
                <a:effectLst/>
                <a:latin typeface="+mn-lt"/>
                <a:ea typeface="+mn-ea"/>
                <a:cs typeface="+mn-cs"/>
              </a:rPr>
              <a:t>Overgang til neste slide:</a:t>
            </a:r>
          </a:p>
          <a:p>
            <a:pPr marL="0" marR="0" indent="0" algn="l" defTabSz="457200" rtl="0" eaLnBrk="1" fontAlgn="auto" latinLnBrk="0" hangingPunct="1">
              <a:lnSpc>
                <a:spcPct val="100000"/>
              </a:lnSpc>
              <a:spcBef>
                <a:spcPts val="0"/>
              </a:spcBef>
              <a:spcAft>
                <a:spcPts val="0"/>
              </a:spcAft>
              <a:buClrTx/>
              <a:buSzTx/>
              <a:buFont typeface="Wingdings"/>
              <a:buNone/>
              <a:tabLst/>
              <a:defRPr/>
            </a:pPr>
            <a:r>
              <a:rPr lang="nb-NO" sz="1200" kern="1200" baseline="0" dirty="0" smtClean="0">
                <a:solidFill>
                  <a:schemeClr val="tx1"/>
                </a:solidFill>
                <a:effectLst/>
                <a:latin typeface="+mn-lt"/>
                <a:ea typeface="+mn-ea"/>
                <a:cs typeface="+mn-cs"/>
              </a:rPr>
              <a:t>H</a:t>
            </a:r>
            <a:r>
              <a:rPr lang="nb-NO" sz="1200" kern="1200" dirty="0" smtClean="0">
                <a:solidFill>
                  <a:schemeClr val="tx1"/>
                </a:solidFill>
                <a:effectLst/>
                <a:latin typeface="+mn-lt"/>
                <a:ea typeface="+mn-ea"/>
                <a:cs typeface="+mn-cs"/>
              </a:rPr>
              <a:t>er</a:t>
            </a:r>
            <a:r>
              <a:rPr lang="nb-NO" sz="1200" kern="1200" baseline="0" dirty="0" smtClean="0">
                <a:solidFill>
                  <a:schemeClr val="tx1"/>
                </a:solidFill>
                <a:effectLst/>
                <a:latin typeface="+mn-lt"/>
                <a:ea typeface="+mn-ea"/>
                <a:cs typeface="+mn-cs"/>
              </a:rPr>
              <a:t> er noe av det vi vil gi dere innblikk i </a:t>
            </a:r>
            <a:r>
              <a:rPr lang="nb-NO" sz="1200" kern="1200" baseline="0" dirty="0" err="1" smtClean="0">
                <a:solidFill>
                  <a:schemeClr val="tx1"/>
                </a:solidFill>
                <a:effectLst/>
                <a:latin typeface="+mn-lt"/>
                <a:ea typeface="+mn-ea"/>
                <a:cs typeface="+mn-cs"/>
              </a:rPr>
              <a:t>i</a:t>
            </a:r>
            <a:r>
              <a:rPr lang="nb-NO" sz="1200" kern="1200" baseline="0" dirty="0" smtClean="0">
                <a:solidFill>
                  <a:schemeClr val="tx1"/>
                </a:solidFill>
                <a:effectLst/>
                <a:latin typeface="+mn-lt"/>
                <a:ea typeface="+mn-ea"/>
                <a:cs typeface="+mn-cs"/>
              </a:rPr>
              <a:t> løpet av dagen</a:t>
            </a:r>
          </a:p>
          <a:p>
            <a:pPr marL="0" marR="0" indent="0" algn="l" defTabSz="457200" rtl="0" eaLnBrk="1" fontAlgn="auto" latinLnBrk="0" hangingPunct="1">
              <a:lnSpc>
                <a:spcPct val="100000"/>
              </a:lnSpc>
              <a:spcBef>
                <a:spcPts val="0"/>
              </a:spcBef>
              <a:spcAft>
                <a:spcPts val="0"/>
              </a:spcAft>
              <a:buClrTx/>
              <a:buSzTx/>
              <a:buFont typeface="Wingdings"/>
              <a:buNone/>
              <a:tabLst/>
              <a:defRPr/>
            </a:pPr>
            <a:endParaRPr lang="nb-NO" sz="1200" kern="1200" dirty="0" smtClean="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4C9E37E1-B013-244F-8AB6-5BFF993B5A1A}" type="slidenum">
              <a:rPr lang="nb-NO" smtClean="0"/>
              <a:t>2</a:t>
            </a:fld>
            <a:endParaRPr lang="nb-NO"/>
          </a:p>
        </p:txBody>
      </p:sp>
    </p:spTree>
    <p:extLst>
      <p:ext uri="{BB962C8B-B14F-4D97-AF65-F5344CB8AC3E}">
        <p14:creationId xmlns:p14="http://schemas.microsoft.com/office/powerpoint/2010/main" val="2398116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Wingdings"/>
              <a:buChar char="Ø"/>
            </a:pPr>
            <a:r>
              <a:rPr lang="nb-NO" dirty="0" smtClean="0"/>
              <a:t>Manusforslag:</a:t>
            </a:r>
          </a:p>
          <a:p>
            <a:pPr marL="0" indent="0">
              <a:buFont typeface="Wingdings"/>
              <a:buNone/>
            </a:pPr>
            <a:r>
              <a:rPr lang="nb-NO" dirty="0" smtClean="0"/>
              <a:t>For å oppsummere:</a:t>
            </a:r>
          </a:p>
          <a:p>
            <a:pPr marL="228600" indent="-228600">
              <a:buFont typeface="+mj-lt"/>
              <a:buAutoNum type="arabicPeriod"/>
            </a:pPr>
            <a:r>
              <a:rPr lang="nb-NO" dirty="0" smtClean="0"/>
              <a:t>Dere bor i Norge </a:t>
            </a:r>
            <a:r>
              <a:rPr lang="nb-NO" baseline="0" dirty="0" smtClean="0"/>
              <a:t>– det betyr at dere kan få gratis utdanning.</a:t>
            </a:r>
          </a:p>
          <a:p>
            <a:pPr marL="228600" indent="-228600">
              <a:buFont typeface="+mj-lt"/>
              <a:buAutoNum type="arabicPeriod"/>
            </a:pPr>
            <a:r>
              <a:rPr lang="nb-NO" baseline="0" dirty="0" smtClean="0"/>
              <a:t>Dere har også mulighet til å dra utenlands å studere. </a:t>
            </a:r>
          </a:p>
          <a:p>
            <a:pPr marL="228600" indent="-228600">
              <a:buFont typeface="+mj-lt"/>
              <a:buAutoNum type="arabicPeriod"/>
            </a:pPr>
            <a:r>
              <a:rPr lang="nb-NO" baseline="0" dirty="0" smtClean="0"/>
              <a:t>Dere har mange muligheter til å utdanne dere, og skape deres framtid</a:t>
            </a:r>
          </a:p>
          <a:p>
            <a:pPr marL="228600" indent="-228600">
              <a:buFont typeface="+mj-lt"/>
              <a:buAutoNum type="arabicPeriod"/>
            </a:pPr>
            <a:r>
              <a:rPr lang="nb-NO" baseline="0" dirty="0" smtClean="0"/>
              <a:t>På nett finner dere svaret på det aller meste.</a:t>
            </a:r>
          </a:p>
          <a:p>
            <a:pPr marL="228600" indent="-228600">
              <a:buFont typeface="+mj-lt"/>
              <a:buAutoNum type="arabicPeriod"/>
            </a:pPr>
            <a:r>
              <a:rPr lang="nb-NO" baseline="0" dirty="0" smtClean="0"/>
              <a:t>Søknadsfristen er 15. april.</a:t>
            </a:r>
            <a:endParaRPr lang="nb-NO" dirty="0"/>
          </a:p>
        </p:txBody>
      </p:sp>
      <p:sp>
        <p:nvSpPr>
          <p:cNvPr id="4" name="Plassholder for lysbildenummer 3"/>
          <p:cNvSpPr>
            <a:spLocks noGrp="1"/>
          </p:cNvSpPr>
          <p:nvPr>
            <p:ph type="sldNum" sz="quarter" idx="10"/>
          </p:nvPr>
        </p:nvSpPr>
        <p:spPr/>
        <p:txBody>
          <a:bodyPr/>
          <a:lstStyle/>
          <a:p>
            <a:fld id="{4C9E37E1-B013-244F-8AB6-5BFF993B5A1A}" type="slidenum">
              <a:rPr lang="nb-NO" smtClean="0"/>
              <a:t>20</a:t>
            </a:fld>
            <a:endParaRPr lang="nb-NO"/>
          </a:p>
        </p:txBody>
      </p:sp>
    </p:spTree>
    <p:extLst>
      <p:ext uri="{BB962C8B-B14F-4D97-AF65-F5344CB8AC3E}">
        <p14:creationId xmlns:p14="http://schemas.microsoft.com/office/powerpoint/2010/main" val="2398116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Wingdings"/>
              <a:buChar char="Ø"/>
              <a:tabLst/>
              <a:defRPr/>
            </a:pPr>
            <a:r>
              <a:rPr lang="nb-NO" dirty="0" smtClean="0"/>
              <a:t>Hensikt med sliden:</a:t>
            </a:r>
          </a:p>
          <a:p>
            <a:pPr marL="0" marR="0" indent="0" algn="l" defTabSz="457200" rtl="0" eaLnBrk="1" fontAlgn="auto" latinLnBrk="0" hangingPunct="1">
              <a:lnSpc>
                <a:spcPct val="100000"/>
              </a:lnSpc>
              <a:spcBef>
                <a:spcPts val="0"/>
              </a:spcBef>
              <a:spcAft>
                <a:spcPts val="0"/>
              </a:spcAft>
              <a:buClrTx/>
              <a:buSzTx/>
              <a:buFont typeface="Wingdings"/>
              <a:buNone/>
              <a:tabLst/>
              <a:defRPr/>
            </a:pPr>
            <a:r>
              <a:rPr lang="nb-NO" dirty="0" smtClean="0"/>
              <a:t>Få</a:t>
            </a:r>
            <a:r>
              <a:rPr lang="nb-NO" baseline="0" dirty="0" smtClean="0"/>
              <a:t> fram at det ikke trenger være noe motsetningsforhold mellom magefølelse og det å tenke rasjonelt.</a:t>
            </a:r>
          </a:p>
          <a:p>
            <a:pPr marL="0" marR="0" indent="0" algn="l" defTabSz="457200" rtl="0" eaLnBrk="1" fontAlgn="auto" latinLnBrk="0" hangingPunct="1">
              <a:lnSpc>
                <a:spcPct val="100000"/>
              </a:lnSpc>
              <a:spcBef>
                <a:spcPts val="0"/>
              </a:spcBef>
              <a:spcAft>
                <a:spcPts val="0"/>
              </a:spcAft>
              <a:buClrTx/>
              <a:buSzTx/>
              <a:buFont typeface="Wingdings"/>
              <a:buNone/>
              <a:tabLst/>
              <a:defRPr/>
            </a:pPr>
            <a:endParaRPr lang="nb-NO" baseline="0" dirty="0" smtClean="0"/>
          </a:p>
          <a:p>
            <a:pPr marL="171450" marR="0" indent="-171450" algn="l" defTabSz="457200" rtl="0" eaLnBrk="1" fontAlgn="auto" latinLnBrk="0" hangingPunct="1">
              <a:lnSpc>
                <a:spcPct val="100000"/>
              </a:lnSpc>
              <a:spcBef>
                <a:spcPts val="0"/>
              </a:spcBef>
              <a:spcAft>
                <a:spcPts val="0"/>
              </a:spcAft>
              <a:buClrTx/>
              <a:buSzTx/>
              <a:buFont typeface="Wingdings"/>
              <a:buChar char="Ø"/>
              <a:tabLst/>
              <a:defRPr/>
            </a:pPr>
            <a:r>
              <a:rPr lang="nb-NO" baseline="0" dirty="0" smtClean="0"/>
              <a:t>Manusforslag:</a:t>
            </a:r>
          </a:p>
          <a:p>
            <a:pPr marL="0" marR="0" indent="0" algn="l" defTabSz="457200" rtl="0" eaLnBrk="1" fontAlgn="auto" latinLnBrk="0" hangingPunct="1">
              <a:lnSpc>
                <a:spcPct val="100000"/>
              </a:lnSpc>
              <a:spcBef>
                <a:spcPts val="0"/>
              </a:spcBef>
              <a:spcAft>
                <a:spcPts val="0"/>
              </a:spcAft>
              <a:buClrTx/>
              <a:buSzTx/>
              <a:buFont typeface="Wingdings"/>
              <a:buNone/>
              <a:tabLst/>
              <a:defRPr/>
            </a:pPr>
            <a:r>
              <a:rPr lang="nb-NO" baseline="0" dirty="0" smtClean="0"/>
              <a:t>Helt til slutt: Handler dette om magefølelse, eller er det et rasjonelt valg?</a:t>
            </a:r>
          </a:p>
          <a:p>
            <a:pPr marL="0" marR="0" indent="0" algn="l" defTabSz="457200" rtl="0" eaLnBrk="1" fontAlgn="auto" latinLnBrk="0" hangingPunct="1">
              <a:lnSpc>
                <a:spcPct val="100000"/>
              </a:lnSpc>
              <a:spcBef>
                <a:spcPts val="0"/>
              </a:spcBef>
              <a:spcAft>
                <a:spcPts val="0"/>
              </a:spcAft>
              <a:buClrTx/>
              <a:buSzTx/>
              <a:buFont typeface="Wingdings"/>
              <a:buNone/>
              <a:tabLst/>
              <a:defRPr/>
            </a:pPr>
            <a:endParaRPr lang="nb-NO" baseline="0" dirty="0" smtClean="0"/>
          </a:p>
          <a:p>
            <a:pPr marL="0" marR="0" indent="0" algn="l" defTabSz="457200" rtl="0" eaLnBrk="1" fontAlgn="auto" latinLnBrk="0" hangingPunct="1">
              <a:lnSpc>
                <a:spcPct val="100000"/>
              </a:lnSpc>
              <a:spcBef>
                <a:spcPts val="0"/>
              </a:spcBef>
              <a:spcAft>
                <a:spcPts val="0"/>
              </a:spcAft>
              <a:buClrTx/>
              <a:buSzTx/>
              <a:buFont typeface="Wingdings"/>
              <a:buNone/>
              <a:tabLst/>
              <a:defRPr/>
            </a:pPr>
            <a:r>
              <a:rPr lang="nb-NO" baseline="0" dirty="0" smtClean="0"/>
              <a:t>Vi tror det er litt av begge deler, og at det henger sammen. </a:t>
            </a:r>
            <a:r>
              <a:rPr lang="nb-NO" dirty="0" smtClean="0"/>
              <a:t>Stol</a:t>
            </a:r>
            <a:r>
              <a:rPr lang="nb-NO" baseline="0" dirty="0" smtClean="0"/>
              <a:t> gjerne på magefølelsen – men det forutsetter et grunnlag: Sett deg godt inn i alternativene du har først.</a:t>
            </a:r>
          </a:p>
          <a:p>
            <a:pPr marL="0" marR="0" indent="0" algn="l" defTabSz="457200" rtl="0" eaLnBrk="1" fontAlgn="auto" latinLnBrk="0" hangingPunct="1">
              <a:lnSpc>
                <a:spcPct val="100000"/>
              </a:lnSpc>
              <a:spcBef>
                <a:spcPts val="0"/>
              </a:spcBef>
              <a:spcAft>
                <a:spcPts val="0"/>
              </a:spcAft>
              <a:buClrTx/>
              <a:buSzTx/>
              <a:buFont typeface="Wingdings"/>
              <a:buNone/>
              <a:tabLst/>
              <a:defRPr/>
            </a:pPr>
            <a:endParaRPr lang="nb-NO" baseline="0" dirty="0" smtClean="0"/>
          </a:p>
          <a:p>
            <a:pPr marL="0" marR="0" indent="0" algn="l" defTabSz="457200" rtl="0" eaLnBrk="1" fontAlgn="auto" latinLnBrk="0" hangingPunct="1">
              <a:lnSpc>
                <a:spcPct val="100000"/>
              </a:lnSpc>
              <a:spcBef>
                <a:spcPts val="0"/>
              </a:spcBef>
              <a:spcAft>
                <a:spcPts val="0"/>
              </a:spcAft>
              <a:buClrTx/>
              <a:buSzTx/>
              <a:buFont typeface="Wingdings"/>
              <a:buNone/>
              <a:tabLst/>
              <a:defRPr/>
            </a:pPr>
            <a:r>
              <a:rPr lang="nb-NO" sz="1200" kern="1200" dirty="0" smtClean="0">
                <a:solidFill>
                  <a:schemeClr val="tx1"/>
                </a:solidFill>
                <a:effectLst/>
                <a:latin typeface="+mn-lt"/>
                <a:ea typeface="+mn-ea"/>
                <a:cs typeface="+mn-cs"/>
              </a:rPr>
              <a:t>Det er en fordel å like det du skal jobbe med resten av livet, så ikke bare tenk på hvilken utdanning som enklest gir jobb. </a:t>
            </a:r>
            <a:endParaRPr lang="nb-NO"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nb-NO"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nb-NO" dirty="0" smtClean="0"/>
              <a:t>Så:</a:t>
            </a:r>
            <a:br>
              <a:rPr lang="nb-NO" dirty="0" smtClean="0"/>
            </a:br>
            <a:r>
              <a:rPr lang="nb-NO" dirty="0" smtClean="0"/>
              <a:t>Kartlegg</a:t>
            </a:r>
            <a:r>
              <a:rPr lang="nb-NO" baseline="0" dirty="0" smtClean="0"/>
              <a:t> og vurder med hjernen. Gjør </a:t>
            </a:r>
            <a:r>
              <a:rPr lang="nb-NO" baseline="0" dirty="0" err="1" smtClean="0"/>
              <a:t>research</a:t>
            </a:r>
            <a:r>
              <a:rPr lang="nb-NO" baseline="0" dirty="0" smtClean="0"/>
              <a:t>. Tenk.</a:t>
            </a:r>
          </a:p>
          <a:p>
            <a:pPr marL="0" marR="0" indent="0" algn="l" defTabSz="457200" rtl="0" eaLnBrk="1" fontAlgn="auto" latinLnBrk="0" hangingPunct="1">
              <a:lnSpc>
                <a:spcPct val="100000"/>
              </a:lnSpc>
              <a:spcBef>
                <a:spcPts val="0"/>
              </a:spcBef>
              <a:spcAft>
                <a:spcPts val="0"/>
              </a:spcAft>
              <a:buClrTx/>
              <a:buSzTx/>
              <a:buFontTx/>
              <a:buNone/>
              <a:tabLst/>
              <a:defRPr/>
            </a:pPr>
            <a:r>
              <a:rPr lang="nb-NO" baseline="0" dirty="0" smtClean="0"/>
              <a:t>Så kan du velge med hjertet.</a:t>
            </a:r>
            <a:endParaRPr lang="nb-NO" dirty="0" smtClean="0"/>
          </a:p>
        </p:txBody>
      </p:sp>
      <p:sp>
        <p:nvSpPr>
          <p:cNvPr id="4" name="Plassholder for lysbildenummer 3"/>
          <p:cNvSpPr>
            <a:spLocks noGrp="1"/>
          </p:cNvSpPr>
          <p:nvPr>
            <p:ph type="sldNum" sz="quarter" idx="10"/>
          </p:nvPr>
        </p:nvSpPr>
        <p:spPr/>
        <p:txBody>
          <a:bodyPr/>
          <a:lstStyle/>
          <a:p>
            <a:fld id="{4C9E37E1-B013-244F-8AB6-5BFF993B5A1A}" type="slidenum">
              <a:rPr lang="nb-NO" smtClean="0"/>
              <a:t>21</a:t>
            </a:fld>
            <a:endParaRPr lang="nb-NO"/>
          </a:p>
        </p:txBody>
      </p:sp>
    </p:spTree>
    <p:extLst>
      <p:ext uri="{BB962C8B-B14F-4D97-AF65-F5344CB8AC3E}">
        <p14:creationId xmlns:p14="http://schemas.microsoft.com/office/powerpoint/2010/main" val="2398116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b-NO" baseline="0" dirty="0" smtClean="0"/>
              <a:t>(Utnytt dagen i dag – snakk med oss, spør oss! Og snakk med rådgiveren deres i etterkant.)</a:t>
            </a:r>
            <a:endParaRPr lang="nb-NO" dirty="0" smtClean="0"/>
          </a:p>
        </p:txBody>
      </p:sp>
      <p:sp>
        <p:nvSpPr>
          <p:cNvPr id="4" name="Plassholder for lysbildenummer 3"/>
          <p:cNvSpPr>
            <a:spLocks noGrp="1"/>
          </p:cNvSpPr>
          <p:nvPr>
            <p:ph type="sldNum" sz="quarter" idx="10"/>
          </p:nvPr>
        </p:nvSpPr>
        <p:spPr/>
        <p:txBody>
          <a:bodyPr/>
          <a:lstStyle/>
          <a:p>
            <a:fld id="{4C9E37E1-B013-244F-8AB6-5BFF993B5A1A}" type="slidenum">
              <a:rPr lang="nb-NO" smtClean="0"/>
              <a:t>22</a:t>
            </a:fld>
            <a:endParaRPr lang="nb-NO"/>
          </a:p>
        </p:txBody>
      </p:sp>
    </p:spTree>
    <p:extLst>
      <p:ext uri="{BB962C8B-B14F-4D97-AF65-F5344CB8AC3E}">
        <p14:creationId xmlns:p14="http://schemas.microsoft.com/office/powerpoint/2010/main" val="1721704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Wingdings"/>
              <a:buChar char="Ø"/>
              <a:tabLst/>
              <a:defRPr/>
            </a:pPr>
            <a:r>
              <a:rPr lang="nb-NO" sz="1200" kern="1200" baseline="0" dirty="0" smtClean="0">
                <a:solidFill>
                  <a:schemeClr val="tx1"/>
                </a:solidFill>
                <a:effectLst/>
                <a:latin typeface="+mn-lt"/>
                <a:ea typeface="+mn-ea"/>
                <a:cs typeface="+mn-cs"/>
              </a:rPr>
              <a:t>Hensikt med sliden:</a:t>
            </a:r>
          </a:p>
          <a:p>
            <a:pPr marL="0" marR="0" indent="0" algn="l" defTabSz="457200" rtl="0" eaLnBrk="1" fontAlgn="auto" latinLnBrk="0" hangingPunct="1">
              <a:lnSpc>
                <a:spcPct val="100000"/>
              </a:lnSpc>
              <a:spcBef>
                <a:spcPts val="0"/>
              </a:spcBef>
              <a:spcAft>
                <a:spcPts val="0"/>
              </a:spcAft>
              <a:buClrTx/>
              <a:buSzTx/>
              <a:buFont typeface="Wingdings"/>
              <a:buNone/>
              <a:tabLst/>
              <a:defRPr/>
            </a:pPr>
            <a:r>
              <a:rPr lang="nb-NO" sz="1200" kern="1200" baseline="0" dirty="0" smtClean="0">
                <a:solidFill>
                  <a:schemeClr val="tx1"/>
                </a:solidFill>
                <a:effectLst/>
                <a:latin typeface="+mn-lt"/>
                <a:ea typeface="+mn-ea"/>
                <a:cs typeface="+mn-cs"/>
              </a:rPr>
              <a:t>Gi et kjapt innblikk i noe av det som skal snakkes om. </a:t>
            </a:r>
          </a:p>
          <a:p>
            <a:pPr marL="0" marR="0" indent="0" algn="l" defTabSz="457200" rtl="0" eaLnBrk="1" fontAlgn="auto" latinLnBrk="0" hangingPunct="1">
              <a:lnSpc>
                <a:spcPct val="100000"/>
              </a:lnSpc>
              <a:spcBef>
                <a:spcPts val="0"/>
              </a:spcBef>
              <a:spcAft>
                <a:spcPts val="0"/>
              </a:spcAft>
              <a:buClrTx/>
              <a:buSzTx/>
              <a:buFont typeface="Wingdings"/>
              <a:buNone/>
              <a:tabLst/>
              <a:defRPr/>
            </a:pPr>
            <a:endParaRPr lang="nb-NO" sz="1200" kern="1200" baseline="0" dirty="0" smtClean="0">
              <a:solidFill>
                <a:schemeClr val="tx1"/>
              </a:solidFill>
              <a:effectLst/>
              <a:latin typeface="+mn-lt"/>
              <a:ea typeface="+mn-ea"/>
              <a:cs typeface="+mn-cs"/>
            </a:endParaRPr>
          </a:p>
          <a:p>
            <a:pPr marL="171450" marR="0" indent="-171450" algn="l" defTabSz="457200" rtl="0" eaLnBrk="1" fontAlgn="auto" latinLnBrk="0" hangingPunct="1">
              <a:lnSpc>
                <a:spcPct val="100000"/>
              </a:lnSpc>
              <a:spcBef>
                <a:spcPts val="0"/>
              </a:spcBef>
              <a:spcAft>
                <a:spcPts val="0"/>
              </a:spcAft>
              <a:buClrTx/>
              <a:buSzTx/>
              <a:buFont typeface="Wingdings"/>
              <a:buChar char="Ø"/>
              <a:tabLst/>
              <a:defRPr/>
            </a:pPr>
            <a:r>
              <a:rPr lang="nb-NO" sz="1200" kern="1200" baseline="0" dirty="0" smtClean="0">
                <a:solidFill>
                  <a:schemeClr val="tx1"/>
                </a:solidFill>
                <a:effectLst/>
                <a:latin typeface="+mn-lt"/>
                <a:ea typeface="+mn-ea"/>
                <a:cs typeface="+mn-cs"/>
              </a:rPr>
              <a:t>Manusforslag:</a:t>
            </a:r>
          </a:p>
          <a:p>
            <a:pPr marL="0" marR="0" indent="0" algn="l" defTabSz="457200" rtl="0" eaLnBrk="1" fontAlgn="auto" latinLnBrk="0" hangingPunct="1">
              <a:lnSpc>
                <a:spcPct val="100000"/>
              </a:lnSpc>
              <a:spcBef>
                <a:spcPts val="0"/>
              </a:spcBef>
              <a:spcAft>
                <a:spcPts val="0"/>
              </a:spcAft>
              <a:buClrTx/>
              <a:buSzTx/>
              <a:buFontTx/>
              <a:buNone/>
              <a:tabLst/>
              <a:defRPr/>
            </a:pPr>
            <a:r>
              <a:rPr lang="nb-NO" sz="1200" kern="1200" baseline="0" dirty="0" smtClean="0">
                <a:solidFill>
                  <a:schemeClr val="tx1"/>
                </a:solidFill>
                <a:effectLst/>
                <a:latin typeface="+mn-lt"/>
                <a:ea typeface="+mn-ea"/>
                <a:cs typeface="+mn-cs"/>
              </a:rPr>
              <a:t>H</a:t>
            </a:r>
            <a:r>
              <a:rPr lang="nb-NO" sz="1200" kern="1200" dirty="0" smtClean="0">
                <a:solidFill>
                  <a:schemeClr val="tx1"/>
                </a:solidFill>
                <a:effectLst/>
                <a:latin typeface="+mn-lt"/>
                <a:ea typeface="+mn-ea"/>
                <a:cs typeface="+mn-cs"/>
              </a:rPr>
              <a:t>er</a:t>
            </a:r>
            <a:r>
              <a:rPr lang="nb-NO" sz="1200" kern="1200" baseline="0" dirty="0" smtClean="0">
                <a:solidFill>
                  <a:schemeClr val="tx1"/>
                </a:solidFill>
                <a:effectLst/>
                <a:latin typeface="+mn-lt"/>
                <a:ea typeface="+mn-ea"/>
                <a:cs typeface="+mn-cs"/>
              </a:rPr>
              <a:t> er noe av det vi vil gi dere innblikk og innsikt i </a:t>
            </a:r>
            <a:r>
              <a:rPr lang="nb-NO" sz="1200" kern="1200" baseline="0" dirty="0" err="1" smtClean="0">
                <a:solidFill>
                  <a:schemeClr val="tx1"/>
                </a:solidFill>
                <a:effectLst/>
                <a:latin typeface="+mn-lt"/>
                <a:ea typeface="+mn-ea"/>
                <a:cs typeface="+mn-cs"/>
              </a:rPr>
              <a:t>i</a:t>
            </a:r>
            <a:r>
              <a:rPr lang="nb-NO" sz="1200" kern="1200" baseline="0" dirty="0" smtClean="0">
                <a:solidFill>
                  <a:schemeClr val="tx1"/>
                </a:solidFill>
                <a:effectLst/>
                <a:latin typeface="+mn-lt"/>
                <a:ea typeface="+mn-ea"/>
                <a:cs typeface="+mn-cs"/>
              </a:rPr>
              <a:t> løpet av dagen. Og vi som skal gjøre det, er altså selv studenter på ulike utdanningssteder og studier rundt om i landet.</a:t>
            </a:r>
          </a:p>
          <a:p>
            <a:pPr marL="0" marR="0" indent="0" algn="l" defTabSz="457200" rtl="0" eaLnBrk="1" fontAlgn="auto" latinLnBrk="0" hangingPunct="1">
              <a:lnSpc>
                <a:spcPct val="100000"/>
              </a:lnSpc>
              <a:spcBef>
                <a:spcPts val="0"/>
              </a:spcBef>
              <a:spcAft>
                <a:spcPts val="0"/>
              </a:spcAft>
              <a:buClrTx/>
              <a:buSzTx/>
              <a:buFontTx/>
              <a:buNone/>
              <a:tabLst/>
              <a:defRPr/>
            </a:pPr>
            <a:endParaRPr lang="nb-NO" sz="1200" kern="1200" baseline="0" dirty="0" smtClean="0">
              <a:solidFill>
                <a:schemeClr val="tx1"/>
              </a:solidFill>
              <a:effectLst/>
              <a:latin typeface="+mn-lt"/>
              <a:ea typeface="+mn-ea"/>
              <a:cs typeface="+mn-cs"/>
            </a:endParaRPr>
          </a:p>
          <a:p>
            <a:pPr marL="171450" marR="0" indent="-171450" algn="l" defTabSz="457200" rtl="0" eaLnBrk="1" fontAlgn="auto" latinLnBrk="0" hangingPunct="1">
              <a:lnSpc>
                <a:spcPct val="100000"/>
              </a:lnSpc>
              <a:spcBef>
                <a:spcPts val="0"/>
              </a:spcBef>
              <a:spcAft>
                <a:spcPts val="0"/>
              </a:spcAft>
              <a:buClrTx/>
              <a:buSzTx/>
              <a:buFont typeface="Wingdings"/>
              <a:buChar char="Ø"/>
              <a:tabLst/>
              <a:defRPr/>
            </a:pPr>
            <a:r>
              <a:rPr lang="nb-NO" sz="1200" kern="1200" baseline="0" dirty="0" smtClean="0">
                <a:solidFill>
                  <a:schemeClr val="tx1"/>
                </a:solidFill>
                <a:effectLst/>
                <a:latin typeface="+mn-lt"/>
                <a:ea typeface="+mn-ea"/>
                <a:cs typeface="+mn-cs"/>
              </a:rPr>
              <a:t>Overgang til neste slide:</a:t>
            </a:r>
          </a:p>
          <a:p>
            <a:pPr marL="0" marR="0" indent="0" algn="l" defTabSz="457200" rtl="0" eaLnBrk="1" fontAlgn="auto" latinLnBrk="0" hangingPunct="1">
              <a:lnSpc>
                <a:spcPct val="100000"/>
              </a:lnSpc>
              <a:spcBef>
                <a:spcPts val="0"/>
              </a:spcBef>
              <a:spcAft>
                <a:spcPts val="0"/>
              </a:spcAft>
              <a:buClrTx/>
              <a:buSzTx/>
              <a:buFontTx/>
              <a:buNone/>
              <a:tabLst/>
              <a:defRPr/>
            </a:pPr>
            <a:r>
              <a:rPr lang="nb-NO" sz="1200" kern="1200" baseline="0" dirty="0" smtClean="0">
                <a:solidFill>
                  <a:schemeClr val="tx1"/>
                </a:solidFill>
                <a:effectLst/>
                <a:latin typeface="+mn-lt"/>
                <a:ea typeface="+mn-ea"/>
                <a:cs typeface="+mn-cs"/>
              </a:rPr>
              <a:t>Da begynner vi!</a:t>
            </a:r>
          </a:p>
        </p:txBody>
      </p:sp>
      <p:sp>
        <p:nvSpPr>
          <p:cNvPr id="4" name="Plassholder for lysbildenummer 3"/>
          <p:cNvSpPr>
            <a:spLocks noGrp="1"/>
          </p:cNvSpPr>
          <p:nvPr>
            <p:ph type="sldNum" sz="quarter" idx="10"/>
          </p:nvPr>
        </p:nvSpPr>
        <p:spPr/>
        <p:txBody>
          <a:bodyPr/>
          <a:lstStyle/>
          <a:p>
            <a:fld id="{4C9E37E1-B013-244F-8AB6-5BFF993B5A1A}" type="slidenum">
              <a:rPr lang="nb-NO" smtClean="0"/>
              <a:t>3</a:t>
            </a:fld>
            <a:endParaRPr lang="nb-NO"/>
          </a:p>
        </p:txBody>
      </p:sp>
    </p:spTree>
    <p:extLst>
      <p:ext uri="{BB962C8B-B14F-4D97-AF65-F5344CB8AC3E}">
        <p14:creationId xmlns:p14="http://schemas.microsoft.com/office/powerpoint/2010/main" val="239811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Wingdings"/>
              <a:buChar char="Ø"/>
            </a:pPr>
            <a:r>
              <a:rPr lang="nb-NO" sz="1200" kern="1200" dirty="0" smtClean="0">
                <a:solidFill>
                  <a:schemeClr val="tx1"/>
                </a:solidFill>
                <a:effectLst/>
                <a:latin typeface="+mn-lt"/>
                <a:ea typeface="+mn-ea"/>
                <a:cs typeface="+mn-cs"/>
              </a:rPr>
              <a:t>Hensikt med sliden:</a:t>
            </a:r>
          </a:p>
          <a:p>
            <a:pPr marL="0" indent="0">
              <a:buFont typeface="Wingdings"/>
              <a:buNone/>
            </a:pPr>
            <a:r>
              <a:rPr lang="nb-NO" sz="1200" kern="1200" dirty="0" smtClean="0">
                <a:solidFill>
                  <a:schemeClr val="tx1"/>
                </a:solidFill>
                <a:effectLst/>
                <a:latin typeface="+mn-lt"/>
                <a:ea typeface="+mn-ea"/>
                <a:cs typeface="+mn-cs"/>
              </a:rPr>
              <a:t>Påpeke det som fort kan bli</a:t>
            </a:r>
            <a:r>
              <a:rPr lang="nb-NO" sz="1200" kern="1200" baseline="0" dirty="0" smtClean="0">
                <a:solidFill>
                  <a:schemeClr val="tx1"/>
                </a:solidFill>
                <a:effectLst/>
                <a:latin typeface="+mn-lt"/>
                <a:ea typeface="+mn-ea"/>
                <a:cs typeface="+mn-cs"/>
              </a:rPr>
              <a:t> en selvfølge: Utdanning er gratis i Norge.</a:t>
            </a:r>
            <a:endParaRPr lang="nb-NO" sz="1200" kern="1200" dirty="0" smtClean="0">
              <a:solidFill>
                <a:schemeClr val="tx1"/>
              </a:solidFill>
              <a:effectLst/>
              <a:latin typeface="+mn-lt"/>
              <a:ea typeface="+mn-ea"/>
              <a:cs typeface="+mn-cs"/>
            </a:endParaRPr>
          </a:p>
          <a:p>
            <a:endParaRPr lang="nb-NO" sz="1200" kern="1200" dirty="0" smtClean="0">
              <a:solidFill>
                <a:schemeClr val="tx1"/>
              </a:solidFill>
              <a:effectLst/>
              <a:latin typeface="+mn-lt"/>
              <a:ea typeface="+mn-ea"/>
              <a:cs typeface="+mn-cs"/>
            </a:endParaRPr>
          </a:p>
          <a:p>
            <a:pPr marL="171450" indent="-171450">
              <a:buFont typeface="Wingdings"/>
              <a:buChar char="Ø"/>
            </a:pPr>
            <a:r>
              <a:rPr lang="nb-NO" sz="1200" kern="1200" dirty="0" smtClean="0">
                <a:solidFill>
                  <a:schemeClr val="tx1"/>
                </a:solidFill>
                <a:effectLst/>
                <a:latin typeface="+mn-lt"/>
                <a:ea typeface="+mn-ea"/>
                <a:cs typeface="+mn-cs"/>
              </a:rPr>
              <a:t>Forslag til manus: </a:t>
            </a:r>
          </a:p>
          <a:p>
            <a:r>
              <a:rPr lang="nb-NO" sz="1200" kern="1200" dirty="0" smtClean="0">
                <a:solidFill>
                  <a:schemeClr val="tx1"/>
                </a:solidFill>
                <a:effectLst/>
                <a:latin typeface="+mn-lt"/>
                <a:ea typeface="+mn-ea"/>
                <a:cs typeface="+mn-cs"/>
              </a:rPr>
              <a:t>Først og fremst: Dere bor i Norge! </a:t>
            </a:r>
            <a:r>
              <a:rPr lang="nb-NO" sz="1200" kern="1200" dirty="0" err="1" smtClean="0">
                <a:solidFill>
                  <a:schemeClr val="tx1"/>
                </a:solidFill>
                <a:effectLst/>
                <a:latin typeface="+mn-lt"/>
                <a:ea typeface="+mn-ea"/>
                <a:cs typeface="+mn-cs"/>
              </a:rPr>
              <a:t>Dét</a:t>
            </a:r>
            <a:r>
              <a:rPr lang="nb-NO" sz="1200" kern="1200" baseline="0" dirty="0" smtClean="0">
                <a:solidFill>
                  <a:schemeClr val="tx1"/>
                </a:solidFill>
                <a:effectLst/>
                <a:latin typeface="+mn-lt"/>
                <a:ea typeface="+mn-ea"/>
                <a:cs typeface="+mn-cs"/>
              </a:rPr>
              <a:t> gir dere en unik mulighet: Du kan få gratis utdanning!</a:t>
            </a:r>
          </a:p>
          <a:p>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Norge har 8 universiteter</a:t>
            </a:r>
            <a:r>
              <a:rPr lang="nb-NO" sz="1200" kern="1200" baseline="0" dirty="0" smtClean="0">
                <a:solidFill>
                  <a:schemeClr val="tx1"/>
                </a:solidFill>
                <a:effectLst/>
                <a:latin typeface="+mn-lt"/>
                <a:ea typeface="+mn-ea"/>
                <a:cs typeface="+mn-cs"/>
              </a:rPr>
              <a:t> og enda flere høgskoler, som er offentlige og uten skolepenger. </a:t>
            </a:r>
          </a:p>
          <a:p>
            <a:endParaRPr lang="nb-NO" sz="1200" kern="1200" baseline="0" dirty="0" smtClean="0">
              <a:solidFill>
                <a:schemeClr val="tx1"/>
              </a:solidFill>
              <a:effectLst/>
              <a:latin typeface="+mn-lt"/>
              <a:ea typeface="+mn-ea"/>
              <a:cs typeface="+mn-cs"/>
            </a:endParaRPr>
          </a:p>
          <a:p>
            <a:r>
              <a:rPr lang="nb-NO" sz="1200" kern="1200" baseline="0" dirty="0" smtClean="0">
                <a:solidFill>
                  <a:schemeClr val="tx1"/>
                </a:solidFill>
                <a:effectLst/>
                <a:latin typeface="+mn-lt"/>
                <a:ea typeface="+mn-ea"/>
                <a:cs typeface="+mn-cs"/>
              </a:rPr>
              <a:t>I tillegg er det private høgskoler (der det er skolepenger), og andre måter å utdanne seg, og det skal vi også komme inn på.</a:t>
            </a:r>
            <a:endParaRPr lang="nb-NO" sz="1200" kern="1200" dirty="0" smtClean="0">
              <a:solidFill>
                <a:schemeClr val="tx1"/>
              </a:solidFill>
              <a:effectLst/>
              <a:latin typeface="+mn-lt"/>
              <a:ea typeface="+mn-ea"/>
              <a:cs typeface="+mn-cs"/>
            </a:endParaRPr>
          </a:p>
          <a:p>
            <a:endParaRPr lang="nb-NO" sz="1200" kern="1200" dirty="0" smtClean="0">
              <a:solidFill>
                <a:schemeClr val="tx1"/>
              </a:solidFill>
              <a:effectLst/>
              <a:latin typeface="+mn-lt"/>
              <a:ea typeface="+mn-ea"/>
              <a:cs typeface="+mn-cs"/>
            </a:endParaRPr>
          </a:p>
          <a:p>
            <a:pPr marL="171450" indent="-171450">
              <a:buFont typeface="Wingdings"/>
              <a:buChar char="Ø"/>
            </a:pPr>
            <a:r>
              <a:rPr lang="nb-NO" sz="1200" kern="1200" dirty="0" smtClean="0">
                <a:solidFill>
                  <a:schemeClr val="tx1"/>
                </a:solidFill>
                <a:effectLst/>
                <a:latin typeface="+mn-lt"/>
                <a:ea typeface="+mn-ea"/>
                <a:cs typeface="+mn-cs"/>
              </a:rPr>
              <a:t>Overgang</a:t>
            </a:r>
            <a:r>
              <a:rPr lang="nb-NO" sz="1200" kern="1200" baseline="0" dirty="0" smtClean="0">
                <a:solidFill>
                  <a:schemeClr val="tx1"/>
                </a:solidFill>
                <a:effectLst/>
                <a:latin typeface="+mn-lt"/>
                <a:ea typeface="+mn-ea"/>
                <a:cs typeface="+mn-cs"/>
              </a:rPr>
              <a:t> til neste slide:</a:t>
            </a:r>
          </a:p>
          <a:p>
            <a:pPr marL="0" indent="0">
              <a:buFont typeface="Wingdings"/>
              <a:buNone/>
            </a:pPr>
            <a:r>
              <a:rPr lang="nb-NO" baseline="0" dirty="0" smtClean="0"/>
              <a:t>Så: Hva skal dere velge, og hvordan kan dere finne ut av det?</a:t>
            </a:r>
          </a:p>
        </p:txBody>
      </p:sp>
      <p:sp>
        <p:nvSpPr>
          <p:cNvPr id="4" name="Plassholder for lysbildenummer 3"/>
          <p:cNvSpPr>
            <a:spLocks noGrp="1"/>
          </p:cNvSpPr>
          <p:nvPr>
            <p:ph type="sldNum" sz="quarter" idx="10"/>
          </p:nvPr>
        </p:nvSpPr>
        <p:spPr/>
        <p:txBody>
          <a:bodyPr/>
          <a:lstStyle/>
          <a:p>
            <a:fld id="{4C9E37E1-B013-244F-8AB6-5BFF993B5A1A}" type="slidenum">
              <a:rPr lang="nb-NO" smtClean="0"/>
              <a:t>4</a:t>
            </a:fld>
            <a:endParaRPr lang="nb-NO"/>
          </a:p>
        </p:txBody>
      </p:sp>
    </p:spTree>
    <p:extLst>
      <p:ext uri="{BB962C8B-B14F-4D97-AF65-F5344CB8AC3E}">
        <p14:creationId xmlns:p14="http://schemas.microsoft.com/office/powerpoint/2010/main" val="2398116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Wingdings"/>
              <a:buChar char="Ø"/>
            </a:pPr>
            <a:r>
              <a:rPr lang="nb-NO" sz="1200" kern="1200" dirty="0" smtClean="0">
                <a:solidFill>
                  <a:schemeClr val="tx1"/>
                </a:solidFill>
                <a:effectLst/>
                <a:latin typeface="+mn-lt"/>
                <a:ea typeface="+mn-ea"/>
                <a:cs typeface="+mn-cs"/>
              </a:rPr>
              <a:t>Hensikt med sliden:</a:t>
            </a:r>
          </a:p>
          <a:p>
            <a:pPr marL="0" indent="0">
              <a:buFont typeface="Wingdings"/>
              <a:buNone/>
            </a:pPr>
            <a:r>
              <a:rPr lang="nb-NO" sz="1200" kern="1200" dirty="0" smtClean="0">
                <a:solidFill>
                  <a:schemeClr val="tx1"/>
                </a:solidFill>
                <a:effectLst/>
                <a:latin typeface="+mn-lt"/>
                <a:ea typeface="+mn-ea"/>
                <a:cs typeface="+mn-cs"/>
              </a:rPr>
              <a:t>Fronte</a:t>
            </a:r>
            <a:r>
              <a:rPr lang="nb-NO" sz="1200" kern="1200" baseline="0" dirty="0" smtClean="0">
                <a:solidFill>
                  <a:schemeClr val="tx1"/>
                </a:solidFill>
                <a:effectLst/>
                <a:latin typeface="+mn-lt"/>
                <a:ea typeface="+mn-ea"/>
                <a:cs typeface="+mn-cs"/>
              </a:rPr>
              <a:t> Utdanning.no, som har blitt en veldig god startportal for å finne ut hva man kan bli. Og: Påpeke at dette er den eneste nettsiden som er kvalitetssikret av utdanningsinstitusjonene. Det finnes flere private aktører som har laget tilsvarende sider, men innholdet er ikke oppdatert. Utdanning.no er den eneste siden som har riktig innhold, som er hentet fra nettsidene til utdanningsinstitusjonene. Utdanning.no er den eneste nettsiden universitetene og høgskolene kan gå god for, i tillegg til studiestedenes egne nettsider.</a:t>
            </a:r>
            <a:endParaRPr lang="nb-NO" sz="1200" kern="1200" dirty="0" smtClean="0">
              <a:solidFill>
                <a:schemeClr val="tx1"/>
              </a:solidFill>
              <a:effectLst/>
              <a:latin typeface="+mn-lt"/>
              <a:ea typeface="+mn-ea"/>
              <a:cs typeface="+mn-cs"/>
            </a:endParaRPr>
          </a:p>
          <a:p>
            <a:pPr marL="0" indent="0">
              <a:buFont typeface="Wingdings"/>
              <a:buNone/>
            </a:pPr>
            <a:endParaRPr lang="nb-NO" sz="1200" kern="1200" dirty="0" smtClean="0">
              <a:solidFill>
                <a:schemeClr val="tx1"/>
              </a:solidFill>
              <a:effectLst/>
              <a:latin typeface="+mn-lt"/>
              <a:ea typeface="+mn-ea"/>
              <a:cs typeface="+mn-cs"/>
            </a:endParaRPr>
          </a:p>
          <a:p>
            <a:pPr marL="171450" indent="-171450">
              <a:buFont typeface="Wingdings"/>
              <a:buChar char="Ø"/>
            </a:pPr>
            <a:r>
              <a:rPr lang="nb-NO" sz="1200" kern="1200" baseline="0" dirty="0" smtClean="0">
                <a:solidFill>
                  <a:schemeClr val="tx1"/>
                </a:solidFill>
                <a:effectLst/>
                <a:latin typeface="+mn-lt"/>
                <a:ea typeface="+mn-ea"/>
                <a:cs typeface="+mn-cs"/>
              </a:rPr>
              <a:t>Manusforslag:</a:t>
            </a:r>
          </a:p>
          <a:p>
            <a:pPr marL="0" indent="0">
              <a:buFont typeface="Wingdings"/>
              <a:buNone/>
            </a:pPr>
            <a:r>
              <a:rPr lang="nb-NO" sz="1200" kern="1200" dirty="0" smtClean="0">
                <a:solidFill>
                  <a:schemeClr val="tx1"/>
                </a:solidFill>
                <a:effectLst/>
                <a:latin typeface="+mn-lt"/>
                <a:ea typeface="+mn-ea"/>
                <a:cs typeface="+mn-cs"/>
              </a:rPr>
              <a:t>Utdanning.no.</a:t>
            </a:r>
            <a:r>
              <a:rPr lang="nb-NO" sz="1200" kern="1200" baseline="0" dirty="0" smtClean="0">
                <a:solidFill>
                  <a:schemeClr val="tx1"/>
                </a:solidFill>
                <a:effectLst/>
                <a:latin typeface="+mn-lt"/>
                <a:ea typeface="+mn-ea"/>
                <a:cs typeface="+mn-cs"/>
              </a:rPr>
              <a:t> Her kan dere få veldig god hjelp!</a:t>
            </a:r>
          </a:p>
          <a:p>
            <a:pPr marL="0" indent="0">
              <a:buFont typeface="Wingdings"/>
              <a:buNone/>
            </a:pPr>
            <a:endParaRPr lang="nb-NO" sz="1200" kern="1200" baseline="0" dirty="0" smtClean="0">
              <a:solidFill>
                <a:schemeClr val="tx1"/>
              </a:solidFill>
              <a:effectLst/>
              <a:latin typeface="+mn-lt"/>
              <a:ea typeface="+mn-ea"/>
              <a:cs typeface="+mn-cs"/>
            </a:endParaRPr>
          </a:p>
          <a:p>
            <a:pPr marL="0" indent="0">
              <a:buFont typeface="Wingdings"/>
              <a:buNone/>
            </a:pPr>
            <a:r>
              <a:rPr lang="nb-NO" sz="1200" kern="1200" baseline="0" dirty="0" smtClean="0">
                <a:solidFill>
                  <a:schemeClr val="tx1"/>
                </a:solidFill>
                <a:effectLst/>
                <a:latin typeface="+mn-lt"/>
                <a:ea typeface="+mn-ea"/>
                <a:cs typeface="+mn-cs"/>
              </a:rPr>
              <a:t>Som det står her: Siden er </a:t>
            </a:r>
            <a:r>
              <a:rPr lang="nb-NO" sz="1200" b="1" kern="1200" baseline="0" dirty="0" smtClean="0">
                <a:solidFill>
                  <a:schemeClr val="tx1"/>
                </a:solidFill>
                <a:effectLst/>
                <a:latin typeface="+mn-lt"/>
                <a:ea typeface="+mn-ea"/>
                <a:cs typeface="+mn-cs"/>
              </a:rPr>
              <a:t>offentlig</a:t>
            </a:r>
            <a:r>
              <a:rPr lang="nb-NO" sz="1200" kern="1200" baseline="0" dirty="0" smtClean="0">
                <a:solidFill>
                  <a:schemeClr val="tx1"/>
                </a:solidFill>
                <a:effectLst/>
                <a:latin typeface="+mn-lt"/>
                <a:ea typeface="+mn-ea"/>
                <a:cs typeface="+mn-cs"/>
              </a:rPr>
              <a:t>, og innholdet er </a:t>
            </a:r>
            <a:r>
              <a:rPr lang="nb-NO" sz="1200" b="1" kern="1200" baseline="0" dirty="0" smtClean="0">
                <a:solidFill>
                  <a:schemeClr val="tx1"/>
                </a:solidFill>
                <a:effectLst/>
                <a:latin typeface="+mn-lt"/>
                <a:ea typeface="+mn-ea"/>
                <a:cs typeface="+mn-cs"/>
              </a:rPr>
              <a:t>kvalitetssikret</a:t>
            </a:r>
            <a:r>
              <a:rPr lang="nb-NO" sz="1200" kern="1200" baseline="0" dirty="0" smtClean="0">
                <a:solidFill>
                  <a:schemeClr val="tx1"/>
                </a:solidFill>
                <a:effectLst/>
                <a:latin typeface="+mn-lt"/>
                <a:ea typeface="+mn-ea"/>
                <a:cs typeface="+mn-cs"/>
              </a:rPr>
              <a:t> av utdanningsinstitusjonene selv. </a:t>
            </a:r>
            <a:endParaRPr lang="nb-NO" sz="1200" kern="1200" dirty="0" smtClean="0">
              <a:solidFill>
                <a:schemeClr val="tx1"/>
              </a:solidFill>
              <a:effectLst/>
              <a:latin typeface="+mn-lt"/>
              <a:ea typeface="+mn-ea"/>
              <a:cs typeface="+mn-cs"/>
            </a:endParaRPr>
          </a:p>
          <a:p>
            <a:pPr marL="0" indent="0">
              <a:buFont typeface="Wingdings"/>
              <a:buNone/>
            </a:pPr>
            <a:endParaRPr lang="nb-NO" sz="1200" kern="1200" dirty="0" smtClean="0">
              <a:solidFill>
                <a:schemeClr val="tx1"/>
              </a:solidFill>
              <a:effectLst/>
              <a:latin typeface="+mn-lt"/>
              <a:ea typeface="+mn-ea"/>
              <a:cs typeface="+mn-cs"/>
            </a:endParaRPr>
          </a:p>
          <a:p>
            <a:pPr marL="0" indent="0">
              <a:buFont typeface="Wingdings"/>
              <a:buNone/>
            </a:pPr>
            <a:r>
              <a:rPr lang="nb-NO" sz="1200" kern="1200" dirty="0" smtClean="0">
                <a:solidFill>
                  <a:schemeClr val="tx1"/>
                </a:solidFill>
                <a:effectLst/>
                <a:latin typeface="+mn-lt"/>
                <a:ea typeface="+mn-ea"/>
                <a:cs typeface="+mn-cs"/>
              </a:rPr>
              <a:t>Dette</a:t>
            </a:r>
            <a:r>
              <a:rPr lang="nb-NO" sz="1200" kern="1200" baseline="0" dirty="0" smtClean="0">
                <a:solidFill>
                  <a:schemeClr val="tx1"/>
                </a:solidFill>
                <a:effectLst/>
                <a:latin typeface="+mn-lt"/>
                <a:ea typeface="+mn-ea"/>
                <a:cs typeface="+mn-cs"/>
              </a:rPr>
              <a:t> er d</a:t>
            </a:r>
            <a:r>
              <a:rPr lang="nb-NO" sz="1200" kern="1200" dirty="0" smtClean="0">
                <a:solidFill>
                  <a:schemeClr val="tx1"/>
                </a:solidFill>
                <a:effectLst/>
                <a:latin typeface="+mn-lt"/>
                <a:ea typeface="+mn-ea"/>
                <a:cs typeface="+mn-cs"/>
              </a:rPr>
              <a:t>in startside for å finne fram til hva</a:t>
            </a:r>
            <a:r>
              <a:rPr lang="nb-NO" sz="1200" kern="1200" baseline="0" dirty="0" smtClean="0">
                <a:solidFill>
                  <a:schemeClr val="tx1"/>
                </a:solidFill>
                <a:effectLst/>
                <a:latin typeface="+mn-lt"/>
                <a:ea typeface="+mn-ea"/>
                <a:cs typeface="+mn-cs"/>
              </a:rPr>
              <a:t> du skal bli, og hvordan du kan bli det</a:t>
            </a:r>
            <a:r>
              <a:rPr lang="nb-NO" sz="1200" kern="1200" dirty="0" smtClean="0">
                <a:solidFill>
                  <a:schemeClr val="tx1"/>
                </a:solidFill>
                <a:effectLst/>
                <a:latin typeface="+mn-lt"/>
                <a:ea typeface="+mn-ea"/>
                <a:cs typeface="+mn-cs"/>
              </a:rPr>
              <a:t>. Som dere ser:</a:t>
            </a:r>
            <a:r>
              <a:rPr lang="nb-NO" sz="1200" kern="1200" baseline="0" dirty="0" smtClean="0">
                <a:solidFill>
                  <a:schemeClr val="tx1"/>
                </a:solidFill>
                <a:effectLst/>
                <a:latin typeface="+mn-lt"/>
                <a:ea typeface="+mn-ea"/>
                <a:cs typeface="+mn-cs"/>
              </a:rPr>
              <a:t> Søk </a:t>
            </a:r>
            <a:r>
              <a:rPr lang="nb-NO" sz="1200" kern="1200" baseline="0" dirty="0" err="1" smtClean="0">
                <a:solidFill>
                  <a:schemeClr val="tx1"/>
                </a:solidFill>
                <a:effectLst/>
                <a:latin typeface="+mn-lt"/>
                <a:ea typeface="+mn-ea"/>
                <a:cs typeface="+mn-cs"/>
              </a:rPr>
              <a:t>utifra</a:t>
            </a:r>
            <a:r>
              <a:rPr lang="nb-NO" sz="1200" kern="1200" baseline="0" dirty="0" smtClean="0">
                <a:solidFill>
                  <a:schemeClr val="tx1"/>
                </a:solidFill>
                <a:effectLst/>
                <a:latin typeface="+mn-lt"/>
                <a:ea typeface="+mn-ea"/>
                <a:cs typeface="+mn-cs"/>
              </a:rPr>
              <a:t> interesse</a:t>
            </a:r>
            <a:r>
              <a:rPr lang="nb-NO" sz="1200" kern="1200" dirty="0" smtClean="0">
                <a:solidFill>
                  <a:schemeClr val="tx1"/>
                </a:solidFill>
                <a:effectLst/>
                <a:latin typeface="+mn-lt"/>
                <a:ea typeface="+mn-ea"/>
                <a:cs typeface="+mn-cs"/>
              </a:rPr>
              <a:t>,</a:t>
            </a:r>
            <a:r>
              <a:rPr lang="nb-NO" sz="1200" kern="1200" baseline="0" dirty="0" smtClean="0">
                <a:solidFill>
                  <a:schemeClr val="tx1"/>
                </a:solidFill>
                <a:effectLst/>
                <a:latin typeface="+mn-lt"/>
                <a:ea typeface="+mn-ea"/>
                <a:cs typeface="+mn-cs"/>
              </a:rPr>
              <a:t> eller få hjelp til å velge med jobbkompasset.</a:t>
            </a:r>
            <a:endParaRPr lang="nb-NO" sz="1200" kern="1200" dirty="0" smtClean="0">
              <a:solidFill>
                <a:schemeClr val="tx1"/>
              </a:solidFill>
              <a:effectLst/>
              <a:latin typeface="+mn-lt"/>
              <a:ea typeface="+mn-ea"/>
              <a:cs typeface="+mn-cs"/>
            </a:endParaRPr>
          </a:p>
          <a:p>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På</a:t>
            </a:r>
            <a:r>
              <a:rPr lang="nb-NO" sz="1200" kern="1200" baseline="0" dirty="0" smtClean="0">
                <a:solidFill>
                  <a:schemeClr val="tx1"/>
                </a:solidFill>
                <a:effectLst/>
                <a:latin typeface="+mn-lt"/>
                <a:ea typeface="+mn-ea"/>
                <a:cs typeface="+mn-cs"/>
              </a:rPr>
              <a:t> utdanning.no finner dere oversikt over alle utdanningsmuligheter, og alle studier, ved alle de offentlige studiestedene i Norge. Og dere kan stole på det som står der.</a:t>
            </a:r>
          </a:p>
          <a:p>
            <a:endParaRPr lang="nb-NO" sz="1200" kern="1200" baseline="0" dirty="0" smtClean="0">
              <a:solidFill>
                <a:schemeClr val="tx1"/>
              </a:solidFill>
              <a:effectLst/>
              <a:latin typeface="+mn-lt"/>
              <a:ea typeface="+mn-ea"/>
              <a:cs typeface="+mn-cs"/>
            </a:endParaRPr>
          </a:p>
          <a:p>
            <a:r>
              <a:rPr lang="nb-NO" sz="1200" kern="1200" baseline="0" dirty="0" smtClean="0">
                <a:solidFill>
                  <a:schemeClr val="tx1"/>
                </a:solidFill>
                <a:effectLst/>
                <a:latin typeface="+mn-lt"/>
                <a:ea typeface="+mn-ea"/>
                <a:cs typeface="+mn-cs"/>
              </a:rPr>
              <a:t>Dette er altså en fin inngangsportal – men dere bør bruke utdanningsinstitusjonenes egne nettsider for mer informasjon.</a:t>
            </a:r>
            <a:endParaRPr lang="nb-NO" sz="1200" kern="1200" dirty="0" smtClean="0">
              <a:solidFill>
                <a:schemeClr val="tx1"/>
              </a:solidFill>
              <a:effectLst/>
              <a:latin typeface="+mn-lt"/>
              <a:ea typeface="+mn-ea"/>
              <a:cs typeface="+mn-cs"/>
            </a:endParaRPr>
          </a:p>
          <a:p>
            <a:endParaRPr lang="nb-NO" baseline="0" dirty="0" smtClean="0"/>
          </a:p>
          <a:p>
            <a:pPr marL="171450" indent="-171450">
              <a:buFont typeface="Wingdings"/>
              <a:buChar char="Ø"/>
            </a:pPr>
            <a:r>
              <a:rPr lang="nb-NO" baseline="0" dirty="0" smtClean="0"/>
              <a:t>Overgang til neste slide:</a:t>
            </a:r>
          </a:p>
          <a:p>
            <a:pPr marL="0" indent="0">
              <a:buFont typeface="Wingdings"/>
              <a:buNone/>
            </a:pPr>
            <a:r>
              <a:rPr lang="nb-NO" baseline="0" dirty="0" smtClean="0"/>
              <a:t>Dere har altså mange muligheter i årene framover (sortert på neste slide)</a:t>
            </a:r>
          </a:p>
        </p:txBody>
      </p:sp>
      <p:sp>
        <p:nvSpPr>
          <p:cNvPr id="4" name="Plassholder for lysbildenummer 3"/>
          <p:cNvSpPr>
            <a:spLocks noGrp="1"/>
          </p:cNvSpPr>
          <p:nvPr>
            <p:ph type="sldNum" sz="quarter" idx="10"/>
          </p:nvPr>
        </p:nvSpPr>
        <p:spPr/>
        <p:txBody>
          <a:bodyPr/>
          <a:lstStyle/>
          <a:p>
            <a:fld id="{4C9E37E1-B013-244F-8AB6-5BFF993B5A1A}" type="slidenum">
              <a:rPr lang="nb-NO" smtClean="0"/>
              <a:t>5</a:t>
            </a:fld>
            <a:endParaRPr lang="nb-NO"/>
          </a:p>
        </p:txBody>
      </p:sp>
    </p:spTree>
    <p:extLst>
      <p:ext uri="{BB962C8B-B14F-4D97-AF65-F5344CB8AC3E}">
        <p14:creationId xmlns:p14="http://schemas.microsoft.com/office/powerpoint/2010/main" val="239811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0" kern="1200" dirty="0" smtClean="0">
                <a:solidFill>
                  <a:schemeClr val="tx1"/>
                </a:solidFill>
                <a:effectLst/>
                <a:latin typeface="+mn-lt"/>
                <a:ea typeface="+mn-ea"/>
                <a:cs typeface="+mn-cs"/>
              </a:rPr>
              <a:t>Hensikt med sliden:</a:t>
            </a:r>
          </a:p>
          <a:p>
            <a:pPr marL="0" marR="0" indent="0" algn="l" defTabSz="457200" rtl="0" eaLnBrk="1" fontAlgn="auto" latinLnBrk="0" hangingPunct="1">
              <a:lnSpc>
                <a:spcPct val="100000"/>
              </a:lnSpc>
              <a:spcBef>
                <a:spcPts val="0"/>
              </a:spcBef>
              <a:spcAft>
                <a:spcPts val="0"/>
              </a:spcAft>
              <a:buClrTx/>
              <a:buSzTx/>
              <a:buFontTx/>
              <a:buNone/>
              <a:tabLst/>
              <a:defRPr/>
            </a:pPr>
            <a:r>
              <a:rPr lang="nb-NO" sz="1200" b="0" kern="1200" dirty="0" smtClean="0">
                <a:solidFill>
                  <a:schemeClr val="tx1"/>
                </a:solidFill>
                <a:effectLst/>
                <a:latin typeface="+mn-lt"/>
                <a:ea typeface="+mn-ea"/>
                <a:cs typeface="+mn-cs"/>
              </a:rPr>
              <a:t>Sortere/kategorisere</a:t>
            </a:r>
            <a:r>
              <a:rPr lang="nb-NO" sz="1200" b="0" kern="1200" baseline="0" dirty="0" smtClean="0">
                <a:solidFill>
                  <a:schemeClr val="tx1"/>
                </a:solidFill>
                <a:effectLst/>
                <a:latin typeface="+mn-lt"/>
                <a:ea typeface="+mn-ea"/>
                <a:cs typeface="+mn-cs"/>
              </a:rPr>
              <a:t> valgmulighetene for utdanning på et overordnet plan. Forklare og gi en oversikt over de ulike utdanningsmulighetene. Få fram at utdanning ikke er forbehold universitet eller høyskole. Det viktigste er å kvalifisere seg for yrkeslivet – på den ene eller andre måten.</a:t>
            </a:r>
            <a:endParaRPr lang="nb-NO" sz="1200" b="0" kern="1200" dirty="0" smtClean="0">
              <a:solidFill>
                <a:schemeClr val="tx1"/>
              </a:solidFill>
              <a:effectLst/>
              <a:latin typeface="+mn-lt"/>
              <a:ea typeface="+mn-ea"/>
              <a:cs typeface="+mn-cs"/>
            </a:endParaRPr>
          </a:p>
          <a:p>
            <a:endParaRPr lang="nb-NO" sz="1200" b="0" kern="1200" dirty="0" smtClean="0">
              <a:solidFill>
                <a:schemeClr val="tx1"/>
              </a:solidFill>
              <a:effectLst/>
              <a:latin typeface="+mn-lt"/>
              <a:ea typeface="+mn-ea"/>
              <a:cs typeface="+mn-cs"/>
            </a:endParaRPr>
          </a:p>
          <a:p>
            <a:pPr marL="171450" indent="-171450">
              <a:buFont typeface="Wingdings"/>
              <a:buChar char="Ø"/>
            </a:pPr>
            <a:r>
              <a:rPr lang="nb-NO" sz="1200" b="0" kern="1200" dirty="0" smtClean="0">
                <a:solidFill>
                  <a:schemeClr val="tx1"/>
                </a:solidFill>
                <a:effectLst/>
                <a:latin typeface="+mn-lt"/>
                <a:ea typeface="+mn-ea"/>
                <a:cs typeface="+mn-cs"/>
              </a:rPr>
              <a:t>Manusforslag:</a:t>
            </a:r>
          </a:p>
          <a:p>
            <a:r>
              <a:rPr lang="nb-NO" sz="1200" b="0" kern="1200" dirty="0" smtClean="0">
                <a:solidFill>
                  <a:schemeClr val="tx1"/>
                </a:solidFill>
                <a:effectLst/>
                <a:latin typeface="+mn-lt"/>
                <a:ea typeface="+mn-ea"/>
                <a:cs typeface="+mn-cs"/>
              </a:rPr>
              <a:t>Her er</a:t>
            </a:r>
            <a:r>
              <a:rPr lang="nb-NO" sz="1200" b="0" kern="1200" baseline="0" dirty="0" smtClean="0">
                <a:solidFill>
                  <a:schemeClr val="tx1"/>
                </a:solidFill>
                <a:effectLst/>
                <a:latin typeface="+mn-lt"/>
                <a:ea typeface="+mn-ea"/>
                <a:cs typeface="+mn-cs"/>
              </a:rPr>
              <a:t> de ulike utdanningsmulighetene.</a:t>
            </a:r>
          </a:p>
          <a:p>
            <a:endParaRPr lang="nb-NO" sz="1200" b="0" kern="1200" baseline="0" dirty="0" smtClean="0">
              <a:solidFill>
                <a:schemeClr val="tx1"/>
              </a:solidFill>
              <a:effectLst/>
              <a:latin typeface="+mn-lt"/>
              <a:ea typeface="+mn-ea"/>
              <a:cs typeface="+mn-cs"/>
            </a:endParaRPr>
          </a:p>
          <a:p>
            <a:r>
              <a:rPr lang="nb-NO" sz="1200" b="0" kern="1200" baseline="0" dirty="0" smtClean="0">
                <a:solidFill>
                  <a:schemeClr val="tx1"/>
                </a:solidFill>
                <a:effectLst/>
                <a:latin typeface="+mn-lt"/>
                <a:ea typeface="+mn-ea"/>
                <a:cs typeface="+mn-cs"/>
              </a:rPr>
              <a:t>Vi har også tatt med Folkehøgskole her, selv om det ikke regnes som høyere utdanning, eller gir noen studiepoeng, grad eller yrkeskompetanse.  Men mange synes det er et veldig nyttig og lærerikt år, ikke minst sosialt, før man begynner å studere.</a:t>
            </a:r>
          </a:p>
          <a:p>
            <a:endParaRPr lang="nb-NO" sz="1200" b="0" kern="1200" baseline="0" dirty="0" smtClean="0">
              <a:solidFill>
                <a:schemeClr val="tx1"/>
              </a:solidFill>
              <a:effectLst/>
              <a:latin typeface="+mn-lt"/>
              <a:ea typeface="+mn-ea"/>
              <a:cs typeface="+mn-cs"/>
            </a:endParaRPr>
          </a:p>
          <a:p>
            <a:r>
              <a:rPr lang="nb-NO" sz="1200" b="0" kern="1200" baseline="0" dirty="0" smtClean="0">
                <a:solidFill>
                  <a:schemeClr val="tx1"/>
                </a:solidFill>
                <a:effectLst/>
                <a:latin typeface="+mn-lt"/>
                <a:ea typeface="+mn-ea"/>
                <a:cs typeface="+mn-cs"/>
              </a:rPr>
              <a:t>Når dere får «Generell studiekompetanse», er dere kvalifisert for å studere. Når vi snakker om «Høyere utdanning», snakker vi i utgangspunktet om universiteter og høgskoler. Da studerer du, og får en grad – en bachelorgrad eller en mastergrad.</a:t>
            </a:r>
          </a:p>
          <a:p>
            <a:pPr marL="0" marR="0" indent="0" algn="l" defTabSz="457200" rtl="0" eaLnBrk="1" fontAlgn="auto" latinLnBrk="0" hangingPunct="1">
              <a:lnSpc>
                <a:spcPct val="100000"/>
              </a:lnSpc>
              <a:spcBef>
                <a:spcPts val="0"/>
              </a:spcBef>
              <a:spcAft>
                <a:spcPts val="0"/>
              </a:spcAft>
              <a:buClrTx/>
              <a:buSzTx/>
              <a:buFontTx/>
              <a:buNone/>
              <a:tabLst/>
              <a:defRPr/>
            </a:pPr>
            <a:endParaRPr lang="nb-NO" sz="1200" b="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nb-NO" sz="1200" b="0" kern="1200" baseline="0" dirty="0" smtClean="0">
                <a:solidFill>
                  <a:schemeClr val="tx1"/>
                </a:solidFill>
                <a:effectLst/>
                <a:latin typeface="+mn-lt"/>
                <a:ea typeface="+mn-ea"/>
                <a:cs typeface="+mn-cs"/>
              </a:rPr>
              <a:t>(Hvis spørsmål om forskjellen på universitet og høgskole: Tradisjonelt har universiteter hatt mer forskningsbasert undervisning (og det er flere professorer og forskere på universitetene), mens høgskolene har hatt flere profesjonsutdanninger (yrkesutdanninger). Disse forskjellene er i ferd med å viskes bort – bl.a. fordi flere av dagens universiteter tidligere var høgskoler.)</a:t>
            </a:r>
          </a:p>
          <a:p>
            <a:pPr marL="0" marR="0" indent="0" algn="l" defTabSz="457200" rtl="0" eaLnBrk="1" fontAlgn="auto" latinLnBrk="0" hangingPunct="1">
              <a:lnSpc>
                <a:spcPct val="100000"/>
              </a:lnSpc>
              <a:spcBef>
                <a:spcPts val="0"/>
              </a:spcBef>
              <a:spcAft>
                <a:spcPts val="0"/>
              </a:spcAft>
              <a:buClrTx/>
              <a:buSzTx/>
              <a:buFontTx/>
              <a:buNone/>
              <a:tabLst/>
              <a:defRPr/>
            </a:pPr>
            <a:endParaRPr lang="nb-NO" sz="1200" b="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nb-NO" sz="1200" b="0" kern="1200" baseline="0" dirty="0" smtClean="0">
                <a:solidFill>
                  <a:schemeClr val="tx1"/>
                </a:solidFill>
                <a:effectLst/>
                <a:latin typeface="+mn-lt"/>
                <a:ea typeface="+mn-ea"/>
                <a:cs typeface="+mn-cs"/>
              </a:rPr>
              <a:t>Forsvaret tilbyr også utdanning. Du kan ta både hele eller deler av utdanningen, på flere nivåer fra fagbrev til masterutdanning. Eks: Ingeniør, befal, leder, minedykker, kystjeger.</a:t>
            </a:r>
          </a:p>
          <a:p>
            <a:endParaRPr lang="nb-NO" sz="1200" b="0" kern="1200" baseline="0" dirty="0" smtClean="0">
              <a:solidFill>
                <a:schemeClr val="tx1"/>
              </a:solidFill>
              <a:effectLst/>
              <a:latin typeface="+mn-lt"/>
              <a:ea typeface="+mn-ea"/>
              <a:cs typeface="+mn-cs"/>
            </a:endParaRPr>
          </a:p>
          <a:p>
            <a:r>
              <a:rPr lang="nb-NO" sz="1200" b="0" kern="1200" baseline="0" dirty="0" smtClean="0">
                <a:solidFill>
                  <a:schemeClr val="tx1"/>
                </a:solidFill>
                <a:effectLst/>
                <a:latin typeface="+mn-lt"/>
                <a:ea typeface="+mn-ea"/>
                <a:cs typeface="+mn-cs"/>
              </a:rPr>
              <a:t>Fagskoleutdanning er «yrkesrettede utdanning», til forskjell fra «Høyere utdanning». Fagskole krever ikke «generell studiekompetanse», men bygger på videgående utdanning. Fagskoleutdanning er yrkesrettet og konkret, men en mindre fleksibel utdanning. Kan ofte kombineres med jobb – at man er lærling i en bedrift mens man går skole (praksis og skole). Eksempler: Håndverkerlærling, frisørlærling, designlærling.</a:t>
            </a:r>
          </a:p>
          <a:p>
            <a:endParaRPr lang="nb-NO" sz="1200" b="0" kern="1200" baseline="0" dirty="0" smtClean="0">
              <a:solidFill>
                <a:schemeClr val="tx1"/>
              </a:solidFill>
              <a:effectLst/>
              <a:latin typeface="+mn-lt"/>
              <a:ea typeface="+mn-ea"/>
              <a:cs typeface="+mn-cs"/>
            </a:endParaRPr>
          </a:p>
          <a:p>
            <a:pPr marL="171450" indent="-171450">
              <a:buFont typeface="Wingdings"/>
              <a:buChar char="Ø"/>
            </a:pPr>
            <a:r>
              <a:rPr lang="nb-NO" sz="1200" kern="1200" dirty="0" smtClean="0">
                <a:solidFill>
                  <a:schemeClr val="tx1"/>
                </a:solidFill>
                <a:effectLst/>
                <a:latin typeface="+mn-lt"/>
                <a:ea typeface="+mn-ea"/>
                <a:cs typeface="+mn-cs"/>
              </a:rPr>
              <a:t>Overgang</a:t>
            </a:r>
            <a:r>
              <a:rPr lang="nb-NO" sz="1200" kern="1200" baseline="0" dirty="0" smtClean="0">
                <a:solidFill>
                  <a:schemeClr val="tx1"/>
                </a:solidFill>
                <a:effectLst/>
                <a:latin typeface="+mn-lt"/>
                <a:ea typeface="+mn-ea"/>
                <a:cs typeface="+mn-cs"/>
              </a:rPr>
              <a:t> til neste slide:</a:t>
            </a:r>
          </a:p>
          <a:p>
            <a:r>
              <a:rPr lang="nb-NO" sz="1200" kern="1200" baseline="0" dirty="0" smtClean="0">
                <a:solidFill>
                  <a:schemeClr val="tx1"/>
                </a:solidFill>
                <a:effectLst/>
                <a:latin typeface="+mn-lt"/>
                <a:ea typeface="+mn-ea"/>
                <a:cs typeface="+mn-cs"/>
              </a:rPr>
              <a:t>Nå skal jeg snakke litt mer om </a:t>
            </a:r>
            <a:r>
              <a:rPr lang="nb-NO" sz="1200" kern="1200" dirty="0" smtClean="0">
                <a:solidFill>
                  <a:schemeClr val="tx1"/>
                </a:solidFill>
                <a:effectLst/>
                <a:latin typeface="+mn-lt"/>
                <a:ea typeface="+mn-ea"/>
                <a:cs typeface="+mn-cs"/>
              </a:rPr>
              <a:t>høyere utdanning,</a:t>
            </a:r>
            <a:r>
              <a:rPr lang="nb-NO" sz="1200" kern="1200" baseline="0" dirty="0" smtClean="0">
                <a:solidFill>
                  <a:schemeClr val="tx1"/>
                </a:solidFill>
                <a:effectLst/>
                <a:latin typeface="+mn-lt"/>
                <a:ea typeface="+mn-ea"/>
                <a:cs typeface="+mn-cs"/>
              </a:rPr>
              <a:t> og </a:t>
            </a:r>
            <a:r>
              <a:rPr lang="nb-NO" sz="1200" kern="1200" dirty="0" smtClean="0">
                <a:solidFill>
                  <a:schemeClr val="tx1"/>
                </a:solidFill>
                <a:effectLst/>
                <a:latin typeface="+mn-lt"/>
                <a:ea typeface="+mn-ea"/>
                <a:cs typeface="+mn-cs"/>
              </a:rPr>
              <a:t>om hva det innebærer</a:t>
            </a:r>
            <a:r>
              <a:rPr lang="nb-NO" sz="1200" kern="1200" baseline="0" dirty="0" smtClean="0">
                <a:solidFill>
                  <a:schemeClr val="tx1"/>
                </a:solidFill>
                <a:effectLst/>
                <a:latin typeface="+mn-lt"/>
                <a:ea typeface="+mn-ea"/>
                <a:cs typeface="+mn-cs"/>
              </a:rPr>
              <a:t> </a:t>
            </a:r>
            <a:r>
              <a:rPr lang="nb-NO" sz="1200" kern="1200" dirty="0" smtClean="0">
                <a:solidFill>
                  <a:schemeClr val="tx1"/>
                </a:solidFill>
                <a:effectLst/>
                <a:latin typeface="+mn-lt"/>
                <a:ea typeface="+mn-ea"/>
                <a:cs typeface="+mn-cs"/>
              </a:rPr>
              <a:t>å være student – uavhengig</a:t>
            </a:r>
            <a:r>
              <a:rPr lang="nb-NO" sz="1200" kern="1200" baseline="0" dirty="0" smtClean="0">
                <a:solidFill>
                  <a:schemeClr val="tx1"/>
                </a:solidFill>
                <a:effectLst/>
                <a:latin typeface="+mn-lt"/>
                <a:ea typeface="+mn-ea"/>
                <a:cs typeface="+mn-cs"/>
              </a:rPr>
              <a:t> av hva du studerer, eller hvor du studerer.</a:t>
            </a:r>
            <a:endParaRPr lang="nb-NO" sz="1200" kern="1200" dirty="0" smtClean="0">
              <a:solidFill>
                <a:schemeClr val="tx1"/>
              </a:solidFill>
              <a:effectLst/>
              <a:latin typeface="+mn-lt"/>
              <a:ea typeface="+mn-ea"/>
              <a:cs typeface="+mn-cs"/>
            </a:endParaRPr>
          </a:p>
          <a:p>
            <a:endParaRPr lang="nb-NO" sz="1200" b="0" kern="1200" dirty="0" smtClean="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4C9E37E1-B013-244F-8AB6-5BFF993B5A1A}" type="slidenum">
              <a:rPr lang="nb-NO" smtClean="0"/>
              <a:t>6</a:t>
            </a:fld>
            <a:endParaRPr lang="nb-NO"/>
          </a:p>
        </p:txBody>
      </p:sp>
    </p:spTree>
    <p:extLst>
      <p:ext uri="{BB962C8B-B14F-4D97-AF65-F5344CB8AC3E}">
        <p14:creationId xmlns:p14="http://schemas.microsoft.com/office/powerpoint/2010/main" val="239811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Wingdings"/>
              <a:buChar char="Ø"/>
            </a:pPr>
            <a:r>
              <a:rPr lang="nb-NO" dirty="0" smtClean="0"/>
              <a:t>Hensikt med sliden:</a:t>
            </a:r>
          </a:p>
          <a:p>
            <a:pPr marL="0" indent="0">
              <a:buFont typeface="Wingdings"/>
              <a:buNone/>
            </a:pPr>
            <a:r>
              <a:rPr lang="nb-NO" dirty="0" smtClean="0"/>
              <a:t>Tegne et bilde</a:t>
            </a:r>
            <a:r>
              <a:rPr lang="nb-NO" baseline="0" dirty="0" smtClean="0"/>
              <a:t> av det å være student – satt opp mot det å være elev. Studiehverdagen. Forskjellen på videregående og høyere utdanning. Hva vil det egentlig si? Hva innebærer det?</a:t>
            </a:r>
          </a:p>
          <a:p>
            <a:pPr marL="0" indent="0">
              <a:buFont typeface="Wingdings"/>
              <a:buNone/>
            </a:pPr>
            <a:endParaRPr lang="nb-NO" baseline="0" dirty="0" smtClean="0"/>
          </a:p>
          <a:p>
            <a:pPr marL="0" indent="0">
              <a:buFont typeface="Wingdings"/>
              <a:buNone/>
            </a:pPr>
            <a:r>
              <a:rPr lang="nb-NO" baseline="0" dirty="0" smtClean="0"/>
              <a:t>Få fram både mulighetene, fleksibiliteten og det som gjør studietiden så spennende og minnerik – men også få tydelig fram at friheten kommer med tilhørende krav. Ikke underselg at det er tøft å studere. Ikke overselg friheten. Å studere er en fulltidsjobb. Å bruke tid på studiene er en investering i det å kunne få en meningsfull jobb, men det kommer ikke av seg selv.</a:t>
            </a:r>
            <a:endParaRPr lang="nb-NO" dirty="0" smtClean="0"/>
          </a:p>
          <a:p>
            <a:pPr marL="0" indent="0">
              <a:buFont typeface="Wingdings"/>
              <a:buNone/>
            </a:pPr>
            <a:endParaRPr lang="nb-NO" dirty="0" smtClean="0"/>
          </a:p>
          <a:p>
            <a:pPr marL="0" indent="0">
              <a:buFont typeface="Wingdings"/>
              <a:buNone/>
            </a:pPr>
            <a:r>
              <a:rPr lang="nb-NO" dirty="0" smtClean="0"/>
              <a:t>Si gjerne litt om det å være student, fra ditt ege</a:t>
            </a:r>
            <a:r>
              <a:rPr lang="nb-NO" baseline="0" dirty="0" smtClean="0"/>
              <a:t>t perspektiv. Egen opplevelse av forskjellen fra videregående. Vær i så fall nøye med å poengtere at det er </a:t>
            </a:r>
            <a:r>
              <a:rPr lang="nb-NO" u="sng" baseline="0" dirty="0" smtClean="0"/>
              <a:t>din</a:t>
            </a:r>
            <a:r>
              <a:rPr lang="nb-NO" baseline="0" dirty="0" smtClean="0"/>
              <a:t> opplevelse, siden det ikke nødvendigvis er likt på alle universiteter/høgskoler/studier.</a:t>
            </a:r>
            <a:endParaRPr lang="nb-NO" dirty="0" smtClean="0"/>
          </a:p>
          <a:p>
            <a:pPr marL="0" indent="0">
              <a:buFont typeface="Wingdings"/>
              <a:buNone/>
            </a:pPr>
            <a:endParaRPr lang="nb-NO" dirty="0" smtClean="0"/>
          </a:p>
          <a:p>
            <a:pPr marL="171450" indent="-171450">
              <a:buFont typeface="Wingdings"/>
              <a:buChar char="Ø"/>
            </a:pPr>
            <a:r>
              <a:rPr lang="nb-NO" dirty="0" smtClean="0"/>
              <a:t>Manusforslag:</a:t>
            </a:r>
          </a:p>
          <a:p>
            <a:r>
              <a:rPr lang="nb-NO" baseline="0" dirty="0" smtClean="0"/>
              <a:t>Bilde 1:</a:t>
            </a:r>
          </a:p>
          <a:p>
            <a:r>
              <a:rPr lang="nb-NO" baseline="0" dirty="0" smtClean="0"/>
              <a:t>Hva ser dere selv i speilet – nå eller om noen år? (Vurder selv om dere vil trekke fram noen eksempler på det å være student-&gt; «Selv begynte jeg å studere </a:t>
            </a:r>
            <a:r>
              <a:rPr lang="nb-NO" i="1" baseline="0" dirty="0" smtClean="0"/>
              <a:t>&lt;høsten etter/året etter/to år etter/tre år&gt;</a:t>
            </a:r>
            <a:r>
              <a:rPr lang="nb-NO" baseline="0" dirty="0" smtClean="0"/>
              <a:t> etter at jeg var ferdig på videregående. Det jeg merker spesielt at er annerledes, er </a:t>
            </a:r>
            <a:r>
              <a:rPr lang="nb-NO" i="1" baseline="0" dirty="0" smtClean="0"/>
              <a:t>&lt;fortell gjerne om egen opplevelse, egne observasjoner – bare ta forbehold om at det er </a:t>
            </a:r>
            <a:r>
              <a:rPr lang="nb-NO" i="1" u="sng" baseline="0" dirty="0" smtClean="0"/>
              <a:t>dine</a:t>
            </a:r>
            <a:r>
              <a:rPr lang="nb-NO" i="1" baseline="0" dirty="0" smtClean="0"/>
              <a:t> opplevelser/observasjoner, ikke nødvendigvis sånn det </a:t>
            </a:r>
            <a:r>
              <a:rPr lang="nb-NO" i="1" u="sng" baseline="0" dirty="0" smtClean="0"/>
              <a:t>er</a:t>
            </a:r>
            <a:r>
              <a:rPr lang="nb-NO" i="1" baseline="0" dirty="0" smtClean="0"/>
              <a:t> uansett studium/studiested. Forslag til ting som kan nevnes: Det å flytte hjemmefra, bo på hybel. Ha eget månedsbudsjett å styre, handle og lage mat. Jobbe i «kollokviegrupper» på grupperom. Noen studier har kanskje praksis. Sitte på lesesalen. Jobbe i lab. Være på forelesning. Bli mer fokusert på jobben du skal gjøre enn tiden du bruker: Handler om å nå målene du setter deg selv, og hvordan du best oppnår dem. Om det er på egenhånd eller i gruppearbeid, om det er om morgenen eller kvelden, i uka eller i helga, er opp til deg å finne ut&gt;.)</a:t>
            </a:r>
          </a:p>
          <a:p>
            <a:endParaRPr lang="nb-NO" baseline="0" dirty="0" smtClean="0"/>
          </a:p>
          <a:p>
            <a:r>
              <a:rPr lang="nb-NO" baseline="0" dirty="0" smtClean="0"/>
              <a:t>Å være student handler om å lære om et tema du selv har valgt, som du synes er interessant. Da er det enklere å motivere seg. Det er luksus å kunne få støtte og lån av staten til å gjøre det. I tillegg blir du en del av eget samfunn – et studentsamfunn med flere tusen unge mennesker som er i samme situasjon som deg.</a:t>
            </a:r>
          </a:p>
          <a:p>
            <a:endParaRPr lang="nb-NO" baseline="0" dirty="0" smtClean="0"/>
          </a:p>
          <a:p>
            <a:r>
              <a:rPr lang="nb-NO" baseline="0" dirty="0" smtClean="0"/>
              <a:t>Bilde 2:</a:t>
            </a:r>
          </a:p>
          <a:p>
            <a:r>
              <a:rPr lang="nb-NO" baseline="0" dirty="0" smtClean="0"/>
              <a:t>Mulighetene er derfor enorme også utenom studiene. Det finnes studentforeninger for en haug forskjellige hobbyer og interesser – og hvis du har en sær hobby som du har vært alene om å ha i klassen, så er sjansen likevel veldig stor for at andre studenter har samme interesse som deg. Hvis ikke det finnes en forening, kan du jo starte en studentforening selv. Å engasjere seg i noe utenom studiene, kan ikke anbefales nok! Både fordi du lærer noe av det, fordi du har noe å vise til når du søker jobb, og fordi trivsel og det sosiale er viktig for å lykkes som student. I tillegg får du et større nettverk, som både er hyggelig og kan være nyttig i framtidig jobb.</a:t>
            </a:r>
          </a:p>
          <a:p>
            <a:endParaRPr lang="nb-NO" baseline="0" dirty="0" smtClean="0"/>
          </a:p>
          <a:p>
            <a:r>
              <a:rPr lang="nb-NO" baseline="0" dirty="0" smtClean="0"/>
              <a:t>Å være student gir deg en unik mulighet til å ta initiativ, utfordre deg selv, utforske deg selv, forme deg selv. Når du skal søke jobb, så blir ikke bare studiet og karakterene dine vurdert. Du blir vurdert som person, som fagperson og som kollega. Bruk studietiden til å finne ut mer om deg selv, så du lettere kan selge deg inn for en arbeidsgiver.</a:t>
            </a:r>
          </a:p>
          <a:p>
            <a:pPr marL="0" marR="0" indent="0" algn="l" defTabSz="457200" rtl="0" eaLnBrk="1" fontAlgn="auto" latinLnBrk="0" hangingPunct="1">
              <a:lnSpc>
                <a:spcPct val="100000"/>
              </a:lnSpc>
              <a:spcBef>
                <a:spcPts val="0"/>
              </a:spcBef>
              <a:spcAft>
                <a:spcPts val="0"/>
              </a:spcAft>
              <a:buClrTx/>
              <a:buSzTx/>
              <a:buFontTx/>
              <a:buNone/>
              <a:tabLst/>
              <a:defRPr/>
            </a:pPr>
            <a:r>
              <a:rPr lang="nb-NO" baseline="0" dirty="0" smtClean="0"/>
              <a:t>(Vi har slått sammen bilde-ikon 2 og 3 fra i fjor)</a:t>
            </a:r>
          </a:p>
          <a:p>
            <a:endParaRPr lang="nb-NO" baseline="0" dirty="0" smtClean="0"/>
          </a:p>
          <a:p>
            <a:r>
              <a:rPr lang="nb-NO" baseline="0" dirty="0" smtClean="0"/>
              <a:t>Bilde 3:</a:t>
            </a:r>
          </a:p>
          <a:p>
            <a:r>
              <a:rPr lang="nb-NO" baseline="0" dirty="0" smtClean="0"/>
              <a:t>Er det mer frihet som student? Ja, det er det: Du administrerer i større grad tiden din selv. Men: Det betyr også at du </a:t>
            </a:r>
            <a:r>
              <a:rPr lang="nb-NO" u="sng" baseline="0" dirty="0" smtClean="0"/>
              <a:t>må</a:t>
            </a:r>
            <a:r>
              <a:rPr lang="nb-NO" baseline="0" dirty="0" smtClean="0"/>
              <a:t> administrere tiden din selv. Du får servert forelesninger på gitte tidspunkt, men forberedelser, etterarbeid, lesing og kollokviegrupper må du sette av tid til selv. Hvis du ikke gjør det, så blir det tøft å være student. Å studere er å regne som en fulltidsjobb, altså 8-16 mandag til fredag. Men du trenger ikke nødvendigvis jobbe 8-16 mandag til fredag. Jeg vil sterkt anbefale at du raskt finner din egen struktur for dagen, uka og semesteret. Du har frihet til å legge det opp litt som du vil – men til gjengjeld må du faktisk ta ansvar for det!</a:t>
            </a:r>
          </a:p>
          <a:p>
            <a:endParaRPr lang="nb-NO" baseline="0" dirty="0" smtClean="0"/>
          </a:p>
          <a:p>
            <a:pPr marL="171450" indent="-171450">
              <a:buFont typeface="Wingdings"/>
              <a:buChar char="Ø"/>
            </a:pPr>
            <a:r>
              <a:rPr lang="nb-NO" baseline="0" dirty="0" smtClean="0"/>
              <a:t>Overgang til neste slide:</a:t>
            </a:r>
          </a:p>
          <a:p>
            <a:pPr marL="0" indent="0">
              <a:buFont typeface="Wingdings"/>
              <a:buNone/>
            </a:pPr>
            <a:r>
              <a:rPr lang="nb-NO" baseline="0" dirty="0" smtClean="0"/>
              <a:t>Men hva med selve studiet? Eller yrket? </a:t>
            </a:r>
          </a:p>
          <a:p>
            <a:pPr marL="0" indent="0">
              <a:buFont typeface="Wingdings"/>
              <a:buNone/>
            </a:pPr>
            <a:endParaRPr lang="nb-NO" baseline="0" dirty="0" smtClean="0"/>
          </a:p>
        </p:txBody>
      </p:sp>
      <p:sp>
        <p:nvSpPr>
          <p:cNvPr id="4" name="Plassholder for lysbildenummer 3"/>
          <p:cNvSpPr>
            <a:spLocks noGrp="1"/>
          </p:cNvSpPr>
          <p:nvPr>
            <p:ph type="sldNum" sz="quarter" idx="10"/>
          </p:nvPr>
        </p:nvSpPr>
        <p:spPr/>
        <p:txBody>
          <a:bodyPr/>
          <a:lstStyle/>
          <a:p>
            <a:fld id="{4C9E37E1-B013-244F-8AB6-5BFF993B5A1A}" type="slidenum">
              <a:rPr lang="nb-NO" smtClean="0"/>
              <a:t>7</a:t>
            </a:fld>
            <a:endParaRPr lang="nb-NO"/>
          </a:p>
        </p:txBody>
      </p:sp>
    </p:spTree>
    <p:extLst>
      <p:ext uri="{BB962C8B-B14F-4D97-AF65-F5344CB8AC3E}">
        <p14:creationId xmlns:p14="http://schemas.microsoft.com/office/powerpoint/2010/main" val="239811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aseline="0" dirty="0" smtClean="0"/>
              <a:t>&gt; Hensikt med sliden:</a:t>
            </a:r>
          </a:p>
          <a:p>
            <a:r>
              <a:rPr lang="nb-NO" baseline="0" dirty="0" smtClean="0"/>
              <a:t>Tone ned frykten for ikke å vite hva man skal bli. Det er helt ok å ikke vite nøyaktig hva man skal bli eller jobbe med. Men det er viktig å legge til rette for/gi seg selv muligheter.</a:t>
            </a:r>
          </a:p>
          <a:p>
            <a:endParaRPr lang="nb-NO" baseline="0" dirty="0" smtClean="0"/>
          </a:p>
          <a:p>
            <a:pPr marL="171450" indent="-171450">
              <a:buFont typeface="Wingdings"/>
              <a:buChar char="Ø"/>
            </a:pPr>
            <a:r>
              <a:rPr lang="nb-NO" baseline="0" dirty="0" smtClean="0"/>
              <a:t>Manusforslag:</a:t>
            </a:r>
          </a:p>
          <a:p>
            <a:r>
              <a:rPr lang="nb-NO" baseline="0" dirty="0" smtClean="0"/>
              <a:t>Hva spør du deg selv; «hva du skal bli», eller «hva du vil studere»?</a:t>
            </a:r>
          </a:p>
          <a:p>
            <a:endParaRPr lang="nb-NO" baseline="0" dirty="0" smtClean="0"/>
          </a:p>
          <a:p>
            <a:r>
              <a:rPr lang="nb-NO" baseline="0" dirty="0" smtClean="0"/>
              <a:t>Noen utdanningsmuligheter har fokus mot et bestemt yrke (</a:t>
            </a:r>
            <a:r>
              <a:rPr lang="nb-NO" baseline="0" dirty="0" err="1" smtClean="0"/>
              <a:t>profesjonstudier</a:t>
            </a:r>
            <a:r>
              <a:rPr lang="nb-NO" baseline="0" dirty="0" smtClean="0"/>
              <a:t> -&gt; sykepleier, psykolog, ingeniør, tannlege), andre har fokus mot et bestemt fag (disiplinstudier -&gt; historie, engelsk, statsvitenskap).</a:t>
            </a:r>
          </a:p>
          <a:p>
            <a:endParaRPr lang="nb-NO" baseline="0" dirty="0" smtClean="0"/>
          </a:p>
          <a:p>
            <a:r>
              <a:rPr lang="nb-NO" sz="1200" kern="1200" dirty="0" smtClean="0">
                <a:solidFill>
                  <a:schemeClr val="tx1"/>
                </a:solidFill>
                <a:effectLst/>
                <a:latin typeface="+mn-lt"/>
                <a:ea typeface="+mn-ea"/>
                <a:cs typeface="+mn-cs"/>
              </a:rPr>
              <a:t>Hvis du vil bli lærer, sykepleier, lege eller ingeniør – er det enkelt: Da søker du lærerutdanning, sykepleierutdanning, medisinutdanning eller ingeniørutdanning (</a:t>
            </a:r>
            <a:r>
              <a:rPr lang="nb-NO" sz="1200" kern="1200" baseline="0" dirty="0" smtClean="0">
                <a:solidFill>
                  <a:schemeClr val="tx1"/>
                </a:solidFill>
                <a:effectLst/>
                <a:latin typeface="+mn-lt"/>
                <a:ea typeface="+mn-ea"/>
                <a:cs typeface="+mn-cs"/>
              </a:rPr>
              <a:t>en lærerutdanning kan dessuten også være en lederutdanning)</a:t>
            </a:r>
            <a:r>
              <a:rPr lang="nb-NO" sz="1200" kern="1200" dirty="0" smtClean="0">
                <a:solidFill>
                  <a:schemeClr val="tx1"/>
                </a:solidFill>
                <a:effectLst/>
                <a:latin typeface="+mn-lt"/>
                <a:ea typeface="+mn-ea"/>
                <a:cs typeface="+mn-cs"/>
              </a:rPr>
              <a:t>. Da må du «bare» velge studiested eller retning/type. </a:t>
            </a:r>
          </a:p>
          <a:p>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Hvis</a:t>
            </a:r>
            <a:r>
              <a:rPr lang="nb-NO" sz="1200" kern="1200" baseline="0" dirty="0" smtClean="0">
                <a:solidFill>
                  <a:schemeClr val="tx1"/>
                </a:solidFill>
                <a:effectLst/>
                <a:latin typeface="+mn-lt"/>
                <a:ea typeface="+mn-ea"/>
                <a:cs typeface="+mn-cs"/>
              </a:rPr>
              <a:t> du ikke vet hva du har lyst til å jobbe </a:t>
            </a:r>
            <a:r>
              <a:rPr lang="nb-NO" sz="1200" i="1" kern="1200" baseline="0" dirty="0" smtClean="0">
                <a:solidFill>
                  <a:schemeClr val="tx1"/>
                </a:solidFill>
                <a:effectLst/>
                <a:latin typeface="+mn-lt"/>
                <a:ea typeface="+mn-ea"/>
                <a:cs typeface="+mn-cs"/>
              </a:rPr>
              <a:t>som</a:t>
            </a:r>
            <a:r>
              <a:rPr lang="nb-NO" sz="1200" kern="1200" baseline="0" dirty="0" smtClean="0">
                <a:solidFill>
                  <a:schemeClr val="tx1"/>
                </a:solidFill>
                <a:effectLst/>
                <a:latin typeface="+mn-lt"/>
                <a:ea typeface="+mn-ea"/>
                <a:cs typeface="+mn-cs"/>
              </a:rPr>
              <a:t>, men har tanker om hva du vil jobbe </a:t>
            </a:r>
            <a:r>
              <a:rPr lang="nb-NO" sz="1200" i="1" kern="1200" baseline="0" dirty="0" smtClean="0">
                <a:solidFill>
                  <a:schemeClr val="tx1"/>
                </a:solidFill>
                <a:effectLst/>
                <a:latin typeface="+mn-lt"/>
                <a:ea typeface="+mn-ea"/>
                <a:cs typeface="+mn-cs"/>
              </a:rPr>
              <a:t>med</a:t>
            </a:r>
            <a:r>
              <a:rPr lang="nb-NO" sz="1200" kern="1200" baseline="0" dirty="0" smtClean="0">
                <a:solidFill>
                  <a:schemeClr val="tx1"/>
                </a:solidFill>
                <a:effectLst/>
                <a:latin typeface="+mn-lt"/>
                <a:ea typeface="+mn-ea"/>
                <a:cs typeface="+mn-cs"/>
              </a:rPr>
              <a:t>, kan du velge en utdanning som tar for seg det fagområdet.</a:t>
            </a:r>
            <a:endParaRPr lang="nb-NO" sz="1200" kern="1200" dirty="0" smtClean="0">
              <a:solidFill>
                <a:schemeClr val="tx1"/>
              </a:solidFill>
              <a:effectLst/>
              <a:latin typeface="+mn-lt"/>
              <a:ea typeface="+mn-ea"/>
              <a:cs typeface="+mn-cs"/>
            </a:endParaRPr>
          </a:p>
          <a:p>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Hvor mange her er det som vet nøyaktig hva dere vil jobbe med? &lt;Håndsopprekning.&gt; Mange studier har ikke en konkret jobb i andre enden. Men: Den norske staten spanderer som sagt utdanningen på deg – og staten tilbyr ikke utdanninger som ikke det er behov for! Studiene som ikke gir deg én konkret jobb, gir deg til gjengjeld muligheten til mange forskjellige jobber! Men: Det krever gjerne litt mer av deg å finne de riktige jobbene å søke på (ikke alle jobber er like konkrete og enkle å søke etter på Finn.no som</a:t>
            </a:r>
            <a:r>
              <a:rPr lang="nb-NO" sz="1200" kern="1200" baseline="0" dirty="0" smtClean="0">
                <a:solidFill>
                  <a:schemeClr val="tx1"/>
                </a:solidFill>
                <a:effectLst/>
                <a:latin typeface="+mn-lt"/>
                <a:ea typeface="+mn-ea"/>
                <a:cs typeface="+mn-cs"/>
              </a:rPr>
              <a:t> </a:t>
            </a:r>
            <a:r>
              <a:rPr lang="nb-NO" sz="1200" kern="1200" dirty="0" smtClean="0">
                <a:solidFill>
                  <a:schemeClr val="tx1"/>
                </a:solidFill>
                <a:effectLst/>
                <a:latin typeface="+mn-lt"/>
                <a:ea typeface="+mn-ea"/>
                <a:cs typeface="+mn-cs"/>
              </a:rPr>
              <a:t>«Advokatjobber»,</a:t>
            </a:r>
            <a:r>
              <a:rPr lang="nb-NO" sz="1200" kern="1200" baseline="0" dirty="0" smtClean="0">
                <a:solidFill>
                  <a:schemeClr val="tx1"/>
                </a:solidFill>
                <a:effectLst/>
                <a:latin typeface="+mn-lt"/>
                <a:ea typeface="+mn-ea"/>
                <a:cs typeface="+mn-cs"/>
              </a:rPr>
              <a:t> «lærer» osv.</a:t>
            </a:r>
            <a:r>
              <a:rPr lang="nb-NO" sz="1200" kern="1200" dirty="0" smtClean="0">
                <a:solidFill>
                  <a:schemeClr val="tx1"/>
                </a:solidFill>
                <a:effectLst/>
                <a:latin typeface="+mn-lt"/>
                <a:ea typeface="+mn-ea"/>
                <a:cs typeface="+mn-cs"/>
              </a:rPr>
              <a:t>), og det krever kanskje litt mer å argumentere for hvorfor du passer til jobben i jobbsøknaden. Men dette finner du ut mye om gjennom studietiden.</a:t>
            </a:r>
          </a:p>
          <a:p>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Senk</a:t>
            </a:r>
            <a:r>
              <a:rPr lang="nb-NO" sz="1200" kern="1200" baseline="0" dirty="0" smtClean="0">
                <a:solidFill>
                  <a:schemeClr val="tx1"/>
                </a:solidFill>
                <a:effectLst/>
                <a:latin typeface="+mn-lt"/>
                <a:ea typeface="+mn-ea"/>
                <a:cs typeface="+mn-cs"/>
              </a:rPr>
              <a:t> skuldrene – det er lov å ikke vite hva man skal jobbe med om 10 år. Men det er veldig lurt å engasjere seg både i og utenom studiene – så legger dere bedre til rette for mulighetene som dukker opp.</a:t>
            </a:r>
            <a:endParaRPr lang="nb-NO" sz="1200" kern="1200" dirty="0" smtClean="0">
              <a:solidFill>
                <a:schemeClr val="tx1"/>
              </a:solidFill>
              <a:effectLst/>
              <a:latin typeface="+mn-lt"/>
              <a:ea typeface="+mn-ea"/>
              <a:cs typeface="+mn-cs"/>
            </a:endParaRPr>
          </a:p>
          <a:p>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&lt;Klikk inn Bryllupsbildet&gt;</a:t>
            </a:r>
          </a:p>
          <a:p>
            <a:r>
              <a:rPr lang="nb-NO" sz="1200" kern="1200" dirty="0" smtClean="0">
                <a:solidFill>
                  <a:schemeClr val="tx1"/>
                </a:solidFill>
                <a:effectLst/>
                <a:latin typeface="+mn-lt"/>
                <a:ea typeface="+mn-ea"/>
                <a:cs typeface="+mn-cs"/>
              </a:rPr>
              <a:t>(Hvor mange vet hvem de skal gifte seg med? &lt;Håndsopprekning.&gt;</a:t>
            </a:r>
            <a:r>
              <a:rPr lang="nb-NO" sz="1200" kern="1200" baseline="0" dirty="0" smtClean="0">
                <a:solidFill>
                  <a:schemeClr val="tx1"/>
                </a:solidFill>
                <a:effectLst/>
                <a:latin typeface="+mn-lt"/>
                <a:ea typeface="+mn-ea"/>
                <a:cs typeface="+mn-cs"/>
              </a:rPr>
              <a:t> De fleste vet ikke det, sant?) Dette er kanskje litt fjernt foreløpig. Men de fleste har en tanke om en framtid sammen med en annen person? Dere vet bare ikke hvem ennå. Hvordan forholder dere dere til det? Dere har noen preferanser? Og kanskje noen interesser dere vil skal være felles? Og dere vil antakelig anstrenge dere litt for å gjøre dere selv attraktive?</a:t>
            </a:r>
          </a:p>
          <a:p>
            <a:endParaRPr lang="nb-NO" sz="1200" kern="1200" baseline="0" dirty="0" smtClean="0">
              <a:solidFill>
                <a:schemeClr val="tx1"/>
              </a:solidFill>
              <a:effectLst/>
              <a:latin typeface="+mn-lt"/>
              <a:ea typeface="+mn-ea"/>
              <a:cs typeface="+mn-cs"/>
            </a:endParaRPr>
          </a:p>
          <a:p>
            <a:r>
              <a:rPr lang="nb-NO" sz="1200" kern="1200" baseline="0" dirty="0" smtClean="0">
                <a:solidFill>
                  <a:schemeClr val="tx1"/>
                </a:solidFill>
                <a:effectLst/>
                <a:latin typeface="+mn-lt"/>
                <a:ea typeface="+mn-ea"/>
                <a:cs typeface="+mn-cs"/>
              </a:rPr>
              <a:t>Sånn er det med jobbframtida også.</a:t>
            </a:r>
          </a:p>
          <a:p>
            <a:endParaRPr lang="nb-NO" sz="1200" kern="1200" baseline="0" dirty="0" smtClean="0">
              <a:solidFill>
                <a:schemeClr val="tx1"/>
              </a:solidFill>
              <a:effectLst/>
              <a:latin typeface="+mn-lt"/>
              <a:ea typeface="+mn-ea"/>
              <a:cs typeface="+mn-cs"/>
            </a:endParaRPr>
          </a:p>
          <a:p>
            <a:r>
              <a:rPr lang="nb-NO" sz="1200" kern="1200" baseline="0" dirty="0" smtClean="0">
                <a:solidFill>
                  <a:schemeClr val="tx1"/>
                </a:solidFill>
                <a:effectLst/>
                <a:latin typeface="+mn-lt"/>
                <a:ea typeface="+mn-ea"/>
                <a:cs typeface="+mn-cs"/>
              </a:rPr>
              <a:t>Det er helt greit å ikke vite hva dere skal bli. Men ta noen valg. Vær bevisste. Finn en retning, selv om dere ikke nødvendigvis ser et helt konkret mål.</a:t>
            </a:r>
          </a:p>
          <a:p>
            <a:endParaRPr lang="nb-NO" sz="1200" kern="1200" baseline="0" dirty="0" smtClean="0">
              <a:solidFill>
                <a:schemeClr val="tx1"/>
              </a:solidFill>
              <a:effectLst/>
              <a:latin typeface="+mn-lt"/>
              <a:ea typeface="+mn-ea"/>
              <a:cs typeface="+mn-cs"/>
            </a:endParaRPr>
          </a:p>
          <a:p>
            <a:r>
              <a:rPr lang="nb-NO" sz="1200" kern="1200" baseline="0" dirty="0" smtClean="0">
                <a:solidFill>
                  <a:schemeClr val="tx1"/>
                </a:solidFill>
                <a:effectLst/>
                <a:latin typeface="+mn-lt"/>
                <a:ea typeface="+mn-ea"/>
                <a:cs typeface="+mn-cs"/>
              </a:rPr>
              <a:t>Og om det viser seg at dere valgte feil, så lærer dere antakelig noe nyttig av det også.</a:t>
            </a:r>
            <a:endParaRPr lang="nb-NO" sz="1200" kern="1200" dirty="0" smtClean="0">
              <a:solidFill>
                <a:schemeClr val="tx1"/>
              </a:solidFill>
              <a:effectLst/>
              <a:latin typeface="+mn-lt"/>
              <a:ea typeface="+mn-ea"/>
              <a:cs typeface="+mn-cs"/>
            </a:endParaRPr>
          </a:p>
          <a:p>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Alt som virker fjernt nå, kommer nærmere for hver dag dere studerer. Du vet kanskje ikke hva du skal bli når du begynner å studere – men hver dag som student lærer du noe nytt. I løpet av studietiden oppdager du at u kan mer, forstår mer, og får bedre selvtillit. Usikkerheten forsvinner etter hvert – og før du vet ordet av det, er du klar for å søke jobb, og fortelle hvordan nettopp du skal bidra til at firmaet skal ansette deg for å utvikle seg videre.</a:t>
            </a:r>
          </a:p>
          <a:p>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Et</a:t>
            </a:r>
            <a:r>
              <a:rPr lang="nb-NO" sz="1200" kern="1200" baseline="0" dirty="0" smtClean="0">
                <a:solidFill>
                  <a:schemeClr val="tx1"/>
                </a:solidFill>
                <a:effectLst/>
                <a:latin typeface="+mn-lt"/>
                <a:ea typeface="+mn-ea"/>
                <a:cs typeface="+mn-cs"/>
              </a:rPr>
              <a:t> tips:</a:t>
            </a:r>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Bli med i studentaktiviteter ved siden av studiene! Når noen skal ansette deg, så ansetter de deg ikke bare for hva du har lært – men også hvem du er som person, og hva du har gjort utenom studiene. Det er mye</a:t>
            </a:r>
            <a:r>
              <a:rPr lang="nb-NO" sz="1200" kern="1200" baseline="0" dirty="0" smtClean="0">
                <a:solidFill>
                  <a:schemeClr val="tx1"/>
                </a:solidFill>
                <a:effectLst/>
                <a:latin typeface="+mn-lt"/>
                <a:ea typeface="+mn-ea"/>
                <a:cs typeface="+mn-cs"/>
              </a:rPr>
              <a:t> å lære også utenom studiene.</a:t>
            </a:r>
            <a:endParaRPr lang="nb-NO" sz="1200" kern="1200" dirty="0" smtClean="0">
              <a:solidFill>
                <a:schemeClr val="tx1"/>
              </a:solidFill>
              <a:effectLst/>
              <a:latin typeface="+mn-lt"/>
              <a:ea typeface="+mn-ea"/>
              <a:cs typeface="+mn-cs"/>
            </a:endParaRPr>
          </a:p>
          <a:p>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a:t>
            </a:r>
            <a:r>
              <a:rPr lang="nb-NO" dirty="0" smtClean="0"/>
              <a:t>Timing: Akkurat</a:t>
            </a:r>
            <a:r>
              <a:rPr lang="nb-NO" baseline="0" dirty="0" smtClean="0"/>
              <a:t> nå kan være et veldig gunstig tidspunkt å begynne å studere. Usikkert arbeidsmarked akkurat nå– men gode muligheter for at det har snudd når dere er ferdige.)</a:t>
            </a:r>
          </a:p>
        </p:txBody>
      </p:sp>
      <p:sp>
        <p:nvSpPr>
          <p:cNvPr id="4" name="Plassholder for lysbildenummer 3"/>
          <p:cNvSpPr>
            <a:spLocks noGrp="1"/>
          </p:cNvSpPr>
          <p:nvPr>
            <p:ph type="sldNum" sz="quarter" idx="10"/>
          </p:nvPr>
        </p:nvSpPr>
        <p:spPr/>
        <p:txBody>
          <a:bodyPr/>
          <a:lstStyle/>
          <a:p>
            <a:fld id="{4C9E37E1-B013-244F-8AB6-5BFF993B5A1A}" type="slidenum">
              <a:rPr lang="nb-NO" smtClean="0"/>
              <a:t>8</a:t>
            </a:fld>
            <a:endParaRPr lang="nb-NO"/>
          </a:p>
        </p:txBody>
      </p:sp>
    </p:spTree>
    <p:extLst>
      <p:ext uri="{BB962C8B-B14F-4D97-AF65-F5344CB8AC3E}">
        <p14:creationId xmlns:p14="http://schemas.microsoft.com/office/powerpoint/2010/main" val="239811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Wingdings"/>
              <a:buChar char="Ø"/>
            </a:pPr>
            <a:r>
              <a:rPr lang="nb-NO" dirty="0" smtClean="0"/>
              <a:t>Hensikt med sliden:</a:t>
            </a:r>
          </a:p>
          <a:p>
            <a:pPr marL="0" indent="0">
              <a:buFont typeface="Wingdings"/>
              <a:buNone/>
            </a:pPr>
            <a:r>
              <a:rPr lang="nb-NO" dirty="0" smtClean="0"/>
              <a:t>Få</a:t>
            </a:r>
            <a:r>
              <a:rPr lang="nb-NO" baseline="0" dirty="0" smtClean="0"/>
              <a:t> fram poenget med å gjøre </a:t>
            </a:r>
            <a:r>
              <a:rPr lang="nb-NO" baseline="0" dirty="0" err="1" smtClean="0"/>
              <a:t>research</a:t>
            </a:r>
            <a:r>
              <a:rPr lang="nb-NO" baseline="0" dirty="0" smtClean="0"/>
              <a:t>, og mulighetene som faktisk finnes for å gjøre det. De kan finne ut veldig mye om studiene på nett (ikke bare overflatisk, men også emner/fag og pensum for inneværende år).</a:t>
            </a:r>
            <a:endParaRPr lang="nb-NO" dirty="0" smtClean="0"/>
          </a:p>
          <a:p>
            <a:pPr marL="171450" indent="-171450">
              <a:buFont typeface="Wingdings"/>
              <a:buChar char="Ø"/>
            </a:pPr>
            <a:endParaRPr lang="nb-NO" dirty="0" smtClean="0"/>
          </a:p>
          <a:p>
            <a:pPr marL="171450" indent="-171450">
              <a:buFont typeface="Wingdings"/>
              <a:buChar char="Ø"/>
            </a:pPr>
            <a:r>
              <a:rPr lang="nb-NO" dirty="0" smtClean="0"/>
              <a:t>Manusforslag:</a:t>
            </a:r>
          </a:p>
          <a:p>
            <a:r>
              <a:rPr lang="nb-NO" dirty="0" smtClean="0"/>
              <a:t>Når</a:t>
            </a:r>
            <a:r>
              <a:rPr lang="nb-NO" baseline="0" dirty="0" smtClean="0"/>
              <a:t> dere har undersøkt og vurdert hva dere skal bli og studere, vil dere antakelig finne ut at det dere vil studere tilbys flere steder. Eller at to studier ser like ut/heter nesten det samme (Eksempler: 1)Statsvitenskap, offentlig administrasjon, offentlig politikk og sammenliknende politikk.  2) Sosionomstudiet og sosialt arbeid. 3) Økonomi og administrasjon som tilbys av mange).</a:t>
            </a:r>
          </a:p>
          <a:p>
            <a:endParaRPr lang="nb-NO" baseline="0" dirty="0" smtClean="0"/>
          </a:p>
          <a:p>
            <a:r>
              <a:rPr lang="nb-NO" baseline="0" dirty="0" smtClean="0"/>
              <a:t>Hva er egentlig forskjellen? Hva skal du velge?</a:t>
            </a:r>
          </a:p>
          <a:p>
            <a:endParaRPr lang="nb-NO" baseline="0" dirty="0" smtClean="0"/>
          </a:p>
          <a:p>
            <a:r>
              <a:rPr lang="nb-NO" baseline="0" dirty="0" smtClean="0"/>
              <a:t>Egentlig er det som om du kjøper en mobiltelefon. Hvilken skal du velge?</a:t>
            </a:r>
          </a:p>
          <a:p>
            <a:endParaRPr lang="nb-NO" baseline="0" dirty="0" smtClean="0"/>
          </a:p>
          <a:p>
            <a:r>
              <a:rPr lang="nb-NO" baseline="0" dirty="0" smtClean="0"/>
              <a:t>Du leser om funksjonene. Også må du gå nærmere i dybden og lese de detaljerte spesifikasjonene for å finne ut hva som egentlig er forskjellen, og passer ditt behov best.</a:t>
            </a:r>
            <a:endParaRPr lang="nb-NO" dirty="0" smtClean="0"/>
          </a:p>
          <a:p>
            <a:endParaRPr lang="nb-NO" baseline="0" dirty="0" smtClean="0"/>
          </a:p>
          <a:p>
            <a:pPr marL="171450" indent="-171450">
              <a:buFont typeface="Wingdings"/>
              <a:buChar char="Ø"/>
            </a:pPr>
            <a:r>
              <a:rPr lang="nb-NO" baseline="0" dirty="0" smtClean="0"/>
              <a:t>Overgang til neste slide:</a:t>
            </a:r>
          </a:p>
          <a:p>
            <a:r>
              <a:rPr lang="nb-NO" baseline="0" dirty="0" smtClean="0"/>
              <a:t>Sånn er det med studiene også. </a:t>
            </a:r>
          </a:p>
          <a:p>
            <a:endParaRPr lang="nb-NO" baseline="0" dirty="0" smtClean="0"/>
          </a:p>
          <a:p>
            <a:endParaRPr lang="nb-NO" baseline="0" dirty="0" smtClean="0"/>
          </a:p>
          <a:p>
            <a:r>
              <a:rPr lang="nb-NO" baseline="0" dirty="0" smtClean="0"/>
              <a:t>Og du finner spesifikasjonene på nettsidene til studiestedene.</a:t>
            </a:r>
          </a:p>
          <a:p>
            <a:endParaRPr lang="nb-NO" baseline="0" dirty="0" smtClean="0"/>
          </a:p>
          <a:p>
            <a:r>
              <a:rPr lang="nb-NO" baseline="0" dirty="0" smtClean="0"/>
              <a:t>Så:</a:t>
            </a:r>
          </a:p>
          <a:p>
            <a:r>
              <a:rPr lang="nb-NO" baseline="0" dirty="0" smtClean="0"/>
              <a:t>Bruk Utdanning.no til å sondere terrenget.</a:t>
            </a:r>
          </a:p>
          <a:p>
            <a:r>
              <a:rPr lang="nb-NO" baseline="0" dirty="0" smtClean="0"/>
              <a:t>Bruk nettsidene til studiestedene til å få detaljene.</a:t>
            </a:r>
          </a:p>
          <a:p>
            <a:endParaRPr lang="nb-NO" baseline="0" dirty="0" smtClean="0"/>
          </a:p>
          <a:p>
            <a:pPr marL="171450" indent="-171450">
              <a:buFont typeface="Wingdings"/>
              <a:buChar char="Ø"/>
            </a:pPr>
            <a:r>
              <a:rPr lang="nb-NO" baseline="0" dirty="0" smtClean="0"/>
              <a:t>Overgang til neste slide:</a:t>
            </a:r>
          </a:p>
          <a:p>
            <a:pPr marL="0" indent="0">
              <a:buFont typeface="Wingdings"/>
              <a:buNone/>
            </a:pPr>
            <a:r>
              <a:rPr lang="nb-NO" baseline="0" dirty="0" smtClean="0"/>
              <a:t>..og hvor i landet kan du studere? </a:t>
            </a:r>
            <a:endParaRPr lang="nb-NO" dirty="0"/>
          </a:p>
        </p:txBody>
      </p:sp>
      <p:sp>
        <p:nvSpPr>
          <p:cNvPr id="4" name="Plassholder for lysbildenummer 3"/>
          <p:cNvSpPr>
            <a:spLocks noGrp="1"/>
          </p:cNvSpPr>
          <p:nvPr>
            <p:ph type="sldNum" sz="quarter" idx="10"/>
          </p:nvPr>
        </p:nvSpPr>
        <p:spPr/>
        <p:txBody>
          <a:bodyPr/>
          <a:lstStyle/>
          <a:p>
            <a:fld id="{4C9E37E1-B013-244F-8AB6-5BFF993B5A1A}" type="slidenum">
              <a:rPr lang="nb-NO" smtClean="0"/>
              <a:t>9</a:t>
            </a:fld>
            <a:endParaRPr lang="nb-NO"/>
          </a:p>
        </p:txBody>
      </p:sp>
    </p:spTree>
    <p:extLst>
      <p:ext uri="{BB962C8B-B14F-4D97-AF65-F5344CB8AC3E}">
        <p14:creationId xmlns:p14="http://schemas.microsoft.com/office/powerpoint/2010/main" val="239811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1597821"/>
            <a:ext cx="7772400" cy="1102519"/>
          </a:xfrm>
        </p:spPr>
        <p:txBody>
          <a:bodyPr/>
          <a:lstStyle/>
          <a:p>
            <a:r>
              <a:rPr lang="nb-NO" smtClean="0"/>
              <a:t>Klikk for å redigere tittelstil</a:t>
            </a:r>
            <a:endParaRPr lang="nb-NO"/>
          </a:p>
        </p:txBody>
      </p:sp>
      <p:sp>
        <p:nvSpPr>
          <p:cNvPr id="3" name="Undertittel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a:p>
        </p:txBody>
      </p:sp>
      <p:sp>
        <p:nvSpPr>
          <p:cNvPr id="4" name="Plassholder for dato 3"/>
          <p:cNvSpPr>
            <a:spLocks noGrp="1"/>
          </p:cNvSpPr>
          <p:nvPr>
            <p:ph type="dt" sz="half" idx="10"/>
          </p:nvPr>
        </p:nvSpPr>
        <p:spPr/>
        <p:txBody>
          <a:bodyPr/>
          <a:lstStyle/>
          <a:p>
            <a:fld id="{B14B55C0-9E97-D545-9CCE-2C0EA1284AA0}" type="datetimeFigureOut">
              <a:rPr lang="nb-NO" smtClean="0"/>
              <a:t>22.12.2016</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1B68C034-486E-5444-87D5-3CB768F4455A}" type="slidenum">
              <a:rPr lang="nb-NO" smtClean="0"/>
              <a:t>‹#›</a:t>
            </a:fld>
            <a:endParaRPr lang="nb-NO"/>
          </a:p>
        </p:txBody>
      </p:sp>
    </p:spTree>
    <p:extLst>
      <p:ext uri="{BB962C8B-B14F-4D97-AF65-F5344CB8AC3E}">
        <p14:creationId xmlns:p14="http://schemas.microsoft.com/office/powerpoint/2010/main" val="1311278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B14B55C0-9E97-D545-9CCE-2C0EA1284AA0}" type="datetimeFigureOut">
              <a:rPr lang="nb-NO" smtClean="0"/>
              <a:t>22.12.2016</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1B68C034-486E-5444-87D5-3CB768F4455A}" type="slidenum">
              <a:rPr lang="nb-NO" smtClean="0"/>
              <a:t>‹#›</a:t>
            </a:fld>
            <a:endParaRPr lang="nb-NO"/>
          </a:p>
        </p:txBody>
      </p:sp>
    </p:spTree>
    <p:extLst>
      <p:ext uri="{BB962C8B-B14F-4D97-AF65-F5344CB8AC3E}">
        <p14:creationId xmlns:p14="http://schemas.microsoft.com/office/powerpoint/2010/main" val="3774741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05980"/>
            <a:ext cx="2057400" cy="4388644"/>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457200" y="205980"/>
            <a:ext cx="6019800" cy="4388644"/>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B14B55C0-9E97-D545-9CCE-2C0EA1284AA0}" type="datetimeFigureOut">
              <a:rPr lang="nb-NO" smtClean="0"/>
              <a:t>22.12.2016</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1B68C034-486E-5444-87D5-3CB768F4455A}" type="slidenum">
              <a:rPr lang="nb-NO" smtClean="0"/>
              <a:t>‹#›</a:t>
            </a:fld>
            <a:endParaRPr lang="nb-NO"/>
          </a:p>
        </p:txBody>
      </p:sp>
    </p:spTree>
    <p:extLst>
      <p:ext uri="{BB962C8B-B14F-4D97-AF65-F5344CB8AC3E}">
        <p14:creationId xmlns:p14="http://schemas.microsoft.com/office/powerpoint/2010/main" val="4038103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B14B55C0-9E97-D545-9CCE-2C0EA1284AA0}" type="datetimeFigureOut">
              <a:rPr lang="nb-NO" smtClean="0"/>
              <a:t>22.12.2016</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1B68C034-486E-5444-87D5-3CB768F4455A}" type="slidenum">
              <a:rPr lang="nb-NO" smtClean="0"/>
              <a:t>‹#›</a:t>
            </a:fld>
            <a:endParaRPr lang="nb-NO"/>
          </a:p>
        </p:txBody>
      </p:sp>
    </p:spTree>
    <p:extLst>
      <p:ext uri="{BB962C8B-B14F-4D97-AF65-F5344CB8AC3E}">
        <p14:creationId xmlns:p14="http://schemas.microsoft.com/office/powerpoint/2010/main" val="2667686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3305176"/>
            <a:ext cx="7772400" cy="1021556"/>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Plassholder for dato 3"/>
          <p:cNvSpPr>
            <a:spLocks noGrp="1"/>
          </p:cNvSpPr>
          <p:nvPr>
            <p:ph type="dt" sz="half" idx="10"/>
          </p:nvPr>
        </p:nvSpPr>
        <p:spPr/>
        <p:txBody>
          <a:bodyPr/>
          <a:lstStyle/>
          <a:p>
            <a:fld id="{B14B55C0-9E97-D545-9CCE-2C0EA1284AA0}" type="datetimeFigureOut">
              <a:rPr lang="nb-NO" smtClean="0"/>
              <a:t>22.12.2016</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1B68C034-486E-5444-87D5-3CB768F4455A}" type="slidenum">
              <a:rPr lang="nb-NO" smtClean="0"/>
              <a:t>‹#›</a:t>
            </a:fld>
            <a:endParaRPr lang="nb-NO"/>
          </a:p>
        </p:txBody>
      </p:sp>
    </p:spTree>
    <p:extLst>
      <p:ext uri="{BB962C8B-B14F-4D97-AF65-F5344CB8AC3E}">
        <p14:creationId xmlns:p14="http://schemas.microsoft.com/office/powerpoint/2010/main" val="3117882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p:txBody>
          <a:bodyPr/>
          <a:lstStyle/>
          <a:p>
            <a:fld id="{B14B55C0-9E97-D545-9CCE-2C0EA1284AA0}" type="datetimeFigureOut">
              <a:rPr lang="nb-NO" smtClean="0"/>
              <a:t>22.12.2016</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1B68C034-486E-5444-87D5-3CB768F4455A}" type="slidenum">
              <a:rPr lang="nb-NO" smtClean="0"/>
              <a:t>‹#›</a:t>
            </a:fld>
            <a:endParaRPr lang="nb-NO"/>
          </a:p>
        </p:txBody>
      </p:sp>
    </p:spTree>
    <p:extLst>
      <p:ext uri="{BB962C8B-B14F-4D97-AF65-F5344CB8AC3E}">
        <p14:creationId xmlns:p14="http://schemas.microsoft.com/office/powerpoint/2010/main" val="3394468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30"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6"/>
          <p:cNvSpPr>
            <a:spLocks noGrp="1"/>
          </p:cNvSpPr>
          <p:nvPr>
            <p:ph type="dt" sz="half" idx="10"/>
          </p:nvPr>
        </p:nvSpPr>
        <p:spPr/>
        <p:txBody>
          <a:bodyPr/>
          <a:lstStyle/>
          <a:p>
            <a:fld id="{B14B55C0-9E97-D545-9CCE-2C0EA1284AA0}" type="datetimeFigureOut">
              <a:rPr lang="nb-NO" smtClean="0"/>
              <a:t>22.12.2016</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1B68C034-486E-5444-87D5-3CB768F4455A}" type="slidenum">
              <a:rPr lang="nb-NO" smtClean="0"/>
              <a:t>‹#›</a:t>
            </a:fld>
            <a:endParaRPr lang="nb-NO"/>
          </a:p>
        </p:txBody>
      </p:sp>
    </p:spTree>
    <p:extLst>
      <p:ext uri="{BB962C8B-B14F-4D97-AF65-F5344CB8AC3E}">
        <p14:creationId xmlns:p14="http://schemas.microsoft.com/office/powerpoint/2010/main" val="3010706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2"/>
          <p:cNvSpPr>
            <a:spLocks noGrp="1"/>
          </p:cNvSpPr>
          <p:nvPr>
            <p:ph type="dt" sz="half" idx="10"/>
          </p:nvPr>
        </p:nvSpPr>
        <p:spPr/>
        <p:txBody>
          <a:bodyPr/>
          <a:lstStyle/>
          <a:p>
            <a:fld id="{B14B55C0-9E97-D545-9CCE-2C0EA1284AA0}" type="datetimeFigureOut">
              <a:rPr lang="nb-NO" smtClean="0"/>
              <a:t>22.12.2016</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1B68C034-486E-5444-87D5-3CB768F4455A}" type="slidenum">
              <a:rPr lang="nb-NO" smtClean="0"/>
              <a:t>‹#›</a:t>
            </a:fld>
            <a:endParaRPr lang="nb-NO"/>
          </a:p>
        </p:txBody>
      </p:sp>
    </p:spTree>
    <p:extLst>
      <p:ext uri="{BB962C8B-B14F-4D97-AF65-F5344CB8AC3E}">
        <p14:creationId xmlns:p14="http://schemas.microsoft.com/office/powerpoint/2010/main" val="3169581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B14B55C0-9E97-D545-9CCE-2C0EA1284AA0}" type="datetimeFigureOut">
              <a:rPr lang="nb-NO" smtClean="0"/>
              <a:t>22.12.2016</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1B68C034-486E-5444-87D5-3CB768F4455A}" type="slidenum">
              <a:rPr lang="nb-NO" smtClean="0"/>
              <a:t>‹#›</a:t>
            </a:fld>
            <a:endParaRPr lang="nb-NO"/>
          </a:p>
        </p:txBody>
      </p:sp>
    </p:spTree>
    <p:extLst>
      <p:ext uri="{BB962C8B-B14F-4D97-AF65-F5344CB8AC3E}">
        <p14:creationId xmlns:p14="http://schemas.microsoft.com/office/powerpoint/2010/main" val="489385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5" y="204787"/>
            <a:ext cx="3008313" cy="871538"/>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5"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B14B55C0-9E97-D545-9CCE-2C0EA1284AA0}" type="datetimeFigureOut">
              <a:rPr lang="nb-NO" smtClean="0"/>
              <a:t>22.12.2016</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1B68C034-486E-5444-87D5-3CB768F4455A}" type="slidenum">
              <a:rPr lang="nb-NO" smtClean="0"/>
              <a:t>‹#›</a:t>
            </a:fld>
            <a:endParaRPr lang="nb-NO"/>
          </a:p>
        </p:txBody>
      </p:sp>
    </p:spTree>
    <p:extLst>
      <p:ext uri="{BB962C8B-B14F-4D97-AF65-F5344CB8AC3E}">
        <p14:creationId xmlns:p14="http://schemas.microsoft.com/office/powerpoint/2010/main" val="3746944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3600451"/>
            <a:ext cx="5486400" cy="425054"/>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1792288" y="402550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B14B55C0-9E97-D545-9CCE-2C0EA1284AA0}" type="datetimeFigureOut">
              <a:rPr lang="nb-NO" smtClean="0"/>
              <a:t>22.12.2016</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1B68C034-486E-5444-87D5-3CB768F4455A}" type="slidenum">
              <a:rPr lang="nb-NO" smtClean="0"/>
              <a:t>‹#›</a:t>
            </a:fld>
            <a:endParaRPr lang="nb-NO"/>
          </a:p>
        </p:txBody>
      </p:sp>
    </p:spTree>
    <p:extLst>
      <p:ext uri="{BB962C8B-B14F-4D97-AF65-F5344CB8AC3E}">
        <p14:creationId xmlns:p14="http://schemas.microsoft.com/office/powerpoint/2010/main" val="3242437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nb-NO" smtClean="0"/>
              <a:t>Klikk for å redigere tittelstil</a:t>
            </a:r>
            <a:endParaRPr lang="nb-NO"/>
          </a:p>
        </p:txBody>
      </p:sp>
      <p:sp>
        <p:nvSpPr>
          <p:cNvPr id="3" name="Plassholder for tekst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4B55C0-9E97-D545-9CCE-2C0EA1284AA0}" type="datetimeFigureOut">
              <a:rPr lang="nb-NO" smtClean="0"/>
              <a:t>22.12.2016</a:t>
            </a:fld>
            <a:endParaRPr lang="nb-NO"/>
          </a:p>
        </p:txBody>
      </p:sp>
      <p:sp>
        <p:nvSpPr>
          <p:cNvPr id="5" name="Plassholder for bunntekst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B68C034-486E-5444-87D5-3CB768F4455A}" type="slidenum">
              <a:rPr lang="nb-NO" smtClean="0"/>
              <a:t>‹#›</a:t>
            </a:fld>
            <a:endParaRPr lang="nb-NO"/>
          </a:p>
        </p:txBody>
      </p:sp>
    </p:spTree>
    <p:extLst>
      <p:ext uri="{BB962C8B-B14F-4D97-AF65-F5344CB8AC3E}">
        <p14:creationId xmlns:p14="http://schemas.microsoft.com/office/powerpoint/2010/main" val="35639047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6.emf"/><Relationship Id="rId7"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43.png"/><Relationship Id="rId11" Type="http://schemas.openxmlformats.org/officeDocument/2006/relationships/image" Target="../media/image44.png"/><Relationship Id="rId5" Type="http://schemas.openxmlformats.org/officeDocument/2006/relationships/image" Target="../media/image42.png"/><Relationship Id="rId10" Type="http://schemas.openxmlformats.org/officeDocument/2006/relationships/image" Target="../media/image2.emf"/><Relationship Id="rId4" Type="http://schemas.openxmlformats.org/officeDocument/2006/relationships/image" Target="../media/image41.png"/><Relationship Id="rId9"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microsoft.com/office/2007/relationships/hdphoto" Target="../media/hdphoto4.wdp"/><Relationship Id="rId5" Type="http://schemas.openxmlformats.org/officeDocument/2006/relationships/image" Target="../media/image46.png"/><Relationship Id="rId4" Type="http://schemas.microsoft.com/office/2007/relationships/hdphoto" Target="../media/hdphoto3.wdp"/></Relationships>
</file>

<file path=ppt/slides/_rels/slide2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jpeg"/><Relationship Id="rId7"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3.png"/><Relationship Id="rId4" Type="http://schemas.openxmlformats.org/officeDocument/2006/relationships/image" Target="../media/image12.jpeg"/><Relationship Id="rId9"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11" name="Tittel 10"/>
          <p:cNvSpPr>
            <a:spLocks noGrp="1"/>
          </p:cNvSpPr>
          <p:nvPr>
            <p:ph type="ctrTitle"/>
          </p:nvPr>
        </p:nvSpPr>
        <p:spPr>
          <a:xfrm>
            <a:off x="685800" y="1046561"/>
            <a:ext cx="7772400" cy="1102519"/>
          </a:xfrm>
        </p:spPr>
        <p:txBody>
          <a:bodyPr>
            <a:normAutofit fontScale="90000"/>
          </a:bodyPr>
          <a:lstStyle/>
          <a:p>
            <a:pPr algn="l"/>
            <a:r>
              <a:rPr lang="nb-NO" b="1" dirty="0" smtClean="0">
                <a:solidFill>
                  <a:schemeClr val="bg1"/>
                </a:solidFill>
              </a:rPr>
              <a:t>Velkommen til Studieorienteringsdag!</a:t>
            </a:r>
            <a:endParaRPr lang="nb-NO" b="1" dirty="0">
              <a:solidFill>
                <a:schemeClr val="bg1"/>
              </a:solidFill>
            </a:endParaRPr>
          </a:p>
        </p:txBody>
      </p:sp>
      <p:sp>
        <p:nvSpPr>
          <p:cNvPr id="3" name="Tittel 10"/>
          <p:cNvSpPr txBox="1">
            <a:spLocks/>
          </p:cNvSpPr>
          <p:nvPr/>
        </p:nvSpPr>
        <p:spPr>
          <a:xfrm>
            <a:off x="685800" y="2570560"/>
            <a:ext cx="7840980" cy="2130979"/>
          </a:xfrm>
          <a:prstGeom prst="rect">
            <a:avLst/>
          </a:prstGeom>
        </p:spPr>
        <p:txBody>
          <a:bodyPr vert="horz" lIns="91440" tIns="45720" rIns="91440" bIns="45720" rtlCol="0" anchor="ctr">
            <a:normAutofit fontScale="6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nb-NO" dirty="0" smtClean="0">
                <a:solidFill>
                  <a:schemeClr val="accent1">
                    <a:lumMod val="40000"/>
                    <a:lumOff val="60000"/>
                  </a:schemeClr>
                </a:solidFill>
              </a:rPr>
              <a:t>08.00-08.20: </a:t>
            </a:r>
            <a:r>
              <a:rPr lang="nb-NO" b="1" dirty="0" smtClean="0">
                <a:solidFill>
                  <a:schemeClr val="accent1">
                    <a:lumMod val="40000"/>
                    <a:lumOff val="60000"/>
                  </a:schemeClr>
                </a:solidFill>
              </a:rPr>
              <a:t>Dine muligheter</a:t>
            </a:r>
          </a:p>
          <a:p>
            <a:pPr algn="l"/>
            <a:r>
              <a:rPr lang="nb-NO" dirty="0" smtClean="0">
                <a:solidFill>
                  <a:schemeClr val="accent1">
                    <a:lumMod val="40000"/>
                    <a:lumOff val="60000"/>
                  </a:schemeClr>
                </a:solidFill>
              </a:rPr>
              <a:t>08.20-09.00: </a:t>
            </a:r>
            <a:r>
              <a:rPr lang="nb-NO" b="1" dirty="0" smtClean="0">
                <a:solidFill>
                  <a:schemeClr val="accent1">
                    <a:lumMod val="40000"/>
                    <a:lumOff val="60000"/>
                  </a:schemeClr>
                </a:solidFill>
              </a:rPr>
              <a:t>Studentene forteller</a:t>
            </a:r>
          </a:p>
          <a:p>
            <a:pPr algn="l"/>
            <a:r>
              <a:rPr lang="nb-NO" dirty="0" smtClean="0">
                <a:solidFill>
                  <a:schemeClr val="accent1">
                    <a:lumMod val="40000"/>
                    <a:lumOff val="60000"/>
                  </a:schemeClr>
                </a:solidFill>
              </a:rPr>
              <a:t>09.00-09.15: </a:t>
            </a:r>
            <a:r>
              <a:rPr lang="nb-NO" b="1" dirty="0" smtClean="0">
                <a:solidFill>
                  <a:schemeClr val="accent1">
                    <a:lumMod val="40000"/>
                    <a:lumOff val="60000"/>
                  </a:schemeClr>
                </a:solidFill>
              </a:rPr>
              <a:t>Pause</a:t>
            </a:r>
          </a:p>
          <a:p>
            <a:pPr algn="l"/>
            <a:r>
              <a:rPr lang="nb-NO" dirty="0" smtClean="0">
                <a:solidFill>
                  <a:schemeClr val="accent1">
                    <a:lumMod val="40000"/>
                    <a:lumOff val="60000"/>
                  </a:schemeClr>
                </a:solidFill>
              </a:rPr>
              <a:t>09.15-09.45: </a:t>
            </a:r>
            <a:r>
              <a:rPr lang="nb-NO" b="1" dirty="0" smtClean="0">
                <a:solidFill>
                  <a:schemeClr val="accent1">
                    <a:lumMod val="40000"/>
                    <a:lumOff val="60000"/>
                  </a:schemeClr>
                </a:solidFill>
              </a:rPr>
              <a:t>Velg ett studiested å høre mer om (1 av 2)</a:t>
            </a:r>
          </a:p>
          <a:p>
            <a:pPr algn="l"/>
            <a:r>
              <a:rPr lang="nb-NO" dirty="0" smtClean="0">
                <a:solidFill>
                  <a:schemeClr val="accent1">
                    <a:lumMod val="40000"/>
                    <a:lumOff val="60000"/>
                  </a:schemeClr>
                </a:solidFill>
              </a:rPr>
              <a:t>09.50-10.20: </a:t>
            </a:r>
            <a:r>
              <a:rPr lang="nb-NO" b="1" dirty="0">
                <a:solidFill>
                  <a:schemeClr val="accent1">
                    <a:lumMod val="40000"/>
                    <a:lumOff val="60000"/>
                  </a:schemeClr>
                </a:solidFill>
              </a:rPr>
              <a:t>Velg ett studiested å høre mer om </a:t>
            </a:r>
            <a:r>
              <a:rPr lang="nb-NO" b="1" dirty="0" smtClean="0">
                <a:solidFill>
                  <a:schemeClr val="accent1">
                    <a:lumMod val="40000"/>
                    <a:lumOff val="60000"/>
                  </a:schemeClr>
                </a:solidFill>
              </a:rPr>
              <a:t>(2 </a:t>
            </a:r>
            <a:r>
              <a:rPr lang="nb-NO" b="1" dirty="0">
                <a:solidFill>
                  <a:schemeClr val="accent1">
                    <a:lumMod val="40000"/>
                    <a:lumOff val="60000"/>
                  </a:schemeClr>
                </a:solidFill>
              </a:rPr>
              <a:t>av 2)</a:t>
            </a:r>
          </a:p>
        </p:txBody>
      </p:sp>
      <p:sp>
        <p:nvSpPr>
          <p:cNvPr id="2" name="Rektangel 1"/>
          <p:cNvSpPr/>
          <p:nvPr/>
        </p:nvSpPr>
        <p:spPr>
          <a:xfrm>
            <a:off x="782320" y="2459215"/>
            <a:ext cx="2357120" cy="802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6" name="Rektangel 5"/>
          <p:cNvSpPr/>
          <p:nvPr/>
        </p:nvSpPr>
        <p:spPr>
          <a:xfrm>
            <a:off x="0" y="0"/>
            <a:ext cx="3139440" cy="419212"/>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7" name="Tittel 10"/>
          <p:cNvSpPr txBox="1">
            <a:spLocks/>
          </p:cNvSpPr>
          <p:nvPr/>
        </p:nvSpPr>
        <p:spPr>
          <a:xfrm>
            <a:off x="690880" y="-48422"/>
            <a:ext cx="7584440" cy="467575"/>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nb-NO" sz="1800" b="1" dirty="0" smtClean="0">
                <a:solidFill>
                  <a:schemeClr val="bg1"/>
                </a:solidFill>
              </a:rPr>
              <a:t>Studieorienteringsdag</a:t>
            </a:r>
            <a:endParaRPr lang="nb-NO" sz="1800" b="1" dirty="0">
              <a:solidFill>
                <a:schemeClr val="bg1"/>
              </a:solidFill>
            </a:endParaRPr>
          </a:p>
        </p:txBody>
      </p:sp>
    </p:spTree>
    <p:extLst>
      <p:ext uri="{BB962C8B-B14F-4D97-AF65-F5344CB8AC3E}">
        <p14:creationId xmlns:p14="http://schemas.microsoft.com/office/powerpoint/2010/main" val="1385849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e 9" descr="Skjermbilde 2015-10-06 kl. 11.16.33.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48832" y="1346619"/>
            <a:ext cx="2228455" cy="1354444"/>
          </a:xfrm>
          <a:prstGeom prst="rect">
            <a:avLst/>
          </a:prstGeom>
        </p:spPr>
      </p:pic>
      <p:pic>
        <p:nvPicPr>
          <p:cNvPr id="7" name="Bilde 6" descr="Skjermbilde 2015-10-06 kl. 11.15.48.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78531" y="1312302"/>
            <a:ext cx="2202817" cy="1354444"/>
          </a:xfrm>
          <a:prstGeom prst="rect">
            <a:avLst/>
          </a:prstGeom>
        </p:spPr>
      </p:pic>
      <p:pic>
        <p:nvPicPr>
          <p:cNvPr id="3" name="Bilde 2" descr="Skjermbilde 2015-10-06 kl. 11.14.45.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76184" y="3116146"/>
            <a:ext cx="2202817" cy="1354444"/>
          </a:xfrm>
          <a:prstGeom prst="rect">
            <a:avLst/>
          </a:prstGeom>
        </p:spPr>
      </p:pic>
      <p:sp>
        <p:nvSpPr>
          <p:cNvPr id="14" name="Rektangel 13"/>
          <p:cNvSpPr/>
          <p:nvPr/>
        </p:nvSpPr>
        <p:spPr>
          <a:xfrm>
            <a:off x="0" y="0"/>
            <a:ext cx="3139440" cy="419212"/>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5" name="Tittel 10"/>
          <p:cNvSpPr txBox="1">
            <a:spLocks/>
          </p:cNvSpPr>
          <p:nvPr/>
        </p:nvSpPr>
        <p:spPr>
          <a:xfrm>
            <a:off x="690880" y="-48422"/>
            <a:ext cx="2448560" cy="467575"/>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nb-NO" sz="1800" b="1" dirty="0" smtClean="0">
                <a:solidFill>
                  <a:schemeClr val="bg1"/>
                </a:solidFill>
              </a:rPr>
              <a:t>Studieorienteringsdag</a:t>
            </a:r>
            <a:endParaRPr lang="nb-NO" sz="1800" b="1" dirty="0">
              <a:solidFill>
                <a:schemeClr val="bg1"/>
              </a:solidFill>
            </a:endParaRPr>
          </a:p>
        </p:txBody>
      </p:sp>
      <p:sp>
        <p:nvSpPr>
          <p:cNvPr id="16" name="Tittel 10"/>
          <p:cNvSpPr txBox="1">
            <a:spLocks/>
          </p:cNvSpPr>
          <p:nvPr/>
        </p:nvSpPr>
        <p:spPr>
          <a:xfrm>
            <a:off x="690880" y="1696387"/>
            <a:ext cx="2717800" cy="93320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80000"/>
              </a:lnSpc>
            </a:pPr>
            <a:r>
              <a:rPr lang="nb-NO" sz="4300" b="1" dirty="0" smtClean="0">
                <a:solidFill>
                  <a:schemeClr val="accent1">
                    <a:lumMod val="50000"/>
                  </a:schemeClr>
                </a:solidFill>
              </a:rPr>
              <a:t>Samme studium?</a:t>
            </a:r>
            <a:br>
              <a:rPr lang="nb-NO" sz="4300" b="1" dirty="0" smtClean="0">
                <a:solidFill>
                  <a:schemeClr val="accent1">
                    <a:lumMod val="50000"/>
                  </a:schemeClr>
                </a:solidFill>
              </a:rPr>
            </a:br>
            <a:endParaRPr lang="nb-NO" sz="4300" b="1" dirty="0" smtClean="0">
              <a:solidFill>
                <a:schemeClr val="accent1">
                  <a:lumMod val="50000"/>
                </a:schemeClr>
              </a:solidFill>
            </a:endParaRPr>
          </a:p>
        </p:txBody>
      </p:sp>
      <p:sp>
        <p:nvSpPr>
          <p:cNvPr id="17" name="Rektangel 16"/>
          <p:cNvSpPr/>
          <p:nvPr/>
        </p:nvSpPr>
        <p:spPr>
          <a:xfrm>
            <a:off x="772160" y="2615946"/>
            <a:ext cx="2367280" cy="80291"/>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9" name="Bilde 8" descr="macbook.png"/>
          <p:cNvPicPr>
            <a:picLocks noChangeAspect="1"/>
          </p:cNvPicPr>
          <p:nvPr/>
        </p:nvPicPr>
        <p:blipFill>
          <a:blip r:embed="rId6"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5459091" y="2741703"/>
            <a:ext cx="3877949" cy="2181345"/>
          </a:xfrm>
          <a:prstGeom prst="rect">
            <a:avLst/>
          </a:prstGeom>
        </p:spPr>
      </p:pic>
      <p:pic>
        <p:nvPicPr>
          <p:cNvPr id="13" name="Bilde 12" descr="macbook.png"/>
          <p:cNvPicPr>
            <a:picLocks noChangeAspect="1"/>
          </p:cNvPicPr>
          <p:nvPr/>
        </p:nvPicPr>
        <p:blipFill>
          <a:blip r:embed="rId6"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2763521" y="934801"/>
            <a:ext cx="3877949" cy="2181345"/>
          </a:xfrm>
          <a:prstGeom prst="rect">
            <a:avLst/>
          </a:prstGeom>
        </p:spPr>
      </p:pic>
      <p:pic>
        <p:nvPicPr>
          <p:cNvPr id="18" name="Bilde 17" descr="macbook.png"/>
          <p:cNvPicPr>
            <a:picLocks noChangeAspect="1"/>
          </p:cNvPicPr>
          <p:nvPr/>
        </p:nvPicPr>
        <p:blipFill>
          <a:blip r:embed="rId6"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5459091" y="942543"/>
            <a:ext cx="3877949" cy="2181345"/>
          </a:xfrm>
          <a:prstGeom prst="rect">
            <a:avLst/>
          </a:prstGeom>
        </p:spPr>
      </p:pic>
      <p:pic>
        <p:nvPicPr>
          <p:cNvPr id="1028" name="Picture 4"/>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578531" y="3141736"/>
            <a:ext cx="2266740" cy="1295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kstSylinder 10"/>
          <p:cNvSpPr txBox="1"/>
          <p:nvPr/>
        </p:nvSpPr>
        <p:spPr>
          <a:xfrm>
            <a:off x="3393440" y="474624"/>
            <a:ext cx="4140429" cy="646331"/>
          </a:xfrm>
          <a:prstGeom prst="rect">
            <a:avLst/>
          </a:prstGeom>
          <a:noFill/>
        </p:spPr>
        <p:txBody>
          <a:bodyPr wrap="none" rtlCol="0">
            <a:spAutoFit/>
          </a:bodyPr>
          <a:lstStyle/>
          <a:p>
            <a:r>
              <a:rPr lang="nb-NO" dirty="0" smtClean="0">
                <a:solidFill>
                  <a:schemeClr val="accent1">
                    <a:lumMod val="75000"/>
                  </a:schemeClr>
                </a:solidFill>
              </a:rPr>
              <a:t>Studienes spesifikasjoner (fag og innhold):</a:t>
            </a:r>
          </a:p>
          <a:p>
            <a:r>
              <a:rPr lang="nb-NO" dirty="0" smtClean="0">
                <a:solidFill>
                  <a:schemeClr val="accent1">
                    <a:lumMod val="75000"/>
                  </a:schemeClr>
                </a:solidFill>
              </a:rPr>
              <a:t>&gt; Utdanningsinstitusjonenes </a:t>
            </a:r>
            <a:r>
              <a:rPr lang="nb-NO" dirty="0">
                <a:solidFill>
                  <a:schemeClr val="accent1">
                    <a:lumMod val="75000"/>
                  </a:schemeClr>
                </a:solidFill>
              </a:rPr>
              <a:t>nettsider</a:t>
            </a:r>
          </a:p>
        </p:txBody>
      </p:sp>
      <p:pic>
        <p:nvPicPr>
          <p:cNvPr id="8" name="Bilde 7" descr="macbook.png"/>
          <p:cNvPicPr>
            <a:picLocks noChangeAspect="1"/>
          </p:cNvPicPr>
          <p:nvPr/>
        </p:nvPicPr>
        <p:blipFill>
          <a:blip r:embed="rId6"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2763520" y="2741703"/>
            <a:ext cx="3877949" cy="2181345"/>
          </a:xfrm>
          <a:prstGeom prst="rect">
            <a:avLst/>
          </a:prstGeom>
        </p:spPr>
      </p:pic>
      <p:pic>
        <p:nvPicPr>
          <p:cNvPr id="20" name="Bilde 19" descr="Skjermbilde 2015-10-06 kl. 11.14.21.pn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02944" y="3119063"/>
            <a:ext cx="2198132" cy="1354444"/>
          </a:xfrm>
          <a:prstGeom prst="rect">
            <a:avLst/>
          </a:prstGeom>
        </p:spPr>
      </p:pic>
      <p:pic>
        <p:nvPicPr>
          <p:cNvPr id="19" name="Bilde 18" descr="macbook.png"/>
          <p:cNvPicPr>
            <a:picLocks noChangeAspect="1"/>
          </p:cNvPicPr>
          <p:nvPr/>
        </p:nvPicPr>
        <p:blipFill>
          <a:blip r:embed="rId6"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63036" y="2741703"/>
            <a:ext cx="3877949" cy="2181345"/>
          </a:xfrm>
          <a:prstGeom prst="rect">
            <a:avLst/>
          </a:prstGeom>
        </p:spPr>
      </p:pic>
    </p:spTree>
    <p:extLst>
      <p:ext uri="{BB962C8B-B14F-4D97-AF65-F5344CB8AC3E}">
        <p14:creationId xmlns:p14="http://schemas.microsoft.com/office/powerpoint/2010/main" val="42741475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p:cNvPicPr>
            <a:picLocks noChangeAspect="1"/>
          </p:cNvPicPr>
          <p:nvPr/>
        </p:nvPicPr>
        <p:blipFill>
          <a:blip r:embed="rId3"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3363682" y="633506"/>
            <a:ext cx="5375965" cy="3864387"/>
          </a:xfrm>
          <a:prstGeom prst="rect">
            <a:avLst/>
          </a:prstGeom>
        </p:spPr>
      </p:pic>
      <p:sp>
        <p:nvSpPr>
          <p:cNvPr id="8" name="Rektangel 7"/>
          <p:cNvSpPr/>
          <p:nvPr/>
        </p:nvSpPr>
        <p:spPr>
          <a:xfrm>
            <a:off x="0" y="0"/>
            <a:ext cx="3139440" cy="419212"/>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9" name="Tittel 10"/>
          <p:cNvSpPr txBox="1">
            <a:spLocks/>
          </p:cNvSpPr>
          <p:nvPr/>
        </p:nvSpPr>
        <p:spPr>
          <a:xfrm>
            <a:off x="690880" y="-48422"/>
            <a:ext cx="2448560" cy="467575"/>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nb-NO" sz="1800" b="1" dirty="0" smtClean="0">
                <a:solidFill>
                  <a:schemeClr val="bg1"/>
                </a:solidFill>
              </a:rPr>
              <a:t>Studieorienteringsdag</a:t>
            </a:r>
            <a:endParaRPr lang="nb-NO" sz="1800" b="1" dirty="0">
              <a:solidFill>
                <a:schemeClr val="bg1"/>
              </a:solidFill>
            </a:endParaRPr>
          </a:p>
        </p:txBody>
      </p:sp>
      <p:sp>
        <p:nvSpPr>
          <p:cNvPr id="10" name="Tittel 10"/>
          <p:cNvSpPr txBox="1">
            <a:spLocks/>
          </p:cNvSpPr>
          <p:nvPr/>
        </p:nvSpPr>
        <p:spPr>
          <a:xfrm>
            <a:off x="685800" y="1046561"/>
            <a:ext cx="2946400" cy="1462959"/>
          </a:xfrm>
          <a:prstGeom prst="rect">
            <a:avLst/>
          </a:prstGeom>
        </p:spPr>
        <p:txBody>
          <a:bodyPr vert="horz" lIns="91440" tIns="45720" rIns="91440" bIns="45720" rtlCol="0" anchor="ctr">
            <a:normAutofit fontScale="9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90000"/>
              </a:lnSpc>
            </a:pPr>
            <a:r>
              <a:rPr lang="nb-NO" b="1" dirty="0" smtClean="0">
                <a:solidFill>
                  <a:schemeClr val="accent1">
                    <a:lumMod val="50000"/>
                  </a:schemeClr>
                </a:solidFill>
              </a:rPr>
              <a:t>Hvor kan du studere?</a:t>
            </a:r>
          </a:p>
          <a:p>
            <a:pPr algn="l"/>
            <a:r>
              <a:rPr lang="nb-NO" sz="2200" dirty="0" smtClean="0">
                <a:solidFill>
                  <a:schemeClr val="accent1">
                    <a:lumMod val="75000"/>
                  </a:schemeClr>
                </a:solidFill>
              </a:rPr>
              <a:t>Offentlig, høyere utdanning</a:t>
            </a:r>
          </a:p>
        </p:txBody>
      </p:sp>
      <p:sp>
        <p:nvSpPr>
          <p:cNvPr id="11" name="Rektangel 10"/>
          <p:cNvSpPr/>
          <p:nvPr/>
        </p:nvSpPr>
        <p:spPr>
          <a:xfrm>
            <a:off x="772160" y="2542540"/>
            <a:ext cx="2367280" cy="80291"/>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3" name="Ellipse 12"/>
          <p:cNvSpPr/>
          <p:nvPr/>
        </p:nvSpPr>
        <p:spPr>
          <a:xfrm>
            <a:off x="4631852" y="1486891"/>
            <a:ext cx="158750" cy="158750"/>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6" name="TekstSylinder 15"/>
          <p:cNvSpPr txBox="1"/>
          <p:nvPr/>
        </p:nvSpPr>
        <p:spPr>
          <a:xfrm>
            <a:off x="4284916" y="1440754"/>
            <a:ext cx="367408" cy="253916"/>
          </a:xfrm>
          <a:prstGeom prst="rect">
            <a:avLst/>
          </a:prstGeom>
          <a:noFill/>
        </p:spPr>
        <p:txBody>
          <a:bodyPr wrap="none" rtlCol="0">
            <a:spAutoFit/>
          </a:bodyPr>
          <a:lstStyle/>
          <a:p>
            <a:r>
              <a:rPr lang="nb-NO" sz="1050" dirty="0" smtClean="0"/>
              <a:t>UiT</a:t>
            </a:r>
            <a:endParaRPr lang="nb-NO" sz="1050" dirty="0"/>
          </a:p>
        </p:txBody>
      </p:sp>
      <p:sp>
        <p:nvSpPr>
          <p:cNvPr id="18" name="Ellipse 17"/>
          <p:cNvSpPr/>
          <p:nvPr/>
        </p:nvSpPr>
        <p:spPr>
          <a:xfrm>
            <a:off x="3949700" y="2780111"/>
            <a:ext cx="158750" cy="158750"/>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9" name="TekstSylinder 18"/>
          <p:cNvSpPr txBox="1"/>
          <p:nvPr/>
        </p:nvSpPr>
        <p:spPr>
          <a:xfrm>
            <a:off x="4108450" y="2728978"/>
            <a:ext cx="1075936" cy="253916"/>
          </a:xfrm>
          <a:prstGeom prst="rect">
            <a:avLst/>
          </a:prstGeom>
          <a:noFill/>
        </p:spPr>
        <p:txBody>
          <a:bodyPr wrap="none" rtlCol="0" anchor="t">
            <a:spAutoFit/>
          </a:bodyPr>
          <a:lstStyle/>
          <a:p>
            <a:r>
              <a:rPr lang="nb-NO" sz="1050" dirty="0"/>
              <a:t>Nord universitet</a:t>
            </a:r>
          </a:p>
        </p:txBody>
      </p:sp>
      <p:sp>
        <p:nvSpPr>
          <p:cNvPr id="20" name="Ellipse 19"/>
          <p:cNvSpPr/>
          <p:nvPr/>
        </p:nvSpPr>
        <p:spPr>
          <a:xfrm>
            <a:off x="7734300" y="1745061"/>
            <a:ext cx="158750" cy="158750"/>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1" name="TekstSylinder 20"/>
          <p:cNvSpPr txBox="1"/>
          <p:nvPr/>
        </p:nvSpPr>
        <p:spPr>
          <a:xfrm>
            <a:off x="7237038" y="1690654"/>
            <a:ext cx="510514" cy="253916"/>
          </a:xfrm>
          <a:prstGeom prst="rect">
            <a:avLst/>
          </a:prstGeom>
          <a:noFill/>
        </p:spPr>
        <p:txBody>
          <a:bodyPr wrap="none" rtlCol="0">
            <a:spAutoFit/>
          </a:bodyPr>
          <a:lstStyle/>
          <a:p>
            <a:r>
              <a:rPr lang="nb-NO" sz="1050" dirty="0" smtClean="0"/>
              <a:t>NTNU</a:t>
            </a:r>
            <a:endParaRPr lang="nb-NO" sz="1050" dirty="0"/>
          </a:p>
        </p:txBody>
      </p:sp>
      <p:sp>
        <p:nvSpPr>
          <p:cNvPr id="23" name="TekstSylinder 22"/>
          <p:cNvSpPr txBox="1"/>
          <p:nvPr/>
        </p:nvSpPr>
        <p:spPr>
          <a:xfrm>
            <a:off x="5009677" y="3064255"/>
            <a:ext cx="1380428" cy="253916"/>
          </a:xfrm>
          <a:prstGeom prst="rect">
            <a:avLst/>
          </a:prstGeom>
          <a:noFill/>
        </p:spPr>
        <p:txBody>
          <a:bodyPr wrap="none" rtlCol="0">
            <a:spAutoFit/>
          </a:bodyPr>
          <a:lstStyle/>
          <a:p>
            <a:r>
              <a:rPr lang="nb-NO" sz="1050" dirty="0"/>
              <a:t>Universitetet i Bergen</a:t>
            </a:r>
          </a:p>
        </p:txBody>
      </p:sp>
      <p:sp>
        <p:nvSpPr>
          <p:cNvPr id="24" name="Ellipse 23"/>
          <p:cNvSpPr/>
          <p:nvPr/>
        </p:nvSpPr>
        <p:spPr>
          <a:xfrm>
            <a:off x="6327775" y="3858338"/>
            <a:ext cx="158750" cy="158750"/>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5" name="TekstSylinder 24"/>
          <p:cNvSpPr txBox="1"/>
          <p:nvPr/>
        </p:nvSpPr>
        <p:spPr>
          <a:xfrm>
            <a:off x="4790602" y="3813555"/>
            <a:ext cx="1544012" cy="253916"/>
          </a:xfrm>
          <a:prstGeom prst="rect">
            <a:avLst/>
          </a:prstGeom>
          <a:noFill/>
        </p:spPr>
        <p:txBody>
          <a:bodyPr wrap="none" rtlCol="0">
            <a:spAutoFit/>
          </a:bodyPr>
          <a:lstStyle/>
          <a:p>
            <a:r>
              <a:rPr lang="nb-NO" sz="1050" dirty="0"/>
              <a:t>Universitetet i Stavanger</a:t>
            </a:r>
          </a:p>
        </p:txBody>
      </p:sp>
      <p:sp>
        <p:nvSpPr>
          <p:cNvPr id="26" name="Ellipse 25"/>
          <p:cNvSpPr/>
          <p:nvPr/>
        </p:nvSpPr>
        <p:spPr>
          <a:xfrm>
            <a:off x="6896573" y="4359988"/>
            <a:ext cx="158750" cy="158750"/>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7" name="TekstSylinder 26"/>
          <p:cNvSpPr txBox="1"/>
          <p:nvPr/>
        </p:nvSpPr>
        <p:spPr>
          <a:xfrm>
            <a:off x="7043440" y="4322029"/>
            <a:ext cx="1326004" cy="253916"/>
          </a:xfrm>
          <a:prstGeom prst="rect">
            <a:avLst/>
          </a:prstGeom>
          <a:noFill/>
        </p:spPr>
        <p:txBody>
          <a:bodyPr wrap="none" rtlCol="0">
            <a:spAutoFit/>
          </a:bodyPr>
          <a:lstStyle/>
          <a:p>
            <a:r>
              <a:rPr lang="nb-NO" sz="1050" dirty="0"/>
              <a:t>Universitetet i Agder</a:t>
            </a:r>
          </a:p>
        </p:txBody>
      </p:sp>
      <p:sp>
        <p:nvSpPr>
          <p:cNvPr id="29" name="TekstSylinder 28"/>
          <p:cNvSpPr txBox="1"/>
          <p:nvPr/>
        </p:nvSpPr>
        <p:spPr>
          <a:xfrm>
            <a:off x="7888895" y="3426049"/>
            <a:ext cx="1234633" cy="253916"/>
          </a:xfrm>
          <a:prstGeom prst="rect">
            <a:avLst/>
          </a:prstGeom>
          <a:noFill/>
        </p:spPr>
        <p:txBody>
          <a:bodyPr wrap="none" rtlCol="0">
            <a:spAutoFit/>
          </a:bodyPr>
          <a:lstStyle/>
          <a:p>
            <a:r>
              <a:rPr lang="nb-NO" sz="1050" dirty="0" smtClean="0"/>
              <a:t>Universitetet </a:t>
            </a:r>
            <a:r>
              <a:rPr lang="nb-NO" sz="1050" dirty="0"/>
              <a:t>i Oslo</a:t>
            </a:r>
          </a:p>
        </p:txBody>
      </p:sp>
      <p:sp>
        <p:nvSpPr>
          <p:cNvPr id="30" name="Ellipse 29"/>
          <p:cNvSpPr/>
          <p:nvPr/>
        </p:nvSpPr>
        <p:spPr>
          <a:xfrm>
            <a:off x="7721600" y="3738919"/>
            <a:ext cx="158750" cy="158750"/>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1" name="TekstSylinder 30"/>
          <p:cNvSpPr txBox="1"/>
          <p:nvPr/>
        </p:nvSpPr>
        <p:spPr>
          <a:xfrm>
            <a:off x="7880350" y="3694136"/>
            <a:ext cx="546347" cy="253916"/>
          </a:xfrm>
          <a:prstGeom prst="rect">
            <a:avLst/>
          </a:prstGeom>
          <a:noFill/>
        </p:spPr>
        <p:txBody>
          <a:bodyPr wrap="none" rtlCol="0">
            <a:spAutoFit/>
          </a:bodyPr>
          <a:lstStyle/>
          <a:p>
            <a:r>
              <a:rPr lang="nb-NO" sz="1050" dirty="0" smtClean="0"/>
              <a:t>NMBU</a:t>
            </a:r>
            <a:endParaRPr lang="nb-NO" sz="1050" dirty="0"/>
          </a:p>
        </p:txBody>
      </p:sp>
      <p:sp>
        <p:nvSpPr>
          <p:cNvPr id="33" name="TekstSylinder 32"/>
          <p:cNvSpPr txBox="1"/>
          <p:nvPr/>
        </p:nvSpPr>
        <p:spPr>
          <a:xfrm>
            <a:off x="7105089" y="3577010"/>
            <a:ext cx="383438" cy="230832"/>
          </a:xfrm>
          <a:prstGeom prst="rect">
            <a:avLst/>
          </a:prstGeom>
          <a:noFill/>
        </p:spPr>
        <p:txBody>
          <a:bodyPr wrap="none" rtlCol="0">
            <a:spAutoFit/>
          </a:bodyPr>
          <a:lstStyle/>
          <a:p>
            <a:r>
              <a:rPr lang="nb-NO" sz="900" dirty="0" smtClean="0"/>
              <a:t>HSN</a:t>
            </a:r>
            <a:endParaRPr lang="nb-NO" sz="900" dirty="0"/>
          </a:p>
        </p:txBody>
      </p:sp>
      <p:sp>
        <p:nvSpPr>
          <p:cNvPr id="39" name="Ellipse 38"/>
          <p:cNvSpPr/>
          <p:nvPr/>
        </p:nvSpPr>
        <p:spPr>
          <a:xfrm>
            <a:off x="7820898" y="3078604"/>
            <a:ext cx="119271" cy="119271"/>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40" name="TekstSylinder 39"/>
          <p:cNvSpPr txBox="1"/>
          <p:nvPr/>
        </p:nvSpPr>
        <p:spPr>
          <a:xfrm>
            <a:off x="7873249" y="3009379"/>
            <a:ext cx="433132" cy="230832"/>
          </a:xfrm>
          <a:prstGeom prst="rect">
            <a:avLst/>
          </a:prstGeom>
          <a:noFill/>
        </p:spPr>
        <p:txBody>
          <a:bodyPr wrap="none" rtlCol="0">
            <a:spAutoFit/>
          </a:bodyPr>
          <a:lstStyle/>
          <a:p>
            <a:r>
              <a:rPr lang="nb-NO" sz="900" dirty="0" smtClean="0"/>
              <a:t>HINN</a:t>
            </a:r>
            <a:endParaRPr lang="nb-NO" sz="900" dirty="0"/>
          </a:p>
        </p:txBody>
      </p:sp>
      <p:sp>
        <p:nvSpPr>
          <p:cNvPr id="44" name="TekstSylinder 43"/>
          <p:cNvSpPr txBox="1"/>
          <p:nvPr/>
        </p:nvSpPr>
        <p:spPr>
          <a:xfrm>
            <a:off x="6490127" y="3010464"/>
            <a:ext cx="370614" cy="230832"/>
          </a:xfrm>
          <a:prstGeom prst="rect">
            <a:avLst/>
          </a:prstGeom>
          <a:noFill/>
        </p:spPr>
        <p:txBody>
          <a:bodyPr wrap="none" rtlCol="0">
            <a:spAutoFit/>
          </a:bodyPr>
          <a:lstStyle/>
          <a:p>
            <a:r>
              <a:rPr lang="nb-NO" sz="900" dirty="0" smtClean="0"/>
              <a:t>HVL</a:t>
            </a:r>
            <a:endParaRPr lang="nb-NO" sz="900" dirty="0"/>
          </a:p>
        </p:txBody>
      </p:sp>
      <p:sp>
        <p:nvSpPr>
          <p:cNvPr id="28" name="Ellipse 27"/>
          <p:cNvSpPr/>
          <p:nvPr/>
        </p:nvSpPr>
        <p:spPr>
          <a:xfrm>
            <a:off x="7741713" y="3461836"/>
            <a:ext cx="158750" cy="158750"/>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45" name="Ellipse 44"/>
          <p:cNvSpPr/>
          <p:nvPr/>
        </p:nvSpPr>
        <p:spPr>
          <a:xfrm>
            <a:off x="7738365" y="3461836"/>
            <a:ext cx="119271" cy="119271"/>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46" name="TekstSylinder 45"/>
          <p:cNvSpPr txBox="1"/>
          <p:nvPr/>
        </p:nvSpPr>
        <p:spPr>
          <a:xfrm>
            <a:off x="7360897" y="3387972"/>
            <a:ext cx="428322" cy="230832"/>
          </a:xfrm>
          <a:prstGeom prst="rect">
            <a:avLst/>
          </a:prstGeom>
          <a:noFill/>
        </p:spPr>
        <p:txBody>
          <a:bodyPr wrap="none" rtlCol="0">
            <a:spAutoFit/>
          </a:bodyPr>
          <a:lstStyle/>
          <a:p>
            <a:r>
              <a:rPr lang="nb-NO" sz="900" dirty="0" err="1" smtClean="0"/>
              <a:t>HiOA</a:t>
            </a:r>
            <a:endParaRPr lang="nb-NO" sz="900" dirty="0"/>
          </a:p>
        </p:txBody>
      </p:sp>
      <p:sp>
        <p:nvSpPr>
          <p:cNvPr id="47" name="Ellipse 46"/>
          <p:cNvSpPr/>
          <p:nvPr/>
        </p:nvSpPr>
        <p:spPr>
          <a:xfrm>
            <a:off x="7866500" y="3951847"/>
            <a:ext cx="119271" cy="119271"/>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48" name="TekstSylinder 47"/>
          <p:cNvSpPr txBox="1"/>
          <p:nvPr/>
        </p:nvSpPr>
        <p:spPr>
          <a:xfrm>
            <a:off x="7940169" y="3901672"/>
            <a:ext cx="413896" cy="230832"/>
          </a:xfrm>
          <a:prstGeom prst="rect">
            <a:avLst/>
          </a:prstGeom>
          <a:noFill/>
        </p:spPr>
        <p:txBody>
          <a:bodyPr wrap="none" rtlCol="0">
            <a:spAutoFit/>
          </a:bodyPr>
          <a:lstStyle/>
          <a:p>
            <a:r>
              <a:rPr lang="nb-NO" sz="900" dirty="0" err="1" smtClean="0"/>
              <a:t>HiOF</a:t>
            </a:r>
            <a:endParaRPr lang="nb-NO" sz="900" dirty="0"/>
          </a:p>
        </p:txBody>
      </p:sp>
      <p:sp>
        <p:nvSpPr>
          <p:cNvPr id="49" name="Ellipse 48"/>
          <p:cNvSpPr/>
          <p:nvPr/>
        </p:nvSpPr>
        <p:spPr>
          <a:xfrm>
            <a:off x="6989594" y="1991883"/>
            <a:ext cx="119271" cy="119271"/>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50" name="TekstSylinder 49"/>
          <p:cNvSpPr txBox="1"/>
          <p:nvPr/>
        </p:nvSpPr>
        <p:spPr>
          <a:xfrm>
            <a:off x="6462020" y="1935163"/>
            <a:ext cx="602582" cy="231775"/>
          </a:xfrm>
          <a:prstGeom prst="rect">
            <a:avLst/>
          </a:prstGeom>
          <a:noFill/>
        </p:spPr>
        <p:txBody>
          <a:bodyPr wrap="square" rtlCol="0" anchor="t">
            <a:spAutoFit/>
          </a:bodyPr>
          <a:lstStyle/>
          <a:p>
            <a:r>
              <a:rPr lang="nb-NO" sz="900" dirty="0" err="1"/>
              <a:t>HiMolde</a:t>
            </a:r>
            <a:endParaRPr lang="en-US" sz="900" dirty="0"/>
          </a:p>
        </p:txBody>
      </p:sp>
      <p:sp>
        <p:nvSpPr>
          <p:cNvPr id="22" name="Ellipse 21"/>
          <p:cNvSpPr/>
          <p:nvPr/>
        </p:nvSpPr>
        <p:spPr>
          <a:xfrm>
            <a:off x="6400800" y="3109038"/>
            <a:ext cx="158750" cy="158750"/>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55" name="TekstSylinder 54"/>
          <p:cNvSpPr txBox="1"/>
          <p:nvPr/>
        </p:nvSpPr>
        <p:spPr>
          <a:xfrm>
            <a:off x="6494282" y="3157140"/>
            <a:ext cx="401634" cy="230832"/>
          </a:xfrm>
          <a:prstGeom prst="rect">
            <a:avLst/>
          </a:prstGeom>
          <a:noFill/>
        </p:spPr>
        <p:txBody>
          <a:bodyPr wrap="square" rtlCol="0">
            <a:spAutoFit/>
          </a:bodyPr>
          <a:lstStyle/>
          <a:p>
            <a:r>
              <a:rPr lang="nb-NO" sz="900" dirty="0" smtClean="0"/>
              <a:t>NHH</a:t>
            </a:r>
            <a:endParaRPr lang="nb-NO" sz="900" dirty="0"/>
          </a:p>
        </p:txBody>
      </p:sp>
      <p:sp>
        <p:nvSpPr>
          <p:cNvPr id="56" name="Ellipse 55"/>
          <p:cNvSpPr/>
          <p:nvPr/>
        </p:nvSpPr>
        <p:spPr>
          <a:xfrm>
            <a:off x="6434645" y="3196610"/>
            <a:ext cx="119271" cy="119271"/>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60" name="Ellipse 59"/>
          <p:cNvSpPr/>
          <p:nvPr/>
        </p:nvSpPr>
        <p:spPr>
          <a:xfrm>
            <a:off x="7958939" y="1672510"/>
            <a:ext cx="79375" cy="79375"/>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61" name="Ellipse 60"/>
          <p:cNvSpPr/>
          <p:nvPr/>
        </p:nvSpPr>
        <p:spPr>
          <a:xfrm>
            <a:off x="6743783" y="1250111"/>
            <a:ext cx="79375" cy="79375"/>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62" name="Ellipse 61"/>
          <p:cNvSpPr/>
          <p:nvPr/>
        </p:nvSpPr>
        <p:spPr>
          <a:xfrm>
            <a:off x="5559790" y="1360555"/>
            <a:ext cx="79375" cy="79375"/>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63" name="Ellipse 62"/>
          <p:cNvSpPr/>
          <p:nvPr/>
        </p:nvSpPr>
        <p:spPr>
          <a:xfrm>
            <a:off x="7089446" y="4342501"/>
            <a:ext cx="79375" cy="79375"/>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64" name="Ellipse 63"/>
          <p:cNvSpPr/>
          <p:nvPr/>
        </p:nvSpPr>
        <p:spPr>
          <a:xfrm>
            <a:off x="3592512" y="3376215"/>
            <a:ext cx="79375" cy="79375"/>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65" name="Ellipse 64"/>
          <p:cNvSpPr/>
          <p:nvPr/>
        </p:nvSpPr>
        <p:spPr>
          <a:xfrm>
            <a:off x="7661534" y="3097285"/>
            <a:ext cx="79375" cy="79375"/>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66" name="Ellipse 65"/>
          <p:cNvSpPr/>
          <p:nvPr/>
        </p:nvSpPr>
        <p:spPr>
          <a:xfrm>
            <a:off x="6856229" y="2146895"/>
            <a:ext cx="79375" cy="79375"/>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69" name="Ellipse 68"/>
          <p:cNvSpPr/>
          <p:nvPr/>
        </p:nvSpPr>
        <p:spPr>
          <a:xfrm>
            <a:off x="6691222" y="2314898"/>
            <a:ext cx="119271" cy="119271"/>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70" name="TekstSylinder 69"/>
          <p:cNvSpPr txBox="1"/>
          <p:nvPr/>
        </p:nvSpPr>
        <p:spPr>
          <a:xfrm>
            <a:off x="6218333" y="2254181"/>
            <a:ext cx="551822" cy="230832"/>
          </a:xfrm>
          <a:prstGeom prst="rect">
            <a:avLst/>
          </a:prstGeom>
          <a:noFill/>
        </p:spPr>
        <p:txBody>
          <a:bodyPr wrap="none" rtlCol="0">
            <a:spAutoFit/>
          </a:bodyPr>
          <a:lstStyle/>
          <a:p>
            <a:r>
              <a:rPr lang="nb-NO" sz="900" dirty="0" err="1" smtClean="0"/>
              <a:t>HiVolda</a:t>
            </a:r>
            <a:endParaRPr lang="nb-NO" sz="900" dirty="0"/>
          </a:p>
        </p:txBody>
      </p:sp>
      <p:cxnSp>
        <p:nvCxnSpPr>
          <p:cNvPr id="5" name="Rett linje 4"/>
          <p:cNvCxnSpPr/>
          <p:nvPr/>
        </p:nvCxnSpPr>
        <p:spPr>
          <a:xfrm flipV="1">
            <a:off x="6935604" y="1817612"/>
            <a:ext cx="957446" cy="348499"/>
          </a:xfrm>
          <a:prstGeom prst="line">
            <a:avLst/>
          </a:prstGeom>
          <a:ln w="6350">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73" name="Rett linje 72"/>
          <p:cNvCxnSpPr>
            <a:endCxn id="65" idx="4"/>
          </p:cNvCxnSpPr>
          <p:nvPr/>
        </p:nvCxnSpPr>
        <p:spPr>
          <a:xfrm flipH="1">
            <a:off x="7701222" y="1896987"/>
            <a:ext cx="91982" cy="1279673"/>
          </a:xfrm>
          <a:prstGeom prst="line">
            <a:avLst/>
          </a:prstGeom>
          <a:ln w="6350">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74" name="Rett linje 73"/>
          <p:cNvCxnSpPr/>
          <p:nvPr/>
        </p:nvCxnSpPr>
        <p:spPr>
          <a:xfrm flipH="1">
            <a:off x="3568890" y="2871218"/>
            <a:ext cx="457672" cy="1261286"/>
          </a:xfrm>
          <a:prstGeom prst="line">
            <a:avLst/>
          </a:prstGeom>
          <a:ln w="6350">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75" name="Rett linje 74"/>
          <p:cNvCxnSpPr/>
          <p:nvPr/>
        </p:nvCxnSpPr>
        <p:spPr>
          <a:xfrm flipH="1">
            <a:off x="7958433" y="859809"/>
            <a:ext cx="311121" cy="962563"/>
          </a:xfrm>
          <a:prstGeom prst="line">
            <a:avLst/>
          </a:prstGeom>
          <a:ln w="6350">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76" name="Rett linje 75"/>
          <p:cNvCxnSpPr>
            <a:stCxn id="85" idx="3"/>
          </p:cNvCxnSpPr>
          <p:nvPr/>
        </p:nvCxnSpPr>
        <p:spPr>
          <a:xfrm flipV="1">
            <a:off x="3540826" y="2899392"/>
            <a:ext cx="463923" cy="623949"/>
          </a:xfrm>
          <a:prstGeom prst="line">
            <a:avLst/>
          </a:prstGeom>
          <a:ln w="6350">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77" name="Rett linje 76"/>
          <p:cNvCxnSpPr/>
          <p:nvPr/>
        </p:nvCxnSpPr>
        <p:spPr>
          <a:xfrm flipV="1">
            <a:off x="6957621" y="4387002"/>
            <a:ext cx="160345" cy="69748"/>
          </a:xfrm>
          <a:prstGeom prst="line">
            <a:avLst/>
          </a:prstGeom>
          <a:ln w="6350">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78" name="Rett linje 77"/>
          <p:cNvCxnSpPr>
            <a:stCxn id="13" idx="6"/>
          </p:cNvCxnSpPr>
          <p:nvPr/>
        </p:nvCxnSpPr>
        <p:spPr>
          <a:xfrm flipV="1">
            <a:off x="4790602" y="1408619"/>
            <a:ext cx="808826" cy="157647"/>
          </a:xfrm>
          <a:prstGeom prst="line">
            <a:avLst/>
          </a:prstGeom>
          <a:ln w="6350">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sp>
        <p:nvSpPr>
          <p:cNvPr id="96" name="Ellipse 95"/>
          <p:cNvSpPr/>
          <p:nvPr/>
        </p:nvSpPr>
        <p:spPr>
          <a:xfrm>
            <a:off x="5533701" y="1006873"/>
            <a:ext cx="79375" cy="79375"/>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cxnSp>
        <p:nvCxnSpPr>
          <p:cNvPr id="97" name="Rett linje 96"/>
          <p:cNvCxnSpPr/>
          <p:nvPr/>
        </p:nvCxnSpPr>
        <p:spPr>
          <a:xfrm flipV="1">
            <a:off x="4759067" y="1282811"/>
            <a:ext cx="2018724" cy="294029"/>
          </a:xfrm>
          <a:prstGeom prst="line">
            <a:avLst/>
          </a:prstGeom>
          <a:ln w="6350">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98" name="Rett linje 97"/>
          <p:cNvCxnSpPr>
            <a:stCxn id="13" idx="3"/>
          </p:cNvCxnSpPr>
          <p:nvPr/>
        </p:nvCxnSpPr>
        <p:spPr>
          <a:xfrm flipV="1">
            <a:off x="4655100" y="1046563"/>
            <a:ext cx="932410" cy="575830"/>
          </a:xfrm>
          <a:prstGeom prst="line">
            <a:avLst/>
          </a:prstGeom>
          <a:ln w="6350">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sp>
        <p:nvSpPr>
          <p:cNvPr id="71" name="Ellipse 70"/>
          <p:cNvSpPr/>
          <p:nvPr/>
        </p:nvSpPr>
        <p:spPr>
          <a:xfrm>
            <a:off x="4294281" y="2011830"/>
            <a:ext cx="79375" cy="79375"/>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72" name="Ellipse 71"/>
          <p:cNvSpPr/>
          <p:nvPr/>
        </p:nvSpPr>
        <p:spPr>
          <a:xfrm>
            <a:off x="4552477" y="2214493"/>
            <a:ext cx="79375" cy="79375"/>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cxnSp>
        <p:nvCxnSpPr>
          <p:cNvPr id="79" name="Rett linje 78"/>
          <p:cNvCxnSpPr>
            <a:endCxn id="72" idx="0"/>
          </p:cNvCxnSpPr>
          <p:nvPr/>
        </p:nvCxnSpPr>
        <p:spPr>
          <a:xfrm flipH="1">
            <a:off x="4592165" y="1543058"/>
            <a:ext cx="100227" cy="671435"/>
          </a:xfrm>
          <a:prstGeom prst="line">
            <a:avLst/>
          </a:prstGeom>
          <a:ln w="6350">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81" name="Rett linje 80"/>
          <p:cNvCxnSpPr>
            <a:endCxn id="71" idx="7"/>
          </p:cNvCxnSpPr>
          <p:nvPr/>
        </p:nvCxnSpPr>
        <p:spPr>
          <a:xfrm flipH="1">
            <a:off x="4362032" y="1566266"/>
            <a:ext cx="347930" cy="457188"/>
          </a:xfrm>
          <a:prstGeom prst="line">
            <a:avLst/>
          </a:prstGeom>
          <a:ln w="6350">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sp>
        <p:nvSpPr>
          <p:cNvPr id="43" name="Ellipse 42"/>
          <p:cNvSpPr/>
          <p:nvPr/>
        </p:nvSpPr>
        <p:spPr>
          <a:xfrm>
            <a:off x="6430710" y="3079689"/>
            <a:ext cx="119271" cy="119271"/>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82" name="Ellipse 81"/>
          <p:cNvSpPr/>
          <p:nvPr/>
        </p:nvSpPr>
        <p:spPr>
          <a:xfrm>
            <a:off x="8025269" y="1469679"/>
            <a:ext cx="79375" cy="79375"/>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83" name="Ellipse 82"/>
          <p:cNvSpPr/>
          <p:nvPr/>
        </p:nvSpPr>
        <p:spPr>
          <a:xfrm>
            <a:off x="7933557" y="1754621"/>
            <a:ext cx="79375" cy="79375"/>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84" name="Ellipse 83"/>
          <p:cNvSpPr/>
          <p:nvPr/>
        </p:nvSpPr>
        <p:spPr>
          <a:xfrm>
            <a:off x="8064956" y="1261715"/>
            <a:ext cx="79375" cy="79375"/>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85" name="Ellipse 84"/>
          <p:cNvSpPr/>
          <p:nvPr/>
        </p:nvSpPr>
        <p:spPr>
          <a:xfrm>
            <a:off x="3529202" y="3455590"/>
            <a:ext cx="79375" cy="79375"/>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86" name="Ellipse 85"/>
          <p:cNvSpPr/>
          <p:nvPr/>
        </p:nvSpPr>
        <p:spPr>
          <a:xfrm>
            <a:off x="3811264" y="3342673"/>
            <a:ext cx="79375" cy="79375"/>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87" name="Ellipse 86"/>
          <p:cNvSpPr/>
          <p:nvPr/>
        </p:nvSpPr>
        <p:spPr>
          <a:xfrm>
            <a:off x="4185663" y="2031708"/>
            <a:ext cx="79375" cy="79375"/>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cxnSp>
        <p:nvCxnSpPr>
          <p:cNvPr id="88" name="Rett linje 87"/>
          <p:cNvCxnSpPr/>
          <p:nvPr/>
        </p:nvCxnSpPr>
        <p:spPr>
          <a:xfrm flipH="1">
            <a:off x="4052072" y="2115449"/>
            <a:ext cx="153367" cy="701162"/>
          </a:xfrm>
          <a:prstGeom prst="line">
            <a:avLst/>
          </a:prstGeom>
          <a:ln w="6350">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sp>
        <p:nvSpPr>
          <p:cNvPr id="89" name="Ellipse 88"/>
          <p:cNvSpPr/>
          <p:nvPr/>
        </p:nvSpPr>
        <p:spPr>
          <a:xfrm>
            <a:off x="6357530" y="3636371"/>
            <a:ext cx="59635" cy="59636"/>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90" name="Ellipse 89"/>
          <p:cNvSpPr/>
          <p:nvPr/>
        </p:nvSpPr>
        <p:spPr>
          <a:xfrm>
            <a:off x="6409983" y="3402857"/>
            <a:ext cx="59635" cy="59636"/>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91" name="Ellipse 90"/>
          <p:cNvSpPr/>
          <p:nvPr/>
        </p:nvSpPr>
        <p:spPr>
          <a:xfrm>
            <a:off x="6902611" y="2806945"/>
            <a:ext cx="59635" cy="59636"/>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92" name="Ellipse 91"/>
          <p:cNvSpPr/>
          <p:nvPr/>
        </p:nvSpPr>
        <p:spPr>
          <a:xfrm>
            <a:off x="6661267" y="2656559"/>
            <a:ext cx="59635" cy="59636"/>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cxnSp>
        <p:nvCxnSpPr>
          <p:cNvPr id="36" name="Rett linje 35"/>
          <p:cNvCxnSpPr>
            <a:stCxn id="43" idx="4"/>
          </p:cNvCxnSpPr>
          <p:nvPr/>
        </p:nvCxnSpPr>
        <p:spPr>
          <a:xfrm flipV="1">
            <a:off x="6490346" y="2689258"/>
            <a:ext cx="188188" cy="509702"/>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3" name="Rett linje 92"/>
          <p:cNvCxnSpPr/>
          <p:nvPr/>
        </p:nvCxnSpPr>
        <p:spPr>
          <a:xfrm flipV="1">
            <a:off x="6379574" y="3147573"/>
            <a:ext cx="107227" cy="52340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4" name="Rett linje 93"/>
          <p:cNvCxnSpPr>
            <a:endCxn id="91" idx="3"/>
          </p:cNvCxnSpPr>
          <p:nvPr/>
        </p:nvCxnSpPr>
        <p:spPr>
          <a:xfrm flipV="1">
            <a:off x="6486525" y="2857848"/>
            <a:ext cx="424819" cy="284989"/>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
        <p:nvSpPr>
          <p:cNvPr id="95" name="Ellipse 94"/>
          <p:cNvSpPr/>
          <p:nvPr/>
        </p:nvSpPr>
        <p:spPr>
          <a:xfrm>
            <a:off x="7737751" y="2923258"/>
            <a:ext cx="59635" cy="59636"/>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cxnSp>
        <p:nvCxnSpPr>
          <p:cNvPr id="99" name="Rett linje 98"/>
          <p:cNvCxnSpPr/>
          <p:nvPr/>
        </p:nvCxnSpPr>
        <p:spPr>
          <a:xfrm flipH="1" flipV="1">
            <a:off x="7770882" y="2953076"/>
            <a:ext cx="82489" cy="171719"/>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
        <p:nvSpPr>
          <p:cNvPr id="100" name="Ellipse 99"/>
          <p:cNvSpPr/>
          <p:nvPr/>
        </p:nvSpPr>
        <p:spPr>
          <a:xfrm>
            <a:off x="7425739" y="3627978"/>
            <a:ext cx="119271" cy="119271"/>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01" name="Ellipse 100"/>
          <p:cNvSpPr/>
          <p:nvPr/>
        </p:nvSpPr>
        <p:spPr>
          <a:xfrm>
            <a:off x="7605180" y="3634207"/>
            <a:ext cx="59635" cy="59636"/>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02" name="Ellipse 101"/>
          <p:cNvSpPr/>
          <p:nvPr/>
        </p:nvSpPr>
        <p:spPr>
          <a:xfrm>
            <a:off x="7593274" y="3342380"/>
            <a:ext cx="59635" cy="59636"/>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03" name="Ellipse 102"/>
          <p:cNvSpPr/>
          <p:nvPr/>
        </p:nvSpPr>
        <p:spPr>
          <a:xfrm>
            <a:off x="7646807" y="3871854"/>
            <a:ext cx="59635" cy="59636"/>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04" name="Ellipse 103"/>
          <p:cNvSpPr/>
          <p:nvPr/>
        </p:nvSpPr>
        <p:spPr>
          <a:xfrm>
            <a:off x="7462477" y="3940885"/>
            <a:ext cx="59635" cy="59636"/>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05" name="Ellipse 104"/>
          <p:cNvSpPr/>
          <p:nvPr/>
        </p:nvSpPr>
        <p:spPr>
          <a:xfrm>
            <a:off x="7331079" y="3798702"/>
            <a:ext cx="59635" cy="59636"/>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06" name="Ellipse 105"/>
          <p:cNvSpPr/>
          <p:nvPr/>
        </p:nvSpPr>
        <p:spPr>
          <a:xfrm>
            <a:off x="7384509" y="3735450"/>
            <a:ext cx="59635" cy="59636"/>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07" name="Ellipse 106"/>
          <p:cNvSpPr/>
          <p:nvPr/>
        </p:nvSpPr>
        <p:spPr>
          <a:xfrm>
            <a:off x="7055323" y="3687320"/>
            <a:ext cx="59635" cy="59636"/>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cxnSp>
        <p:nvCxnSpPr>
          <p:cNvPr id="108" name="Rett linje 107"/>
          <p:cNvCxnSpPr>
            <a:stCxn id="105" idx="7"/>
          </p:cNvCxnSpPr>
          <p:nvPr/>
        </p:nvCxnSpPr>
        <p:spPr>
          <a:xfrm flipV="1">
            <a:off x="7381981" y="3682812"/>
            <a:ext cx="106546" cy="124623"/>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0" name="Rett linje 109"/>
          <p:cNvCxnSpPr/>
          <p:nvPr/>
        </p:nvCxnSpPr>
        <p:spPr>
          <a:xfrm flipV="1">
            <a:off x="7504726" y="3387972"/>
            <a:ext cx="105518" cy="258162"/>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6" name="Rett linje 115"/>
          <p:cNvCxnSpPr>
            <a:endCxn id="101" idx="2"/>
          </p:cNvCxnSpPr>
          <p:nvPr/>
        </p:nvCxnSpPr>
        <p:spPr>
          <a:xfrm flipV="1">
            <a:off x="7105089" y="3664025"/>
            <a:ext cx="500091" cy="46163"/>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8" name="Rett linje 117"/>
          <p:cNvCxnSpPr/>
          <p:nvPr/>
        </p:nvCxnSpPr>
        <p:spPr>
          <a:xfrm>
            <a:off x="7442584" y="3660368"/>
            <a:ext cx="229801" cy="235143"/>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6" name="Rett linje 125"/>
          <p:cNvCxnSpPr>
            <a:stCxn id="104" idx="0"/>
            <a:endCxn id="100" idx="4"/>
          </p:cNvCxnSpPr>
          <p:nvPr/>
        </p:nvCxnSpPr>
        <p:spPr>
          <a:xfrm flipH="1" flipV="1">
            <a:off x="7485375" y="3747249"/>
            <a:ext cx="6920" cy="19363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6956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6"/>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5"/>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73"/>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74"/>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76"/>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78"/>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75"/>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77"/>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96"/>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97"/>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98"/>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72"/>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71"/>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79"/>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81"/>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82"/>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83"/>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84"/>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85"/>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86"/>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87"/>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88"/>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49"/>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56"/>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43"/>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44"/>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55"/>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50"/>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47"/>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48"/>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33"/>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39"/>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40"/>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45"/>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46"/>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69"/>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70"/>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100"/>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grpId="0" nodeType="clickEffect">
                                  <p:stCondLst>
                                    <p:cond delay="0"/>
                                  </p:stCondLst>
                                  <p:childTnLst>
                                    <p:set>
                                      <p:cBhvr>
                                        <p:cTn id="132" dur="1" fill="hold">
                                          <p:stCondLst>
                                            <p:cond delay="0"/>
                                          </p:stCondLst>
                                        </p:cTn>
                                        <p:tgtEl>
                                          <p:spTgt spid="89"/>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90"/>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91"/>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92"/>
                                        </p:tgtEl>
                                        <p:attrNameLst>
                                          <p:attrName>style.visibility</p:attrName>
                                        </p:attrNameLst>
                                      </p:cBhvr>
                                      <p:to>
                                        <p:strVal val="visible"/>
                                      </p:to>
                                    </p:set>
                                  </p:childTnLst>
                                </p:cTn>
                              </p:par>
                              <p:par>
                                <p:cTn id="139" presetID="1" presetClass="entr" presetSubtype="0" fill="hold" nodeType="withEffect">
                                  <p:stCondLst>
                                    <p:cond delay="0"/>
                                  </p:stCondLst>
                                  <p:childTnLst>
                                    <p:set>
                                      <p:cBhvr>
                                        <p:cTn id="140" dur="1" fill="hold">
                                          <p:stCondLst>
                                            <p:cond delay="0"/>
                                          </p:stCondLst>
                                        </p:cTn>
                                        <p:tgtEl>
                                          <p:spTgt spid="94"/>
                                        </p:tgtEl>
                                        <p:attrNameLst>
                                          <p:attrName>style.visibility</p:attrName>
                                        </p:attrNameLst>
                                      </p:cBhvr>
                                      <p:to>
                                        <p:strVal val="visible"/>
                                      </p:to>
                                    </p:set>
                                  </p:childTnLst>
                                </p:cTn>
                              </p:par>
                              <p:par>
                                <p:cTn id="141" presetID="1" presetClass="entr" presetSubtype="0" fill="hold" nodeType="withEffect">
                                  <p:stCondLst>
                                    <p:cond delay="0"/>
                                  </p:stCondLst>
                                  <p:childTnLst>
                                    <p:set>
                                      <p:cBhvr>
                                        <p:cTn id="142" dur="1" fill="hold">
                                          <p:stCondLst>
                                            <p:cond delay="0"/>
                                          </p:stCondLst>
                                        </p:cTn>
                                        <p:tgtEl>
                                          <p:spTgt spid="36"/>
                                        </p:tgtEl>
                                        <p:attrNameLst>
                                          <p:attrName>style.visibility</p:attrName>
                                        </p:attrNameLst>
                                      </p:cBhvr>
                                      <p:to>
                                        <p:strVal val="visible"/>
                                      </p:to>
                                    </p:set>
                                  </p:childTnLst>
                                </p:cTn>
                              </p:par>
                              <p:par>
                                <p:cTn id="143" presetID="1" presetClass="entr" presetSubtype="0" fill="hold" nodeType="withEffect">
                                  <p:stCondLst>
                                    <p:cond delay="0"/>
                                  </p:stCondLst>
                                  <p:childTnLst>
                                    <p:set>
                                      <p:cBhvr>
                                        <p:cTn id="144" dur="1" fill="hold">
                                          <p:stCondLst>
                                            <p:cond delay="0"/>
                                          </p:stCondLst>
                                        </p:cTn>
                                        <p:tgtEl>
                                          <p:spTgt spid="93"/>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95"/>
                                        </p:tgtEl>
                                        <p:attrNameLst>
                                          <p:attrName>style.visibility</p:attrName>
                                        </p:attrNameLst>
                                      </p:cBhvr>
                                      <p:to>
                                        <p:strVal val="visible"/>
                                      </p:to>
                                    </p:set>
                                  </p:childTnLst>
                                </p:cTn>
                              </p:par>
                              <p:par>
                                <p:cTn id="147" presetID="1" presetClass="entr" presetSubtype="0" fill="hold" nodeType="withEffect">
                                  <p:stCondLst>
                                    <p:cond delay="0"/>
                                  </p:stCondLst>
                                  <p:childTnLst>
                                    <p:set>
                                      <p:cBhvr>
                                        <p:cTn id="148" dur="1" fill="hold">
                                          <p:stCondLst>
                                            <p:cond delay="0"/>
                                          </p:stCondLst>
                                        </p:cTn>
                                        <p:tgtEl>
                                          <p:spTgt spid="99"/>
                                        </p:tgtEl>
                                        <p:attrNameLst>
                                          <p:attrName>style.visibility</p:attrName>
                                        </p:attrNameLst>
                                      </p:cBhvr>
                                      <p:to>
                                        <p:strVal val="visible"/>
                                      </p:to>
                                    </p:set>
                                  </p:childTnLst>
                                </p:cTn>
                              </p:par>
                              <p:par>
                                <p:cTn id="149" presetID="1" presetClass="entr" presetSubtype="0" fill="hold" grpId="0" nodeType="withEffect">
                                  <p:stCondLst>
                                    <p:cond delay="0"/>
                                  </p:stCondLst>
                                  <p:childTnLst>
                                    <p:set>
                                      <p:cBhvr>
                                        <p:cTn id="150" dur="1" fill="hold">
                                          <p:stCondLst>
                                            <p:cond delay="0"/>
                                          </p:stCondLst>
                                        </p:cTn>
                                        <p:tgtEl>
                                          <p:spTgt spid="101"/>
                                        </p:tgtEl>
                                        <p:attrNameLst>
                                          <p:attrName>style.visibility</p:attrName>
                                        </p:attrNameLst>
                                      </p:cBhvr>
                                      <p:to>
                                        <p:strVal val="visible"/>
                                      </p:to>
                                    </p:set>
                                  </p:childTnLst>
                                </p:cTn>
                              </p:par>
                              <p:par>
                                <p:cTn id="151" presetID="1" presetClass="entr" presetSubtype="0" fill="hold" grpId="0" nodeType="withEffect">
                                  <p:stCondLst>
                                    <p:cond delay="0"/>
                                  </p:stCondLst>
                                  <p:childTnLst>
                                    <p:set>
                                      <p:cBhvr>
                                        <p:cTn id="152" dur="1" fill="hold">
                                          <p:stCondLst>
                                            <p:cond delay="0"/>
                                          </p:stCondLst>
                                        </p:cTn>
                                        <p:tgtEl>
                                          <p:spTgt spid="102"/>
                                        </p:tgtEl>
                                        <p:attrNameLst>
                                          <p:attrName>style.visibility</p:attrName>
                                        </p:attrNameLst>
                                      </p:cBhvr>
                                      <p:to>
                                        <p:strVal val="visible"/>
                                      </p:to>
                                    </p:set>
                                  </p:childTnLst>
                                </p:cTn>
                              </p:par>
                              <p:par>
                                <p:cTn id="153" presetID="1" presetClass="entr" presetSubtype="0" fill="hold" grpId="0" nodeType="withEffect">
                                  <p:stCondLst>
                                    <p:cond delay="0"/>
                                  </p:stCondLst>
                                  <p:childTnLst>
                                    <p:set>
                                      <p:cBhvr>
                                        <p:cTn id="154" dur="1" fill="hold">
                                          <p:stCondLst>
                                            <p:cond delay="0"/>
                                          </p:stCondLst>
                                        </p:cTn>
                                        <p:tgtEl>
                                          <p:spTgt spid="103"/>
                                        </p:tgtEl>
                                        <p:attrNameLst>
                                          <p:attrName>style.visibility</p:attrName>
                                        </p:attrNameLst>
                                      </p:cBhvr>
                                      <p:to>
                                        <p:strVal val="visible"/>
                                      </p:to>
                                    </p:set>
                                  </p:childTnLst>
                                </p:cTn>
                              </p:par>
                              <p:par>
                                <p:cTn id="155" presetID="1" presetClass="entr" presetSubtype="0" fill="hold" grpId="0" nodeType="withEffect">
                                  <p:stCondLst>
                                    <p:cond delay="0"/>
                                  </p:stCondLst>
                                  <p:childTnLst>
                                    <p:set>
                                      <p:cBhvr>
                                        <p:cTn id="156" dur="1" fill="hold">
                                          <p:stCondLst>
                                            <p:cond delay="0"/>
                                          </p:stCondLst>
                                        </p:cTn>
                                        <p:tgtEl>
                                          <p:spTgt spid="104"/>
                                        </p:tgtEl>
                                        <p:attrNameLst>
                                          <p:attrName>style.visibility</p:attrName>
                                        </p:attrNameLst>
                                      </p:cBhvr>
                                      <p:to>
                                        <p:strVal val="visible"/>
                                      </p:to>
                                    </p:set>
                                  </p:childTnLst>
                                </p:cTn>
                              </p:par>
                              <p:par>
                                <p:cTn id="157" presetID="1" presetClass="entr" presetSubtype="0" fill="hold" grpId="0" nodeType="withEffect">
                                  <p:stCondLst>
                                    <p:cond delay="0"/>
                                  </p:stCondLst>
                                  <p:childTnLst>
                                    <p:set>
                                      <p:cBhvr>
                                        <p:cTn id="158" dur="1" fill="hold">
                                          <p:stCondLst>
                                            <p:cond delay="0"/>
                                          </p:stCondLst>
                                        </p:cTn>
                                        <p:tgtEl>
                                          <p:spTgt spid="105"/>
                                        </p:tgtEl>
                                        <p:attrNameLst>
                                          <p:attrName>style.visibility</p:attrName>
                                        </p:attrNameLst>
                                      </p:cBhvr>
                                      <p:to>
                                        <p:strVal val="visible"/>
                                      </p:to>
                                    </p:set>
                                  </p:childTnLst>
                                </p:cTn>
                              </p:par>
                              <p:par>
                                <p:cTn id="159" presetID="1" presetClass="entr" presetSubtype="0" fill="hold" grpId="0" nodeType="withEffect">
                                  <p:stCondLst>
                                    <p:cond delay="0"/>
                                  </p:stCondLst>
                                  <p:childTnLst>
                                    <p:set>
                                      <p:cBhvr>
                                        <p:cTn id="160" dur="1" fill="hold">
                                          <p:stCondLst>
                                            <p:cond delay="0"/>
                                          </p:stCondLst>
                                        </p:cTn>
                                        <p:tgtEl>
                                          <p:spTgt spid="106"/>
                                        </p:tgtEl>
                                        <p:attrNameLst>
                                          <p:attrName>style.visibility</p:attrName>
                                        </p:attrNameLst>
                                      </p:cBhvr>
                                      <p:to>
                                        <p:strVal val="visible"/>
                                      </p:to>
                                    </p:set>
                                  </p:childTnLst>
                                </p:cTn>
                              </p:par>
                              <p:par>
                                <p:cTn id="161" presetID="1" presetClass="entr" presetSubtype="0" fill="hold" grpId="0" nodeType="withEffect">
                                  <p:stCondLst>
                                    <p:cond delay="0"/>
                                  </p:stCondLst>
                                  <p:childTnLst>
                                    <p:set>
                                      <p:cBhvr>
                                        <p:cTn id="162" dur="1" fill="hold">
                                          <p:stCondLst>
                                            <p:cond delay="0"/>
                                          </p:stCondLst>
                                        </p:cTn>
                                        <p:tgtEl>
                                          <p:spTgt spid="107"/>
                                        </p:tgtEl>
                                        <p:attrNameLst>
                                          <p:attrName>style.visibility</p:attrName>
                                        </p:attrNameLst>
                                      </p:cBhvr>
                                      <p:to>
                                        <p:strVal val="visible"/>
                                      </p:to>
                                    </p:set>
                                  </p:childTnLst>
                                </p:cTn>
                              </p:par>
                              <p:par>
                                <p:cTn id="163" presetID="1" presetClass="entr" presetSubtype="0" fill="hold" nodeType="withEffect">
                                  <p:stCondLst>
                                    <p:cond delay="0"/>
                                  </p:stCondLst>
                                  <p:childTnLst>
                                    <p:set>
                                      <p:cBhvr>
                                        <p:cTn id="164" dur="1" fill="hold">
                                          <p:stCondLst>
                                            <p:cond delay="0"/>
                                          </p:stCondLst>
                                        </p:cTn>
                                        <p:tgtEl>
                                          <p:spTgt spid="108"/>
                                        </p:tgtEl>
                                        <p:attrNameLst>
                                          <p:attrName>style.visibility</p:attrName>
                                        </p:attrNameLst>
                                      </p:cBhvr>
                                      <p:to>
                                        <p:strVal val="visible"/>
                                      </p:to>
                                    </p:set>
                                  </p:childTnLst>
                                </p:cTn>
                              </p:par>
                              <p:par>
                                <p:cTn id="165" presetID="1" presetClass="entr" presetSubtype="0" fill="hold" nodeType="withEffect">
                                  <p:stCondLst>
                                    <p:cond delay="0"/>
                                  </p:stCondLst>
                                  <p:childTnLst>
                                    <p:set>
                                      <p:cBhvr>
                                        <p:cTn id="166" dur="1" fill="hold">
                                          <p:stCondLst>
                                            <p:cond delay="0"/>
                                          </p:stCondLst>
                                        </p:cTn>
                                        <p:tgtEl>
                                          <p:spTgt spid="110"/>
                                        </p:tgtEl>
                                        <p:attrNameLst>
                                          <p:attrName>style.visibility</p:attrName>
                                        </p:attrNameLst>
                                      </p:cBhvr>
                                      <p:to>
                                        <p:strVal val="visible"/>
                                      </p:to>
                                    </p:set>
                                  </p:childTnLst>
                                </p:cTn>
                              </p:par>
                              <p:par>
                                <p:cTn id="167" presetID="1" presetClass="entr" presetSubtype="0" fill="hold" nodeType="withEffect">
                                  <p:stCondLst>
                                    <p:cond delay="0"/>
                                  </p:stCondLst>
                                  <p:childTnLst>
                                    <p:set>
                                      <p:cBhvr>
                                        <p:cTn id="168" dur="1" fill="hold">
                                          <p:stCondLst>
                                            <p:cond delay="0"/>
                                          </p:stCondLst>
                                        </p:cTn>
                                        <p:tgtEl>
                                          <p:spTgt spid="116"/>
                                        </p:tgtEl>
                                        <p:attrNameLst>
                                          <p:attrName>style.visibility</p:attrName>
                                        </p:attrNameLst>
                                      </p:cBhvr>
                                      <p:to>
                                        <p:strVal val="visible"/>
                                      </p:to>
                                    </p:set>
                                  </p:childTnLst>
                                </p:cTn>
                              </p:par>
                              <p:par>
                                <p:cTn id="169" presetID="1" presetClass="entr" presetSubtype="0" fill="hold" nodeType="withEffect">
                                  <p:stCondLst>
                                    <p:cond delay="0"/>
                                  </p:stCondLst>
                                  <p:childTnLst>
                                    <p:set>
                                      <p:cBhvr>
                                        <p:cTn id="170" dur="1" fill="hold">
                                          <p:stCondLst>
                                            <p:cond delay="0"/>
                                          </p:stCondLst>
                                        </p:cTn>
                                        <p:tgtEl>
                                          <p:spTgt spid="118"/>
                                        </p:tgtEl>
                                        <p:attrNameLst>
                                          <p:attrName>style.visibility</p:attrName>
                                        </p:attrNameLst>
                                      </p:cBhvr>
                                      <p:to>
                                        <p:strVal val="visible"/>
                                      </p:to>
                                    </p:set>
                                  </p:childTnLst>
                                </p:cTn>
                              </p:par>
                              <p:par>
                                <p:cTn id="171" presetID="1" presetClass="entr" presetSubtype="0" fill="hold" nodeType="withEffect">
                                  <p:stCondLst>
                                    <p:cond delay="0"/>
                                  </p:stCondLst>
                                  <p:childTnLst>
                                    <p:set>
                                      <p:cBhvr>
                                        <p:cTn id="172" dur="1" fill="hold">
                                          <p:stCondLst>
                                            <p:cond delay="0"/>
                                          </p:stCondLst>
                                        </p:cTn>
                                        <p:tgtEl>
                                          <p:spTgt spid="1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p:bldP spid="18" grpId="0" animBg="1"/>
      <p:bldP spid="19" grpId="0"/>
      <p:bldP spid="20" grpId="0" animBg="1"/>
      <p:bldP spid="21" grpId="0"/>
      <p:bldP spid="23" grpId="0"/>
      <p:bldP spid="24" grpId="0" animBg="1"/>
      <p:bldP spid="25" grpId="0"/>
      <p:bldP spid="26" grpId="0" animBg="1"/>
      <p:bldP spid="27" grpId="0"/>
      <p:bldP spid="29" grpId="0"/>
      <p:bldP spid="30" grpId="0" animBg="1"/>
      <p:bldP spid="31" grpId="0"/>
      <p:bldP spid="33" grpId="0"/>
      <p:bldP spid="39" grpId="0" animBg="1"/>
      <p:bldP spid="40" grpId="0"/>
      <p:bldP spid="44" grpId="0"/>
      <p:bldP spid="28" grpId="0" animBg="1"/>
      <p:bldP spid="45" grpId="0" animBg="1"/>
      <p:bldP spid="46" grpId="0"/>
      <p:bldP spid="47" grpId="0" animBg="1"/>
      <p:bldP spid="48" grpId="0"/>
      <p:bldP spid="49" grpId="0" animBg="1"/>
      <p:bldP spid="50" grpId="0"/>
      <p:bldP spid="22" grpId="0" animBg="1"/>
      <p:bldP spid="55" grpId="0"/>
      <p:bldP spid="56" grpId="0" animBg="1"/>
      <p:bldP spid="60" grpId="0" animBg="1"/>
      <p:bldP spid="61" grpId="0" animBg="1"/>
      <p:bldP spid="62" grpId="0" animBg="1"/>
      <p:bldP spid="63" grpId="0" animBg="1"/>
      <p:bldP spid="64" grpId="0" animBg="1"/>
      <p:bldP spid="65" grpId="0" animBg="1"/>
      <p:bldP spid="66" grpId="0" animBg="1"/>
      <p:bldP spid="69" grpId="0" animBg="1"/>
      <p:bldP spid="70" grpId="0"/>
      <p:bldP spid="96" grpId="0" animBg="1"/>
      <p:bldP spid="71" grpId="0" animBg="1"/>
      <p:bldP spid="72" grpId="0" animBg="1"/>
      <p:bldP spid="43" grpId="0" animBg="1"/>
      <p:bldP spid="82" grpId="0" animBg="1"/>
      <p:bldP spid="83" grpId="0" animBg="1"/>
      <p:bldP spid="84" grpId="0" animBg="1"/>
      <p:bldP spid="85" grpId="0" animBg="1"/>
      <p:bldP spid="86" grpId="0" animBg="1"/>
      <p:bldP spid="87" grpId="0" animBg="1"/>
      <p:bldP spid="89" grpId="0" animBg="1"/>
      <p:bldP spid="90" grpId="0" animBg="1"/>
      <p:bldP spid="91" grpId="0" animBg="1"/>
      <p:bldP spid="92" grpId="0" animBg="1"/>
      <p:bldP spid="95" grpId="0" animBg="1"/>
      <p:bldP spid="100" grpId="0" animBg="1"/>
      <p:bldP spid="101" grpId="0" animBg="1"/>
      <p:bldP spid="102" grpId="0" animBg="1"/>
      <p:bldP spid="103" grpId="0" animBg="1"/>
      <p:bldP spid="104" grpId="0" animBg="1"/>
      <p:bldP spid="105" grpId="0" animBg="1"/>
      <p:bldP spid="106" grpId="0" animBg="1"/>
      <p:bldP spid="10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ktangel 12"/>
          <p:cNvSpPr/>
          <p:nvPr/>
        </p:nvSpPr>
        <p:spPr>
          <a:xfrm>
            <a:off x="0" y="0"/>
            <a:ext cx="3139440" cy="419212"/>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4" name="Tittel 10"/>
          <p:cNvSpPr txBox="1">
            <a:spLocks/>
          </p:cNvSpPr>
          <p:nvPr/>
        </p:nvSpPr>
        <p:spPr>
          <a:xfrm>
            <a:off x="690880" y="-48422"/>
            <a:ext cx="2448560" cy="467575"/>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nb-NO" sz="1800" b="1" dirty="0" smtClean="0">
                <a:solidFill>
                  <a:schemeClr val="bg1"/>
                </a:solidFill>
              </a:rPr>
              <a:t>Studieorienteringsdag</a:t>
            </a:r>
            <a:endParaRPr lang="nb-NO" sz="1800" b="1" dirty="0">
              <a:solidFill>
                <a:schemeClr val="bg1"/>
              </a:solidFill>
            </a:endParaRPr>
          </a:p>
        </p:txBody>
      </p:sp>
      <p:sp>
        <p:nvSpPr>
          <p:cNvPr id="15" name="Tittel 10"/>
          <p:cNvSpPr txBox="1">
            <a:spLocks/>
          </p:cNvSpPr>
          <p:nvPr/>
        </p:nvSpPr>
        <p:spPr>
          <a:xfrm>
            <a:off x="685800" y="1046561"/>
            <a:ext cx="2946400" cy="1462959"/>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80000"/>
              </a:lnSpc>
            </a:pPr>
            <a:r>
              <a:rPr lang="nb-NO" b="1" dirty="0" smtClean="0">
                <a:solidFill>
                  <a:schemeClr val="accent1">
                    <a:lumMod val="50000"/>
                  </a:schemeClr>
                </a:solidFill>
              </a:rPr>
              <a:t>Studere utenlands?</a:t>
            </a:r>
          </a:p>
        </p:txBody>
      </p:sp>
      <p:sp>
        <p:nvSpPr>
          <p:cNvPr id="16" name="Rektangel 15"/>
          <p:cNvSpPr/>
          <p:nvPr/>
        </p:nvSpPr>
        <p:spPr>
          <a:xfrm>
            <a:off x="772160" y="2491740"/>
            <a:ext cx="2367280" cy="80291"/>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 name="TekstSylinder 2"/>
          <p:cNvSpPr txBox="1"/>
          <p:nvPr/>
        </p:nvSpPr>
        <p:spPr>
          <a:xfrm>
            <a:off x="825500" y="2800350"/>
            <a:ext cx="4337050" cy="923330"/>
          </a:xfrm>
          <a:prstGeom prst="rect">
            <a:avLst/>
          </a:prstGeom>
          <a:noFill/>
        </p:spPr>
        <p:txBody>
          <a:bodyPr wrap="square" rtlCol="0">
            <a:spAutoFit/>
          </a:bodyPr>
          <a:lstStyle/>
          <a:p>
            <a:pPr marL="342900" indent="-342900">
              <a:buFont typeface="+mj-lt"/>
              <a:buAutoNum type="arabicPeriod"/>
            </a:pPr>
            <a:r>
              <a:rPr lang="nb-NO" b="1" dirty="0" smtClean="0">
                <a:solidFill>
                  <a:schemeClr val="accent1">
                    <a:lumMod val="50000"/>
                  </a:schemeClr>
                </a:solidFill>
              </a:rPr>
              <a:t>Utveksling:</a:t>
            </a:r>
            <a:r>
              <a:rPr lang="nb-NO" dirty="0" smtClean="0">
                <a:solidFill>
                  <a:schemeClr val="accent1">
                    <a:lumMod val="50000"/>
                  </a:schemeClr>
                </a:solidFill>
              </a:rPr>
              <a:t/>
            </a:r>
            <a:br>
              <a:rPr lang="nb-NO" dirty="0" smtClean="0">
                <a:solidFill>
                  <a:schemeClr val="accent1">
                    <a:lumMod val="50000"/>
                  </a:schemeClr>
                </a:solidFill>
              </a:rPr>
            </a:br>
            <a:r>
              <a:rPr lang="nb-NO" dirty="0" smtClean="0">
                <a:solidFill>
                  <a:schemeClr val="accent1">
                    <a:lumMod val="50000"/>
                  </a:schemeClr>
                </a:solidFill>
              </a:rPr>
              <a:t>Deler </a:t>
            </a:r>
            <a:r>
              <a:rPr lang="nb-NO" dirty="0">
                <a:solidFill>
                  <a:schemeClr val="accent1">
                    <a:lumMod val="50000"/>
                  </a:schemeClr>
                </a:solidFill>
              </a:rPr>
              <a:t>av </a:t>
            </a:r>
            <a:r>
              <a:rPr lang="nb-NO" dirty="0" smtClean="0">
                <a:solidFill>
                  <a:schemeClr val="accent1">
                    <a:lumMod val="50000"/>
                  </a:schemeClr>
                </a:solidFill>
              </a:rPr>
              <a:t>studiet i utlandet </a:t>
            </a:r>
            <a:br>
              <a:rPr lang="nb-NO" dirty="0" smtClean="0">
                <a:solidFill>
                  <a:schemeClr val="accent1">
                    <a:lumMod val="50000"/>
                  </a:schemeClr>
                </a:solidFill>
              </a:rPr>
            </a:br>
            <a:r>
              <a:rPr lang="nb-NO" dirty="0" smtClean="0">
                <a:solidFill>
                  <a:schemeClr val="accent1">
                    <a:lumMod val="50000"/>
                  </a:schemeClr>
                </a:solidFill>
              </a:rPr>
              <a:t>(</a:t>
            </a:r>
            <a:r>
              <a:rPr lang="nb-NO" dirty="0">
                <a:solidFill>
                  <a:schemeClr val="accent1">
                    <a:lumMod val="50000"/>
                  </a:schemeClr>
                </a:solidFill>
              </a:rPr>
              <a:t>via norsk universitet/høgskole</a:t>
            </a:r>
            <a:r>
              <a:rPr lang="nb-NO" dirty="0" smtClean="0">
                <a:solidFill>
                  <a:schemeClr val="accent1">
                    <a:lumMod val="50000"/>
                  </a:schemeClr>
                </a:solidFill>
              </a:rPr>
              <a:t>)</a:t>
            </a:r>
            <a:endParaRPr lang="nb-NO" dirty="0">
              <a:solidFill>
                <a:schemeClr val="accent1">
                  <a:lumMod val="50000"/>
                </a:schemeClr>
              </a:solidFill>
            </a:endParaRPr>
          </a:p>
        </p:txBody>
      </p:sp>
      <p:pic>
        <p:nvPicPr>
          <p:cNvPr id="4" name="Bilde 3"/>
          <p:cNvPicPr>
            <a:picLocks noChangeAspect="1"/>
          </p:cNvPicPr>
          <p:nvPr/>
        </p:nvPicPr>
        <p:blipFill>
          <a:blip r:embed="rId3">
            <a:duotone>
              <a:schemeClr val="accent2">
                <a:shade val="45000"/>
                <a:satMod val="135000"/>
              </a:schemeClr>
              <a:prstClr val="white"/>
            </a:duotone>
          </a:blip>
          <a:stretch>
            <a:fillRect/>
          </a:stretch>
        </p:blipFill>
        <p:spPr>
          <a:xfrm>
            <a:off x="5244627" y="1395938"/>
            <a:ext cx="3188647" cy="2351624"/>
          </a:xfrm>
          <a:prstGeom prst="rect">
            <a:avLst/>
          </a:prstGeom>
        </p:spPr>
      </p:pic>
      <p:grpSp>
        <p:nvGrpSpPr>
          <p:cNvPr id="5" name="Gruppe 4"/>
          <p:cNvGrpSpPr/>
          <p:nvPr/>
        </p:nvGrpSpPr>
        <p:grpSpPr>
          <a:xfrm>
            <a:off x="2809823" y="-128174"/>
            <a:ext cx="10058402" cy="5657851"/>
            <a:chOff x="2809823" y="-128174"/>
            <a:chExt cx="10058402" cy="5657851"/>
          </a:xfrm>
        </p:grpSpPr>
        <p:pic>
          <p:nvPicPr>
            <p:cNvPr id="7" name="Bilde 6" descr="Skjermbilde 2016-12-22 kl. 10.43.05.pn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973396" y="839835"/>
              <a:ext cx="5064907" cy="3176356"/>
            </a:xfrm>
            <a:prstGeom prst="rect">
              <a:avLst/>
            </a:prstGeom>
          </p:spPr>
        </p:pic>
        <p:pic>
          <p:nvPicPr>
            <p:cNvPr id="17" name="Bilde 16" descr="macbook.png"/>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2809823" y="-128174"/>
              <a:ext cx="10058402" cy="5657851"/>
            </a:xfrm>
            <a:prstGeom prst="rect">
              <a:avLst/>
            </a:prstGeom>
          </p:spPr>
        </p:pic>
      </p:grpSp>
      <p:sp>
        <p:nvSpPr>
          <p:cNvPr id="11" name="TekstSylinder 10"/>
          <p:cNvSpPr txBox="1"/>
          <p:nvPr/>
        </p:nvSpPr>
        <p:spPr>
          <a:xfrm>
            <a:off x="825500" y="3635139"/>
            <a:ext cx="4337050" cy="923330"/>
          </a:xfrm>
          <a:prstGeom prst="rect">
            <a:avLst/>
          </a:prstGeom>
          <a:noFill/>
        </p:spPr>
        <p:txBody>
          <a:bodyPr wrap="square" rtlCol="0">
            <a:spAutoFit/>
          </a:bodyPr>
          <a:lstStyle/>
          <a:p>
            <a:pPr marL="342900" indent="-342900">
              <a:buFont typeface="+mj-lt"/>
              <a:buAutoNum type="arabicPeriod" startAt="2"/>
            </a:pPr>
            <a:r>
              <a:rPr lang="nb-NO" b="1" dirty="0" smtClean="0">
                <a:solidFill>
                  <a:schemeClr val="accent1">
                    <a:lumMod val="50000"/>
                  </a:schemeClr>
                </a:solidFill>
              </a:rPr>
              <a:t>Hel grad:</a:t>
            </a:r>
            <a:br>
              <a:rPr lang="nb-NO" b="1" dirty="0" smtClean="0">
                <a:solidFill>
                  <a:schemeClr val="accent1">
                    <a:lumMod val="50000"/>
                  </a:schemeClr>
                </a:solidFill>
              </a:rPr>
            </a:br>
            <a:r>
              <a:rPr lang="nb-NO" dirty="0" smtClean="0">
                <a:solidFill>
                  <a:schemeClr val="accent1">
                    <a:lumMod val="50000"/>
                  </a:schemeClr>
                </a:solidFill>
              </a:rPr>
              <a:t>Hele studiet i utlandet</a:t>
            </a:r>
            <a:br>
              <a:rPr lang="nb-NO" dirty="0" smtClean="0">
                <a:solidFill>
                  <a:schemeClr val="accent1">
                    <a:lumMod val="50000"/>
                  </a:schemeClr>
                </a:solidFill>
              </a:rPr>
            </a:br>
            <a:r>
              <a:rPr lang="nb-NO" dirty="0" smtClean="0">
                <a:solidFill>
                  <a:schemeClr val="accent1">
                    <a:lumMod val="50000"/>
                  </a:schemeClr>
                </a:solidFill>
              </a:rPr>
              <a:t>(</a:t>
            </a:r>
            <a:r>
              <a:rPr lang="nb-NO" dirty="0">
                <a:solidFill>
                  <a:schemeClr val="accent1">
                    <a:lumMod val="50000"/>
                  </a:schemeClr>
                </a:solidFill>
              </a:rPr>
              <a:t>via ANSA/</a:t>
            </a:r>
            <a:r>
              <a:rPr lang="nb-NO" dirty="0" err="1">
                <a:solidFill>
                  <a:schemeClr val="accent1">
                    <a:lumMod val="50000"/>
                  </a:schemeClr>
                </a:solidFill>
              </a:rPr>
              <a:t>SiU</a:t>
            </a:r>
            <a:r>
              <a:rPr lang="nb-NO" dirty="0">
                <a:solidFill>
                  <a:schemeClr val="accent1">
                    <a:lumMod val="50000"/>
                  </a:schemeClr>
                </a:solidFill>
              </a:rPr>
              <a:t>)</a:t>
            </a:r>
          </a:p>
        </p:txBody>
      </p:sp>
      <p:sp>
        <p:nvSpPr>
          <p:cNvPr id="2" name="TekstSylinder 1"/>
          <p:cNvSpPr txBox="1"/>
          <p:nvPr/>
        </p:nvSpPr>
        <p:spPr>
          <a:xfrm>
            <a:off x="4842292" y="4574149"/>
            <a:ext cx="2151814" cy="369332"/>
          </a:xfrm>
          <a:prstGeom prst="rect">
            <a:avLst/>
          </a:prstGeom>
          <a:noFill/>
        </p:spPr>
        <p:txBody>
          <a:bodyPr wrap="none" rtlCol="0">
            <a:spAutoFit/>
          </a:bodyPr>
          <a:lstStyle/>
          <a:p>
            <a:r>
              <a:rPr lang="nb-NO" u="sng" dirty="0" err="1" smtClean="0">
                <a:solidFill>
                  <a:srgbClr val="406295"/>
                </a:solidFill>
              </a:rPr>
              <a:t>utdanningiverden.no</a:t>
            </a:r>
            <a:endParaRPr lang="nb-NO" u="sng" dirty="0">
              <a:solidFill>
                <a:srgbClr val="406295"/>
              </a:solidFill>
            </a:endParaRPr>
          </a:p>
        </p:txBody>
      </p:sp>
    </p:spTree>
    <p:extLst>
      <p:ext uri="{BB962C8B-B14F-4D97-AF65-F5344CB8AC3E}">
        <p14:creationId xmlns:p14="http://schemas.microsoft.com/office/powerpoint/2010/main" val="2081806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7"/>
          <p:cNvSpPr/>
          <p:nvPr/>
        </p:nvSpPr>
        <p:spPr>
          <a:xfrm>
            <a:off x="0" y="0"/>
            <a:ext cx="3139440" cy="419212"/>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9" name="Tittel 10"/>
          <p:cNvSpPr txBox="1">
            <a:spLocks/>
          </p:cNvSpPr>
          <p:nvPr/>
        </p:nvSpPr>
        <p:spPr>
          <a:xfrm>
            <a:off x="690880" y="-48422"/>
            <a:ext cx="2448560" cy="467575"/>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nb-NO" sz="1800" b="1" dirty="0" smtClean="0">
                <a:solidFill>
                  <a:schemeClr val="bg1"/>
                </a:solidFill>
              </a:rPr>
              <a:t>Studieorienteringsdag</a:t>
            </a:r>
            <a:endParaRPr lang="nb-NO" sz="1800" b="1" dirty="0">
              <a:solidFill>
                <a:schemeClr val="bg1"/>
              </a:solidFill>
            </a:endParaRPr>
          </a:p>
        </p:txBody>
      </p:sp>
      <p:sp>
        <p:nvSpPr>
          <p:cNvPr id="10" name="Tittel 10"/>
          <p:cNvSpPr txBox="1">
            <a:spLocks/>
          </p:cNvSpPr>
          <p:nvPr/>
        </p:nvSpPr>
        <p:spPr>
          <a:xfrm>
            <a:off x="685800" y="1046561"/>
            <a:ext cx="3206750" cy="1462959"/>
          </a:xfrm>
          <a:prstGeom prst="rect">
            <a:avLst/>
          </a:prstGeom>
        </p:spPr>
        <p:txBody>
          <a:bodyPr vert="horz" lIns="91440" tIns="45720" rIns="91440" bIns="45720" rtlCol="0" anchor="ctr">
            <a:normAutofit fontScale="9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80000"/>
              </a:lnSpc>
            </a:pPr>
            <a:r>
              <a:rPr lang="nb-NO" b="1" dirty="0" smtClean="0">
                <a:solidFill>
                  <a:schemeClr val="accent1">
                    <a:lumMod val="50000"/>
                  </a:schemeClr>
                </a:solidFill>
              </a:rPr>
              <a:t>Studienes grunnstruktur</a:t>
            </a:r>
          </a:p>
        </p:txBody>
      </p:sp>
      <p:sp>
        <p:nvSpPr>
          <p:cNvPr id="14" name="Rektangel 13"/>
          <p:cNvSpPr/>
          <p:nvPr/>
        </p:nvSpPr>
        <p:spPr>
          <a:xfrm>
            <a:off x="772160" y="2491740"/>
            <a:ext cx="2367280" cy="80291"/>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pSp>
        <p:nvGrpSpPr>
          <p:cNvPr id="20" name="Gruppe 19"/>
          <p:cNvGrpSpPr/>
          <p:nvPr/>
        </p:nvGrpSpPr>
        <p:grpSpPr>
          <a:xfrm>
            <a:off x="4019548" y="1352831"/>
            <a:ext cx="1720853" cy="2959100"/>
            <a:chOff x="4019548" y="1352831"/>
            <a:chExt cx="1720853" cy="2959100"/>
          </a:xfrm>
        </p:grpSpPr>
        <p:sp>
          <p:nvSpPr>
            <p:cNvPr id="3" name="Rektangel 2"/>
            <p:cNvSpPr/>
            <p:nvPr/>
          </p:nvSpPr>
          <p:spPr>
            <a:xfrm>
              <a:off x="4019549" y="1352831"/>
              <a:ext cx="1720852" cy="2959100"/>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7" name="Tittel 10"/>
            <p:cNvSpPr txBox="1">
              <a:spLocks/>
            </p:cNvSpPr>
            <p:nvPr/>
          </p:nvSpPr>
          <p:spPr>
            <a:xfrm>
              <a:off x="4019548" y="2443561"/>
              <a:ext cx="1720852" cy="1462959"/>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nb-NO" sz="2900" b="1" dirty="0" smtClean="0">
                  <a:solidFill>
                    <a:schemeClr val="accent1">
                      <a:lumMod val="20000"/>
                      <a:lumOff val="80000"/>
                    </a:schemeClr>
                  </a:solidFill>
                </a:rPr>
                <a:t>Integrert master</a:t>
              </a:r>
            </a:p>
            <a:p>
              <a:pPr>
                <a:lnSpc>
                  <a:spcPct val="80000"/>
                </a:lnSpc>
              </a:pPr>
              <a:r>
                <a:rPr lang="nb-NO" b="1" dirty="0" smtClean="0">
                  <a:solidFill>
                    <a:schemeClr val="accent1">
                      <a:lumMod val="20000"/>
                      <a:lumOff val="80000"/>
                    </a:schemeClr>
                  </a:solidFill>
                </a:rPr>
                <a:t>5 år</a:t>
              </a:r>
            </a:p>
          </p:txBody>
        </p:sp>
      </p:grpSp>
      <p:grpSp>
        <p:nvGrpSpPr>
          <p:cNvPr id="6" name="Gruppe 5"/>
          <p:cNvGrpSpPr/>
          <p:nvPr/>
        </p:nvGrpSpPr>
        <p:grpSpPr>
          <a:xfrm>
            <a:off x="5861050" y="2298700"/>
            <a:ext cx="2647950" cy="2006600"/>
            <a:chOff x="5861050" y="2298700"/>
            <a:chExt cx="2647950" cy="2006600"/>
          </a:xfrm>
        </p:grpSpPr>
        <p:sp>
          <p:nvSpPr>
            <p:cNvPr id="15" name="Rektangel 14"/>
            <p:cNvSpPr/>
            <p:nvPr/>
          </p:nvSpPr>
          <p:spPr>
            <a:xfrm>
              <a:off x="5861050" y="2298700"/>
              <a:ext cx="2647950" cy="2006600"/>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8" name="Tittel 10"/>
            <p:cNvSpPr txBox="1">
              <a:spLocks/>
            </p:cNvSpPr>
            <p:nvPr/>
          </p:nvSpPr>
          <p:spPr>
            <a:xfrm>
              <a:off x="5861050" y="2572031"/>
              <a:ext cx="2647950" cy="1462959"/>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nb-NO" sz="2900" b="1" dirty="0" smtClean="0">
                  <a:solidFill>
                    <a:schemeClr val="accent1">
                      <a:lumMod val="20000"/>
                      <a:lumOff val="80000"/>
                    </a:schemeClr>
                  </a:solidFill>
                </a:rPr>
                <a:t>Bachelor</a:t>
              </a:r>
            </a:p>
            <a:p>
              <a:pPr>
                <a:lnSpc>
                  <a:spcPct val="80000"/>
                </a:lnSpc>
              </a:pPr>
              <a:r>
                <a:rPr lang="nb-NO" b="1" dirty="0" smtClean="0">
                  <a:solidFill>
                    <a:schemeClr val="accent1">
                      <a:lumMod val="20000"/>
                      <a:lumOff val="80000"/>
                    </a:schemeClr>
                  </a:solidFill>
                </a:rPr>
                <a:t>3 år</a:t>
              </a:r>
            </a:p>
          </p:txBody>
        </p:sp>
      </p:grpSp>
      <p:grpSp>
        <p:nvGrpSpPr>
          <p:cNvPr id="7" name="Gruppe 6"/>
          <p:cNvGrpSpPr/>
          <p:nvPr/>
        </p:nvGrpSpPr>
        <p:grpSpPr>
          <a:xfrm>
            <a:off x="5861050" y="1346200"/>
            <a:ext cx="2647950" cy="825501"/>
            <a:chOff x="5861050" y="1346200"/>
            <a:chExt cx="2647950" cy="825501"/>
          </a:xfrm>
        </p:grpSpPr>
        <p:sp>
          <p:nvSpPr>
            <p:cNvPr id="16" name="Rektangel 15"/>
            <p:cNvSpPr/>
            <p:nvPr/>
          </p:nvSpPr>
          <p:spPr>
            <a:xfrm>
              <a:off x="5861050" y="1346200"/>
              <a:ext cx="2647950" cy="825500"/>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9" name="Tittel 10"/>
            <p:cNvSpPr txBox="1">
              <a:spLocks/>
            </p:cNvSpPr>
            <p:nvPr/>
          </p:nvSpPr>
          <p:spPr>
            <a:xfrm>
              <a:off x="5861050" y="1346201"/>
              <a:ext cx="2647950" cy="82550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nb-NO" sz="3100" b="1" dirty="0" smtClean="0">
                  <a:solidFill>
                    <a:srgbClr val="DCE6F2"/>
                  </a:solidFill>
                </a:rPr>
                <a:t>Master</a:t>
              </a:r>
              <a:r>
                <a:rPr lang="nb-NO" b="1" dirty="0" smtClean="0">
                  <a:solidFill>
                    <a:srgbClr val="DCE6F2"/>
                  </a:solidFill>
                </a:rPr>
                <a:t> 2 år</a:t>
              </a:r>
            </a:p>
          </p:txBody>
        </p:sp>
      </p:grpSp>
    </p:spTree>
    <p:extLst>
      <p:ext uri="{BB962C8B-B14F-4D97-AF65-F5344CB8AC3E}">
        <p14:creationId xmlns:p14="http://schemas.microsoft.com/office/powerpoint/2010/main" val="2308958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anim calcmode="lin" valueType="num">
                                      <p:cBhvr>
                                        <p:cTn id="22" dur="1000" fill="hold"/>
                                        <p:tgtEl>
                                          <p:spTgt spid="20"/>
                                        </p:tgtEl>
                                        <p:attrNameLst>
                                          <p:attrName>ppt_x</p:attrName>
                                        </p:attrNameLst>
                                      </p:cBhvr>
                                      <p:tavLst>
                                        <p:tav tm="0">
                                          <p:val>
                                            <p:strVal val="#ppt_x"/>
                                          </p:val>
                                        </p:tav>
                                        <p:tav tm="100000">
                                          <p:val>
                                            <p:strVal val="#ppt_x"/>
                                          </p:val>
                                        </p:tav>
                                      </p:tavLst>
                                    </p:anim>
                                    <p:anim calcmode="lin" valueType="num">
                                      <p:cBhvr>
                                        <p:cTn id="2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0" y="0"/>
            <a:ext cx="3139440" cy="419212"/>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5" name="Tittel 10"/>
          <p:cNvSpPr txBox="1">
            <a:spLocks/>
          </p:cNvSpPr>
          <p:nvPr/>
        </p:nvSpPr>
        <p:spPr>
          <a:xfrm>
            <a:off x="690880" y="-48422"/>
            <a:ext cx="2448560" cy="467575"/>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nb-NO" sz="1800" b="1" dirty="0" smtClean="0">
                <a:solidFill>
                  <a:schemeClr val="bg1"/>
                </a:solidFill>
              </a:rPr>
              <a:t>Studieorienteringsdag</a:t>
            </a:r>
            <a:endParaRPr lang="nb-NO" sz="1800" b="1" dirty="0">
              <a:solidFill>
                <a:schemeClr val="bg1"/>
              </a:solidFill>
            </a:endParaRPr>
          </a:p>
        </p:txBody>
      </p:sp>
      <p:sp>
        <p:nvSpPr>
          <p:cNvPr id="9" name="Tittel 10"/>
          <p:cNvSpPr txBox="1">
            <a:spLocks/>
          </p:cNvSpPr>
          <p:nvPr/>
        </p:nvSpPr>
        <p:spPr>
          <a:xfrm>
            <a:off x="690880" y="2407163"/>
            <a:ext cx="3587750" cy="1091214"/>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80000"/>
              </a:lnSpc>
            </a:pPr>
            <a:r>
              <a:rPr lang="nb-NO" sz="2100" dirty="0" smtClean="0">
                <a:solidFill>
                  <a:schemeClr val="accent1">
                    <a:lumMod val="50000"/>
                  </a:schemeClr>
                </a:solidFill>
              </a:rPr>
              <a:t>Din </a:t>
            </a:r>
            <a:r>
              <a:rPr lang="nb-NO" sz="2100" dirty="0" err="1" smtClean="0">
                <a:solidFill>
                  <a:schemeClr val="accent1">
                    <a:lumMod val="50000"/>
                  </a:schemeClr>
                </a:solidFill>
              </a:rPr>
              <a:t>nestbeste</a:t>
            </a:r>
            <a:r>
              <a:rPr lang="nb-NO" sz="2100" dirty="0" smtClean="0">
                <a:solidFill>
                  <a:schemeClr val="accent1">
                    <a:lumMod val="50000"/>
                  </a:schemeClr>
                </a:solidFill>
              </a:rPr>
              <a:t> venn</a:t>
            </a:r>
          </a:p>
        </p:txBody>
      </p:sp>
      <p:sp>
        <p:nvSpPr>
          <p:cNvPr id="12" name="Tittel 10"/>
          <p:cNvSpPr txBox="1">
            <a:spLocks/>
          </p:cNvSpPr>
          <p:nvPr/>
        </p:nvSpPr>
        <p:spPr>
          <a:xfrm>
            <a:off x="685800" y="1371681"/>
            <a:ext cx="3587750" cy="1035698"/>
          </a:xfrm>
          <a:prstGeom prst="rect">
            <a:avLst/>
          </a:prstGeom>
        </p:spPr>
        <p:txBody>
          <a:bodyPr vert="horz" lIns="91440" tIns="45720" rIns="91440" bIns="45720" rtlCol="0" anchor="ctr">
            <a:normAutofit fontScale="90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80000"/>
              </a:lnSpc>
            </a:pPr>
            <a:r>
              <a:rPr lang="nb-NO" b="1" dirty="0" smtClean="0">
                <a:solidFill>
                  <a:schemeClr val="accent1">
                    <a:lumMod val="50000"/>
                  </a:schemeClr>
                </a:solidFill>
              </a:rPr>
              <a:t>Student-samskipnaden</a:t>
            </a:r>
          </a:p>
        </p:txBody>
      </p:sp>
      <p:sp>
        <p:nvSpPr>
          <p:cNvPr id="13" name="Rektangel 12"/>
          <p:cNvSpPr/>
          <p:nvPr/>
        </p:nvSpPr>
        <p:spPr>
          <a:xfrm>
            <a:off x="772160" y="2434590"/>
            <a:ext cx="2367280" cy="80291"/>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5" name="Bilde 14" descr="seng.png"/>
          <p:cNvPicPr>
            <a:picLocks noChangeAspect="1"/>
          </p:cNvPicPr>
          <p:nvPr/>
        </p:nvPicPr>
        <p:blipFill>
          <a:blip r:embed="rId3"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7116164" y="1371681"/>
            <a:ext cx="1584057" cy="1119375"/>
          </a:xfrm>
          <a:prstGeom prst="rect">
            <a:avLst/>
          </a:prstGeom>
        </p:spPr>
      </p:pic>
      <p:pic>
        <p:nvPicPr>
          <p:cNvPr id="16" name="Bilde 15" descr="mat.png"/>
          <p:cNvPicPr>
            <a:picLocks noChangeAspect="1"/>
          </p:cNvPicPr>
          <p:nvPr/>
        </p:nvPicPr>
        <p:blipFill>
          <a:blip r:embed="rId4"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5329477" y="1390476"/>
            <a:ext cx="1584057" cy="1119375"/>
          </a:xfrm>
          <a:prstGeom prst="rect">
            <a:avLst/>
          </a:prstGeom>
        </p:spPr>
      </p:pic>
      <p:pic>
        <p:nvPicPr>
          <p:cNvPr id="17" name="Bilde 16" descr="books.png"/>
          <p:cNvPicPr>
            <a:picLocks noChangeAspect="1"/>
          </p:cNvPicPr>
          <p:nvPr/>
        </p:nvPicPr>
        <p:blipFill>
          <a:blip r:embed="rId5"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7116165" y="2665649"/>
            <a:ext cx="1289109" cy="1119375"/>
          </a:xfrm>
          <a:prstGeom prst="rect">
            <a:avLst/>
          </a:prstGeom>
        </p:spPr>
      </p:pic>
      <p:pic>
        <p:nvPicPr>
          <p:cNvPr id="18" name="Bilde 17" descr="trening.png"/>
          <p:cNvPicPr>
            <a:picLocks noChangeAspect="1"/>
          </p:cNvPicPr>
          <p:nvPr/>
        </p:nvPicPr>
        <p:blipFill>
          <a:blip r:embed="rId6"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3678478" y="2665650"/>
            <a:ext cx="1584057" cy="1119375"/>
          </a:xfrm>
          <a:prstGeom prst="rect">
            <a:avLst/>
          </a:prstGeom>
        </p:spPr>
      </p:pic>
      <p:pic>
        <p:nvPicPr>
          <p:cNvPr id="19" name="Bilde 18" descr="helse.png"/>
          <p:cNvPicPr>
            <a:picLocks noChangeAspect="1"/>
          </p:cNvPicPr>
          <p:nvPr/>
        </p:nvPicPr>
        <p:blipFill>
          <a:blip r:embed="rId7"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4763828" y="2394826"/>
            <a:ext cx="2551140" cy="1802765"/>
          </a:xfrm>
          <a:prstGeom prst="rect">
            <a:avLst/>
          </a:prstGeom>
        </p:spPr>
      </p:pic>
    </p:spTree>
    <p:extLst>
      <p:ext uri="{BB962C8B-B14F-4D97-AF65-F5344CB8AC3E}">
        <p14:creationId xmlns:p14="http://schemas.microsoft.com/office/powerpoint/2010/main" val="3061183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0" y="0"/>
            <a:ext cx="3139440" cy="419212"/>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5" name="Tittel 10"/>
          <p:cNvSpPr txBox="1">
            <a:spLocks/>
          </p:cNvSpPr>
          <p:nvPr/>
        </p:nvSpPr>
        <p:spPr>
          <a:xfrm>
            <a:off x="690880" y="-48422"/>
            <a:ext cx="2448560" cy="467575"/>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nb-NO" sz="1800" b="1" dirty="0" smtClean="0">
                <a:solidFill>
                  <a:schemeClr val="bg1"/>
                </a:solidFill>
              </a:rPr>
              <a:t>Studieorienteringsdag</a:t>
            </a:r>
            <a:endParaRPr lang="nb-NO" sz="1800" b="1" dirty="0">
              <a:solidFill>
                <a:schemeClr val="bg1"/>
              </a:solidFill>
            </a:endParaRPr>
          </a:p>
        </p:txBody>
      </p:sp>
      <p:sp>
        <p:nvSpPr>
          <p:cNvPr id="9" name="Tittel 10"/>
          <p:cNvSpPr txBox="1">
            <a:spLocks/>
          </p:cNvSpPr>
          <p:nvPr/>
        </p:nvSpPr>
        <p:spPr>
          <a:xfrm>
            <a:off x="690880" y="2407163"/>
            <a:ext cx="3587750" cy="1091214"/>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80000"/>
              </a:lnSpc>
            </a:pPr>
            <a:r>
              <a:rPr lang="nb-NO" sz="2100" dirty="0" smtClean="0">
                <a:solidFill>
                  <a:schemeClr val="accent1">
                    <a:lumMod val="50000"/>
                  </a:schemeClr>
                </a:solidFill>
              </a:rPr>
              <a:t>Din beste venn</a:t>
            </a:r>
          </a:p>
        </p:txBody>
      </p:sp>
      <p:sp>
        <p:nvSpPr>
          <p:cNvPr id="12" name="Tittel 10"/>
          <p:cNvSpPr txBox="1">
            <a:spLocks/>
          </p:cNvSpPr>
          <p:nvPr/>
        </p:nvSpPr>
        <p:spPr>
          <a:xfrm>
            <a:off x="685800" y="1371681"/>
            <a:ext cx="3587750" cy="1035698"/>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80000"/>
              </a:lnSpc>
            </a:pPr>
            <a:r>
              <a:rPr lang="nb-NO" b="1" dirty="0" smtClean="0">
                <a:solidFill>
                  <a:schemeClr val="accent1">
                    <a:lumMod val="50000"/>
                  </a:schemeClr>
                </a:solidFill>
              </a:rPr>
              <a:t>Lånekassen</a:t>
            </a:r>
          </a:p>
        </p:txBody>
      </p:sp>
      <p:sp>
        <p:nvSpPr>
          <p:cNvPr id="13" name="Rektangel 12"/>
          <p:cNvSpPr/>
          <p:nvPr/>
        </p:nvSpPr>
        <p:spPr>
          <a:xfrm>
            <a:off x="772160" y="2434590"/>
            <a:ext cx="2367280" cy="80291"/>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3" name="Bilde 2" descr="seng.png"/>
          <p:cNvPicPr>
            <a:picLocks noChangeAspect="1"/>
          </p:cNvPicPr>
          <p:nvPr/>
        </p:nvPicPr>
        <p:blipFill>
          <a:blip r:embed="rId3"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7116164" y="1371681"/>
            <a:ext cx="1584057" cy="1119375"/>
          </a:xfrm>
          <a:prstGeom prst="rect">
            <a:avLst/>
          </a:prstGeom>
        </p:spPr>
      </p:pic>
      <p:pic>
        <p:nvPicPr>
          <p:cNvPr id="6" name="Bilde 5" descr="mat.png"/>
          <p:cNvPicPr>
            <a:picLocks noChangeAspect="1"/>
          </p:cNvPicPr>
          <p:nvPr/>
        </p:nvPicPr>
        <p:blipFill>
          <a:blip r:embed="rId4"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5329477" y="1390476"/>
            <a:ext cx="1584057" cy="1119375"/>
          </a:xfrm>
          <a:prstGeom prst="rect">
            <a:avLst/>
          </a:prstGeom>
        </p:spPr>
      </p:pic>
      <p:pic>
        <p:nvPicPr>
          <p:cNvPr id="8" name="Bilde 7" descr="books.png"/>
          <p:cNvPicPr>
            <a:picLocks noChangeAspect="1"/>
          </p:cNvPicPr>
          <p:nvPr/>
        </p:nvPicPr>
        <p:blipFill>
          <a:blip r:embed="rId5"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7116165" y="2665649"/>
            <a:ext cx="1289109" cy="1119375"/>
          </a:xfrm>
          <a:prstGeom prst="rect">
            <a:avLst/>
          </a:prstGeom>
        </p:spPr>
      </p:pic>
      <p:pic>
        <p:nvPicPr>
          <p:cNvPr id="11" name="Bilde 10" descr="trening.png"/>
          <p:cNvPicPr>
            <a:picLocks noChangeAspect="1"/>
          </p:cNvPicPr>
          <p:nvPr/>
        </p:nvPicPr>
        <p:blipFill>
          <a:blip r:embed="rId6"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3678478" y="2665650"/>
            <a:ext cx="1584057" cy="1119375"/>
          </a:xfrm>
          <a:prstGeom prst="rect">
            <a:avLst/>
          </a:prstGeom>
        </p:spPr>
      </p:pic>
      <p:pic>
        <p:nvPicPr>
          <p:cNvPr id="14" name="Bilde 13" descr="helse.png"/>
          <p:cNvPicPr>
            <a:picLocks noChangeAspect="1"/>
          </p:cNvPicPr>
          <p:nvPr/>
        </p:nvPicPr>
        <p:blipFill>
          <a:blip r:embed="rId7"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4763828" y="2394826"/>
            <a:ext cx="2551140" cy="1802765"/>
          </a:xfrm>
          <a:prstGeom prst="rect">
            <a:avLst/>
          </a:prstGeom>
        </p:spPr>
      </p:pic>
      <p:pic>
        <p:nvPicPr>
          <p:cNvPr id="2" name="Bilde 1" descr="penger.png"/>
          <p:cNvPicPr>
            <a:picLocks noChangeAspect="1"/>
          </p:cNvPicPr>
          <p:nvPr/>
        </p:nvPicPr>
        <p:blipFill>
          <a:blip r:embed="rId8">
            <a:extLst>
              <a:ext uri="{28A0092B-C50C-407E-A947-70E740481C1C}">
                <a14:useLocalDpi xmlns:a14="http://schemas.microsoft.com/office/drawing/2010/main"/>
              </a:ext>
            </a:extLst>
          </a:blip>
          <a:stretch>
            <a:fillRect/>
          </a:stretch>
        </p:blipFill>
        <p:spPr>
          <a:xfrm rot="5400000">
            <a:off x="5265366" y="-931437"/>
            <a:ext cx="1461699" cy="2903372"/>
          </a:xfrm>
          <a:prstGeom prst="rect">
            <a:avLst/>
          </a:prstGeom>
        </p:spPr>
      </p:pic>
      <p:pic>
        <p:nvPicPr>
          <p:cNvPr id="7" name="Bilde 6" descr="penger2.png"/>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2939143" y="3909785"/>
            <a:ext cx="6204857" cy="1631975"/>
          </a:xfrm>
          <a:prstGeom prst="rect">
            <a:avLst/>
          </a:prstGeom>
        </p:spPr>
      </p:pic>
      <p:pic>
        <p:nvPicPr>
          <p:cNvPr id="10" name="Bilde 9" descr="buss.png"/>
          <p:cNvPicPr>
            <a:picLocks noChangeAspect="1"/>
          </p:cNvPicPr>
          <p:nvPr/>
        </p:nvPicPr>
        <p:blipFill>
          <a:blip r:embed="rId10"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3846214" y="1560899"/>
            <a:ext cx="1248583" cy="778527"/>
          </a:xfrm>
          <a:prstGeom prst="rect">
            <a:avLst/>
          </a:prstGeom>
        </p:spPr>
      </p:pic>
    </p:spTree>
    <p:extLst>
      <p:ext uri="{BB962C8B-B14F-4D97-AF65-F5344CB8AC3E}">
        <p14:creationId xmlns:p14="http://schemas.microsoft.com/office/powerpoint/2010/main" val="3439732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ktangel 16"/>
          <p:cNvSpPr/>
          <p:nvPr/>
        </p:nvSpPr>
        <p:spPr>
          <a:xfrm>
            <a:off x="0" y="0"/>
            <a:ext cx="3139440" cy="419212"/>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8" name="Tittel 10"/>
          <p:cNvSpPr txBox="1">
            <a:spLocks/>
          </p:cNvSpPr>
          <p:nvPr/>
        </p:nvSpPr>
        <p:spPr>
          <a:xfrm>
            <a:off x="690880" y="-48422"/>
            <a:ext cx="2448560" cy="467575"/>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nb-NO" sz="1800" b="1" dirty="0" smtClean="0">
                <a:solidFill>
                  <a:schemeClr val="bg1"/>
                </a:solidFill>
              </a:rPr>
              <a:t>Studieorienteringsdag</a:t>
            </a:r>
            <a:endParaRPr lang="nb-NO" sz="1800" b="1" dirty="0">
              <a:solidFill>
                <a:schemeClr val="bg1"/>
              </a:solidFill>
            </a:endParaRPr>
          </a:p>
        </p:txBody>
      </p:sp>
      <p:sp>
        <p:nvSpPr>
          <p:cNvPr id="19" name="Tittel 10"/>
          <p:cNvSpPr txBox="1">
            <a:spLocks/>
          </p:cNvSpPr>
          <p:nvPr/>
        </p:nvSpPr>
        <p:spPr>
          <a:xfrm>
            <a:off x="685800" y="665579"/>
            <a:ext cx="3587750" cy="1462959"/>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80000"/>
              </a:lnSpc>
            </a:pPr>
            <a:r>
              <a:rPr lang="nb-NO" dirty="0" smtClean="0">
                <a:solidFill>
                  <a:schemeClr val="accent1">
                    <a:lumMod val="75000"/>
                  </a:schemeClr>
                </a:solidFill>
              </a:rPr>
              <a:t>Viktig: </a:t>
            </a:r>
            <a:r>
              <a:rPr lang="nb-NO" b="1" dirty="0" smtClean="0">
                <a:solidFill>
                  <a:schemeClr val="accent1">
                    <a:lumMod val="50000"/>
                  </a:schemeClr>
                </a:solidFill>
              </a:rPr>
              <a:t/>
            </a:r>
            <a:br>
              <a:rPr lang="nb-NO" b="1" dirty="0" smtClean="0">
                <a:solidFill>
                  <a:schemeClr val="accent1">
                    <a:lumMod val="50000"/>
                  </a:schemeClr>
                </a:solidFill>
              </a:rPr>
            </a:br>
            <a:r>
              <a:rPr lang="nb-NO" b="1" dirty="0" smtClean="0">
                <a:solidFill>
                  <a:schemeClr val="accent1">
                    <a:lumMod val="50000"/>
                  </a:schemeClr>
                </a:solidFill>
              </a:rPr>
              <a:t>Søk riktig</a:t>
            </a:r>
          </a:p>
        </p:txBody>
      </p:sp>
      <p:sp>
        <p:nvSpPr>
          <p:cNvPr id="20" name="Rektangel 19"/>
          <p:cNvSpPr/>
          <p:nvPr/>
        </p:nvSpPr>
        <p:spPr>
          <a:xfrm>
            <a:off x="772159" y="2434590"/>
            <a:ext cx="7791269" cy="80291"/>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 name="TekstSylinder 1"/>
          <p:cNvSpPr txBox="1"/>
          <p:nvPr/>
        </p:nvSpPr>
        <p:spPr>
          <a:xfrm>
            <a:off x="3232919" y="0"/>
            <a:ext cx="2099403" cy="369332"/>
          </a:xfrm>
          <a:prstGeom prst="rect">
            <a:avLst/>
          </a:prstGeom>
          <a:noFill/>
        </p:spPr>
        <p:txBody>
          <a:bodyPr wrap="none" rtlCol="0">
            <a:spAutoFit/>
          </a:bodyPr>
          <a:lstStyle/>
          <a:p>
            <a:r>
              <a:rPr lang="nb-NO" u="sng" dirty="0" err="1" smtClean="0">
                <a:solidFill>
                  <a:schemeClr val="accent1">
                    <a:lumMod val="50000"/>
                  </a:schemeClr>
                </a:solidFill>
              </a:rPr>
              <a:t>Samordnaopptak.no</a:t>
            </a:r>
            <a:endParaRPr lang="nb-NO" u="sng" dirty="0">
              <a:solidFill>
                <a:schemeClr val="accent1">
                  <a:lumMod val="50000"/>
                </a:schemeClr>
              </a:solidFill>
            </a:endParaRPr>
          </a:p>
        </p:txBody>
      </p:sp>
      <p:sp>
        <p:nvSpPr>
          <p:cNvPr id="3" name="TekstSylinder 2"/>
          <p:cNvSpPr txBox="1"/>
          <p:nvPr/>
        </p:nvSpPr>
        <p:spPr>
          <a:xfrm>
            <a:off x="685800" y="4334644"/>
            <a:ext cx="2522742" cy="523220"/>
          </a:xfrm>
          <a:prstGeom prst="rect">
            <a:avLst/>
          </a:prstGeom>
          <a:noFill/>
        </p:spPr>
        <p:txBody>
          <a:bodyPr wrap="none" rtlCol="0">
            <a:spAutoFit/>
          </a:bodyPr>
          <a:lstStyle/>
          <a:p>
            <a:r>
              <a:rPr lang="nb-NO" sz="1400" dirty="0" smtClean="0">
                <a:solidFill>
                  <a:schemeClr val="accent2">
                    <a:lumMod val="75000"/>
                  </a:schemeClr>
                </a:solidFill>
              </a:rPr>
              <a:t>Kun tilbud om </a:t>
            </a:r>
            <a:r>
              <a:rPr lang="nb-NO" sz="1400" dirty="0">
                <a:solidFill>
                  <a:schemeClr val="accent2">
                    <a:lumMod val="75000"/>
                  </a:schemeClr>
                </a:solidFill>
              </a:rPr>
              <a:t>én studieplass!</a:t>
            </a:r>
          </a:p>
          <a:p>
            <a:r>
              <a:rPr lang="nb-NO" sz="1400" dirty="0">
                <a:solidFill>
                  <a:schemeClr val="accent2">
                    <a:lumMod val="75000"/>
                  </a:schemeClr>
                </a:solidFill>
              </a:rPr>
              <a:t>(men </a:t>
            </a:r>
            <a:r>
              <a:rPr lang="nb-NO" sz="1400" dirty="0" smtClean="0">
                <a:solidFill>
                  <a:schemeClr val="accent2">
                    <a:lumMod val="75000"/>
                  </a:schemeClr>
                </a:solidFill>
              </a:rPr>
              <a:t>ikke </a:t>
            </a:r>
            <a:r>
              <a:rPr lang="nb-NO" sz="1400" dirty="0">
                <a:solidFill>
                  <a:schemeClr val="accent2">
                    <a:lumMod val="75000"/>
                  </a:schemeClr>
                </a:solidFill>
              </a:rPr>
              <a:t>garantert studieplass</a:t>
            </a:r>
            <a:r>
              <a:rPr lang="nb-NO" sz="1400" dirty="0" smtClean="0">
                <a:solidFill>
                  <a:schemeClr val="accent2">
                    <a:lumMod val="75000"/>
                  </a:schemeClr>
                </a:solidFill>
              </a:rPr>
              <a:t>)</a:t>
            </a:r>
            <a:endParaRPr lang="nb-NO" sz="1400" dirty="0">
              <a:solidFill>
                <a:schemeClr val="accent2">
                  <a:lumMod val="75000"/>
                </a:schemeClr>
              </a:solidFill>
            </a:endParaRPr>
          </a:p>
        </p:txBody>
      </p:sp>
      <p:sp>
        <p:nvSpPr>
          <p:cNvPr id="32" name="Ellipse 31"/>
          <p:cNvSpPr/>
          <p:nvPr/>
        </p:nvSpPr>
        <p:spPr>
          <a:xfrm>
            <a:off x="4970235" y="2755636"/>
            <a:ext cx="1342572" cy="1342572"/>
          </a:xfrm>
          <a:prstGeom prst="ellipse">
            <a:avLst/>
          </a:prstGeom>
          <a:noFill/>
          <a:ln w="57150" cmpd="sng">
            <a:solidFill>
              <a:schemeClr val="accent1">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3" name="Rektangel 32"/>
          <p:cNvSpPr/>
          <p:nvPr/>
        </p:nvSpPr>
        <p:spPr>
          <a:xfrm rot="5400000">
            <a:off x="5521143" y="2612400"/>
            <a:ext cx="240757" cy="45719"/>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cxnSp>
        <p:nvCxnSpPr>
          <p:cNvPr id="37" name="Rett pil 36"/>
          <p:cNvCxnSpPr/>
          <p:nvPr/>
        </p:nvCxnSpPr>
        <p:spPr>
          <a:xfrm>
            <a:off x="8391070" y="2469525"/>
            <a:ext cx="344714" cy="0"/>
          </a:xfrm>
          <a:prstGeom prst="straightConnector1">
            <a:avLst/>
          </a:prstGeom>
          <a:ln w="76200" cmpd="sng">
            <a:solidFill>
              <a:schemeClr val="accent1">
                <a:lumMod val="60000"/>
                <a:lumOff val="40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41" name="Tittel 10"/>
          <p:cNvSpPr txBox="1">
            <a:spLocks/>
          </p:cNvSpPr>
          <p:nvPr/>
        </p:nvSpPr>
        <p:spPr>
          <a:xfrm>
            <a:off x="4970235" y="3055259"/>
            <a:ext cx="1342572" cy="64627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nb-NO" sz="2000" dirty="0" smtClean="0">
                <a:solidFill>
                  <a:srgbClr val="254061"/>
                </a:solidFill>
              </a:rPr>
              <a:t>20. juli</a:t>
            </a:r>
            <a:endParaRPr lang="nb-NO" sz="2000" dirty="0">
              <a:solidFill>
                <a:srgbClr val="254061"/>
              </a:solidFill>
            </a:endParaRPr>
          </a:p>
        </p:txBody>
      </p:sp>
      <p:grpSp>
        <p:nvGrpSpPr>
          <p:cNvPr id="47" name="Gruppe 46"/>
          <p:cNvGrpSpPr/>
          <p:nvPr/>
        </p:nvGrpSpPr>
        <p:grpSpPr>
          <a:xfrm>
            <a:off x="898071" y="2018866"/>
            <a:ext cx="1342572" cy="2072351"/>
            <a:chOff x="898071" y="2018866"/>
            <a:chExt cx="1342572" cy="2072351"/>
          </a:xfrm>
        </p:grpSpPr>
        <p:sp>
          <p:nvSpPr>
            <p:cNvPr id="9" name="Ellipse 8"/>
            <p:cNvSpPr/>
            <p:nvPr/>
          </p:nvSpPr>
          <p:spPr>
            <a:xfrm>
              <a:off x="898071" y="2748645"/>
              <a:ext cx="1342572" cy="1342572"/>
            </a:xfrm>
            <a:prstGeom prst="ellipse">
              <a:avLst/>
            </a:prstGeom>
            <a:noFill/>
            <a:ln w="57150" cmpd="sng">
              <a:solidFill>
                <a:schemeClr val="accent1">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9" name="Rektangel 28"/>
            <p:cNvSpPr/>
            <p:nvPr/>
          </p:nvSpPr>
          <p:spPr>
            <a:xfrm rot="5400000">
              <a:off x="1448979" y="2605409"/>
              <a:ext cx="240757" cy="45719"/>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9" name="Tittel 10"/>
            <p:cNvSpPr txBox="1">
              <a:spLocks/>
            </p:cNvSpPr>
            <p:nvPr/>
          </p:nvSpPr>
          <p:spPr>
            <a:xfrm>
              <a:off x="898071" y="3055259"/>
              <a:ext cx="1342572" cy="64627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nb-NO" sz="2000" dirty="0" smtClean="0">
                  <a:solidFill>
                    <a:srgbClr val="254061"/>
                  </a:solidFill>
                </a:rPr>
                <a:t>1. mars/</a:t>
              </a:r>
            </a:p>
            <a:p>
              <a:r>
                <a:rPr lang="nb-NO" sz="2000" b="1" dirty="0" smtClean="0">
                  <a:solidFill>
                    <a:srgbClr val="254061"/>
                  </a:solidFill>
                </a:rPr>
                <a:t>15. april</a:t>
              </a:r>
              <a:endParaRPr lang="nb-NO" sz="2000" b="1" dirty="0">
                <a:solidFill>
                  <a:srgbClr val="254061"/>
                </a:solidFill>
              </a:endParaRPr>
            </a:p>
          </p:txBody>
        </p:sp>
        <p:sp>
          <p:nvSpPr>
            <p:cNvPr id="43" name="Tittel 10"/>
            <p:cNvSpPr txBox="1">
              <a:spLocks/>
            </p:cNvSpPr>
            <p:nvPr/>
          </p:nvSpPr>
          <p:spPr>
            <a:xfrm>
              <a:off x="898071" y="2018866"/>
              <a:ext cx="1342572" cy="401479"/>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nb-NO" sz="1600" b="1" dirty="0" smtClean="0">
                  <a:solidFill>
                    <a:srgbClr val="376092"/>
                  </a:solidFill>
                </a:rPr>
                <a:t>Søknadsfrist</a:t>
              </a:r>
              <a:endParaRPr lang="nb-NO" sz="1600" b="1" dirty="0">
                <a:solidFill>
                  <a:srgbClr val="376092"/>
                </a:solidFill>
              </a:endParaRPr>
            </a:p>
          </p:txBody>
        </p:sp>
      </p:grpSp>
      <p:grpSp>
        <p:nvGrpSpPr>
          <p:cNvPr id="48" name="Gruppe 47"/>
          <p:cNvGrpSpPr/>
          <p:nvPr/>
        </p:nvGrpSpPr>
        <p:grpSpPr>
          <a:xfrm>
            <a:off x="2685143" y="2018866"/>
            <a:ext cx="1895927" cy="2079342"/>
            <a:chOff x="2685143" y="2018866"/>
            <a:chExt cx="1895927" cy="2079342"/>
          </a:xfrm>
        </p:grpSpPr>
        <p:sp>
          <p:nvSpPr>
            <p:cNvPr id="30" name="Ellipse 29"/>
            <p:cNvSpPr/>
            <p:nvPr/>
          </p:nvSpPr>
          <p:spPr>
            <a:xfrm>
              <a:off x="2930978" y="2755636"/>
              <a:ext cx="1342572" cy="1342572"/>
            </a:xfrm>
            <a:prstGeom prst="ellipse">
              <a:avLst/>
            </a:prstGeom>
            <a:noFill/>
            <a:ln w="57150" cmpd="sng">
              <a:solidFill>
                <a:schemeClr val="accent1">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1" name="Rektangel 30"/>
            <p:cNvSpPr/>
            <p:nvPr/>
          </p:nvSpPr>
          <p:spPr>
            <a:xfrm rot="5400000">
              <a:off x="3481886" y="2612400"/>
              <a:ext cx="240757" cy="45719"/>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40" name="Tittel 10"/>
            <p:cNvSpPr txBox="1">
              <a:spLocks/>
            </p:cNvSpPr>
            <p:nvPr/>
          </p:nvSpPr>
          <p:spPr>
            <a:xfrm>
              <a:off x="2930978" y="3071950"/>
              <a:ext cx="1342572" cy="62958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nb-NO" sz="2000" dirty="0" smtClean="0">
                  <a:solidFill>
                    <a:srgbClr val="254061"/>
                  </a:solidFill>
                </a:rPr>
                <a:t>1. juli</a:t>
              </a:r>
              <a:endParaRPr lang="nb-NO" sz="2000" dirty="0">
                <a:solidFill>
                  <a:srgbClr val="254061"/>
                </a:solidFill>
              </a:endParaRPr>
            </a:p>
          </p:txBody>
        </p:sp>
        <p:sp>
          <p:nvSpPr>
            <p:cNvPr id="44" name="Tittel 10"/>
            <p:cNvSpPr txBox="1">
              <a:spLocks/>
            </p:cNvSpPr>
            <p:nvPr/>
          </p:nvSpPr>
          <p:spPr>
            <a:xfrm>
              <a:off x="2685143" y="2018866"/>
              <a:ext cx="1895927" cy="401479"/>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nb-NO" sz="1600" b="1" dirty="0" smtClean="0">
                  <a:solidFill>
                    <a:srgbClr val="376092"/>
                  </a:solidFill>
                </a:rPr>
                <a:t>Omprioriteringsfrist</a:t>
              </a:r>
              <a:endParaRPr lang="nb-NO" sz="1600" b="1" dirty="0">
                <a:solidFill>
                  <a:srgbClr val="376092"/>
                </a:solidFill>
              </a:endParaRPr>
            </a:p>
          </p:txBody>
        </p:sp>
      </p:grpSp>
      <p:sp>
        <p:nvSpPr>
          <p:cNvPr id="45" name="Tittel 10"/>
          <p:cNvSpPr txBox="1">
            <a:spLocks/>
          </p:cNvSpPr>
          <p:nvPr/>
        </p:nvSpPr>
        <p:spPr>
          <a:xfrm>
            <a:off x="4970235" y="2018866"/>
            <a:ext cx="1342572" cy="41437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nb-NO" sz="1600" b="1" dirty="0" smtClean="0">
                <a:solidFill>
                  <a:schemeClr val="accent1">
                    <a:lumMod val="75000"/>
                  </a:schemeClr>
                </a:solidFill>
              </a:rPr>
              <a:t>Tilbud</a:t>
            </a:r>
            <a:endParaRPr lang="nb-NO" sz="1600" b="1" dirty="0">
              <a:solidFill>
                <a:schemeClr val="accent1">
                  <a:lumMod val="75000"/>
                </a:schemeClr>
              </a:solidFill>
            </a:endParaRPr>
          </a:p>
        </p:txBody>
      </p:sp>
      <p:grpSp>
        <p:nvGrpSpPr>
          <p:cNvPr id="49" name="Gruppe 48"/>
          <p:cNvGrpSpPr/>
          <p:nvPr/>
        </p:nvGrpSpPr>
        <p:grpSpPr>
          <a:xfrm>
            <a:off x="7118348" y="2018866"/>
            <a:ext cx="1342573" cy="2079342"/>
            <a:chOff x="7118348" y="2018866"/>
            <a:chExt cx="1342573" cy="2079342"/>
          </a:xfrm>
        </p:grpSpPr>
        <p:sp>
          <p:nvSpPr>
            <p:cNvPr id="34" name="Ellipse 33"/>
            <p:cNvSpPr/>
            <p:nvPr/>
          </p:nvSpPr>
          <p:spPr>
            <a:xfrm>
              <a:off x="7118349" y="2755636"/>
              <a:ext cx="1342572" cy="1342572"/>
            </a:xfrm>
            <a:prstGeom prst="ellipse">
              <a:avLst/>
            </a:prstGeom>
            <a:noFill/>
            <a:ln w="57150" cmpd="sng">
              <a:solidFill>
                <a:schemeClr val="accent1">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5" name="Rektangel 34"/>
            <p:cNvSpPr/>
            <p:nvPr/>
          </p:nvSpPr>
          <p:spPr>
            <a:xfrm rot="5400000">
              <a:off x="7669257" y="2612400"/>
              <a:ext cx="240757" cy="45719"/>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42" name="Tittel 10"/>
            <p:cNvSpPr txBox="1">
              <a:spLocks/>
            </p:cNvSpPr>
            <p:nvPr/>
          </p:nvSpPr>
          <p:spPr>
            <a:xfrm>
              <a:off x="7118349" y="3071951"/>
              <a:ext cx="1342572" cy="62958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nb-NO" sz="2000" dirty="0" smtClean="0">
                  <a:solidFill>
                    <a:srgbClr val="254061"/>
                  </a:solidFill>
                </a:rPr>
                <a:t>26. juli</a:t>
              </a:r>
              <a:endParaRPr lang="nb-NO" sz="2000" dirty="0">
                <a:solidFill>
                  <a:srgbClr val="254061"/>
                </a:solidFill>
              </a:endParaRPr>
            </a:p>
          </p:txBody>
        </p:sp>
        <p:sp>
          <p:nvSpPr>
            <p:cNvPr id="46" name="Tittel 10"/>
            <p:cNvSpPr txBox="1">
              <a:spLocks/>
            </p:cNvSpPr>
            <p:nvPr/>
          </p:nvSpPr>
          <p:spPr>
            <a:xfrm>
              <a:off x="7118348" y="2018866"/>
              <a:ext cx="1342573" cy="401479"/>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nb-NO" sz="1600" b="1" dirty="0" smtClean="0">
                  <a:solidFill>
                    <a:srgbClr val="376092"/>
                  </a:solidFill>
                </a:rPr>
                <a:t>Svarfrist</a:t>
              </a:r>
              <a:endParaRPr lang="nb-NO" sz="1600" b="1" dirty="0">
                <a:solidFill>
                  <a:srgbClr val="376092"/>
                </a:solidFill>
              </a:endParaRPr>
            </a:p>
          </p:txBody>
        </p:sp>
      </p:grpSp>
    </p:spTree>
    <p:extLst>
      <p:ext uri="{BB962C8B-B14F-4D97-AF65-F5344CB8AC3E}">
        <p14:creationId xmlns:p14="http://schemas.microsoft.com/office/powerpoint/2010/main" val="2232265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1+#ppt_w/2"/>
                                          </p:val>
                                        </p:tav>
                                        <p:tav tm="100000">
                                          <p:val>
                                            <p:strVal val="#ppt_x"/>
                                          </p:val>
                                        </p:tav>
                                      </p:tavLst>
                                    </p:anim>
                                    <p:anim calcmode="lin" valueType="num">
                                      <p:cBhvr additive="base">
                                        <p:cTn id="8" dur="500" fill="hold"/>
                                        <p:tgtEl>
                                          <p:spTgt spid="4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48"/>
                                        </p:tgtEl>
                                        <p:attrNameLst>
                                          <p:attrName>style.visibility</p:attrName>
                                        </p:attrNameLst>
                                      </p:cBhvr>
                                      <p:to>
                                        <p:strVal val="visible"/>
                                      </p:to>
                                    </p:set>
                                    <p:anim calcmode="lin" valueType="num">
                                      <p:cBhvr additive="base">
                                        <p:cTn id="13" dur="500" fill="hold"/>
                                        <p:tgtEl>
                                          <p:spTgt spid="48"/>
                                        </p:tgtEl>
                                        <p:attrNameLst>
                                          <p:attrName>ppt_x</p:attrName>
                                        </p:attrNameLst>
                                      </p:cBhvr>
                                      <p:tavLst>
                                        <p:tav tm="0">
                                          <p:val>
                                            <p:strVal val="1+#ppt_w/2"/>
                                          </p:val>
                                        </p:tav>
                                        <p:tav tm="100000">
                                          <p:val>
                                            <p:strVal val="#ppt_x"/>
                                          </p:val>
                                        </p:tav>
                                      </p:tavLst>
                                    </p:anim>
                                    <p:anim calcmode="lin" valueType="num">
                                      <p:cBhvr additive="base">
                                        <p:cTn id="14" dur="500" fill="hold"/>
                                        <p:tgtEl>
                                          <p:spTgt spid="4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500" fill="hold"/>
                                        <p:tgtEl>
                                          <p:spTgt spid="41"/>
                                        </p:tgtEl>
                                        <p:attrNameLst>
                                          <p:attrName>ppt_x</p:attrName>
                                        </p:attrNameLst>
                                      </p:cBhvr>
                                      <p:tavLst>
                                        <p:tav tm="0">
                                          <p:val>
                                            <p:strVal val="1+#ppt_w/2"/>
                                          </p:val>
                                        </p:tav>
                                        <p:tav tm="100000">
                                          <p:val>
                                            <p:strVal val="#ppt_x"/>
                                          </p:val>
                                        </p:tav>
                                      </p:tavLst>
                                    </p:anim>
                                    <p:anim calcmode="lin" valueType="num">
                                      <p:cBhvr additive="base">
                                        <p:cTn id="20" dur="500" fill="hold"/>
                                        <p:tgtEl>
                                          <p:spTgt spid="41"/>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anim calcmode="lin" valueType="num">
                                      <p:cBhvr additive="base">
                                        <p:cTn id="23" dur="500" fill="hold"/>
                                        <p:tgtEl>
                                          <p:spTgt spid="32"/>
                                        </p:tgtEl>
                                        <p:attrNameLst>
                                          <p:attrName>ppt_x</p:attrName>
                                        </p:attrNameLst>
                                      </p:cBhvr>
                                      <p:tavLst>
                                        <p:tav tm="0">
                                          <p:val>
                                            <p:strVal val="1+#ppt_w/2"/>
                                          </p:val>
                                        </p:tav>
                                        <p:tav tm="100000">
                                          <p:val>
                                            <p:strVal val="#ppt_x"/>
                                          </p:val>
                                        </p:tav>
                                      </p:tavLst>
                                    </p:anim>
                                    <p:anim calcmode="lin" valueType="num">
                                      <p:cBhvr additive="base">
                                        <p:cTn id="24" dur="500" fill="hold"/>
                                        <p:tgtEl>
                                          <p:spTgt spid="32"/>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additive="base">
                                        <p:cTn id="27" dur="500" fill="hold"/>
                                        <p:tgtEl>
                                          <p:spTgt spid="33"/>
                                        </p:tgtEl>
                                        <p:attrNameLst>
                                          <p:attrName>ppt_x</p:attrName>
                                        </p:attrNameLst>
                                      </p:cBhvr>
                                      <p:tavLst>
                                        <p:tav tm="0">
                                          <p:val>
                                            <p:strVal val="1+#ppt_w/2"/>
                                          </p:val>
                                        </p:tav>
                                        <p:tav tm="100000">
                                          <p:val>
                                            <p:strVal val="#ppt_x"/>
                                          </p:val>
                                        </p:tav>
                                      </p:tavLst>
                                    </p:anim>
                                    <p:anim calcmode="lin" valueType="num">
                                      <p:cBhvr additive="base">
                                        <p:cTn id="28" dur="500" fill="hold"/>
                                        <p:tgtEl>
                                          <p:spTgt spid="33"/>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additive="base">
                                        <p:cTn id="31" dur="500" fill="hold"/>
                                        <p:tgtEl>
                                          <p:spTgt spid="45"/>
                                        </p:tgtEl>
                                        <p:attrNameLst>
                                          <p:attrName>ppt_x</p:attrName>
                                        </p:attrNameLst>
                                      </p:cBhvr>
                                      <p:tavLst>
                                        <p:tav tm="0">
                                          <p:val>
                                            <p:strVal val="1+#ppt_w/2"/>
                                          </p:val>
                                        </p:tav>
                                        <p:tav tm="100000">
                                          <p:val>
                                            <p:strVal val="#ppt_x"/>
                                          </p:val>
                                        </p:tav>
                                      </p:tavLst>
                                    </p:anim>
                                    <p:anim calcmode="lin" valueType="num">
                                      <p:cBhvr additive="base">
                                        <p:cTn id="32" dur="500" fill="hold"/>
                                        <p:tgtEl>
                                          <p:spTgt spid="45"/>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49"/>
                                        </p:tgtEl>
                                        <p:attrNameLst>
                                          <p:attrName>style.visibility</p:attrName>
                                        </p:attrNameLst>
                                      </p:cBhvr>
                                      <p:to>
                                        <p:strVal val="visible"/>
                                      </p:to>
                                    </p:set>
                                    <p:anim calcmode="lin" valueType="num">
                                      <p:cBhvr additive="base">
                                        <p:cTn id="37" dur="500" fill="hold"/>
                                        <p:tgtEl>
                                          <p:spTgt spid="49"/>
                                        </p:tgtEl>
                                        <p:attrNameLst>
                                          <p:attrName>ppt_x</p:attrName>
                                        </p:attrNameLst>
                                      </p:cBhvr>
                                      <p:tavLst>
                                        <p:tav tm="0">
                                          <p:val>
                                            <p:strVal val="1+#ppt_w/2"/>
                                          </p:val>
                                        </p:tav>
                                        <p:tav tm="100000">
                                          <p:val>
                                            <p:strVal val="#ppt_x"/>
                                          </p:val>
                                        </p:tav>
                                      </p:tavLst>
                                    </p:anim>
                                    <p:anim calcmode="lin" valueType="num">
                                      <p:cBhvr additive="base">
                                        <p:cTn id="38" dur="500" fill="hold"/>
                                        <p:tgtEl>
                                          <p:spTgt spid="49"/>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2" grpId="0" animBg="1"/>
      <p:bldP spid="33" grpId="0" animBg="1"/>
      <p:bldP spid="41" grpId="0"/>
      <p:bldP spid="4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2 Plasshaldar for innhald"/>
          <p:cNvSpPr txBox="1">
            <a:spLocks/>
          </p:cNvSpPr>
          <p:nvPr/>
        </p:nvSpPr>
        <p:spPr>
          <a:xfrm>
            <a:off x="685800" y="2534400"/>
            <a:ext cx="3950425" cy="78972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nb-NO" altLang="nb-NO" sz="1600" dirty="0" smtClean="0"/>
              <a:t>Generell studiekompetanse (3 år </a:t>
            </a:r>
            <a:r>
              <a:rPr lang="nb-NO" altLang="nb-NO" sz="1600" dirty="0" err="1" smtClean="0"/>
              <a:t>vgs</a:t>
            </a:r>
            <a:r>
              <a:rPr lang="nb-NO" altLang="nb-NO" sz="1600" dirty="0" smtClean="0"/>
              <a:t>)</a:t>
            </a:r>
            <a:br>
              <a:rPr lang="nb-NO" altLang="nb-NO" sz="1600" dirty="0" smtClean="0"/>
            </a:br>
            <a:r>
              <a:rPr lang="nb-NO" altLang="nb-NO" sz="1600" dirty="0" smtClean="0"/>
              <a:t>+ for noen studier: Spesielle opptakskrav</a:t>
            </a:r>
            <a:br>
              <a:rPr lang="nb-NO" altLang="nb-NO" sz="1600" dirty="0" smtClean="0"/>
            </a:br>
            <a:endParaRPr lang="nb-NO" altLang="nb-NO" sz="1800"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36225" y="0"/>
            <a:ext cx="4507775" cy="2396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636225" y="2534400"/>
            <a:ext cx="4397281" cy="11373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636225" y="3582983"/>
            <a:ext cx="4397281" cy="5910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636225" y="4174016"/>
            <a:ext cx="4397281" cy="756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ktangel 7"/>
          <p:cNvSpPr/>
          <p:nvPr/>
        </p:nvSpPr>
        <p:spPr>
          <a:xfrm>
            <a:off x="0" y="0"/>
            <a:ext cx="3139440" cy="419212"/>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9" name="Tittel 10"/>
          <p:cNvSpPr txBox="1">
            <a:spLocks/>
          </p:cNvSpPr>
          <p:nvPr/>
        </p:nvSpPr>
        <p:spPr>
          <a:xfrm>
            <a:off x="690880" y="-48422"/>
            <a:ext cx="2448560" cy="467575"/>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nb-NO" sz="1800" b="1" dirty="0" smtClean="0">
                <a:solidFill>
                  <a:schemeClr val="bg1"/>
                </a:solidFill>
              </a:rPr>
              <a:t>Studieorienteringsdag</a:t>
            </a:r>
            <a:endParaRPr lang="nb-NO" sz="1800" b="1" dirty="0">
              <a:solidFill>
                <a:schemeClr val="bg1"/>
              </a:solidFill>
            </a:endParaRPr>
          </a:p>
        </p:txBody>
      </p:sp>
      <p:sp>
        <p:nvSpPr>
          <p:cNvPr id="12" name="Tittel 10"/>
          <p:cNvSpPr txBox="1">
            <a:spLocks/>
          </p:cNvSpPr>
          <p:nvPr/>
        </p:nvSpPr>
        <p:spPr>
          <a:xfrm>
            <a:off x="685800" y="1046561"/>
            <a:ext cx="3587750" cy="1462959"/>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80000"/>
              </a:lnSpc>
            </a:pPr>
            <a:r>
              <a:rPr lang="nb-NO" b="1" dirty="0" smtClean="0">
                <a:solidFill>
                  <a:schemeClr val="accent1">
                    <a:lumMod val="50000"/>
                  </a:schemeClr>
                </a:solidFill>
              </a:rPr>
              <a:t>Opptakskrav</a:t>
            </a:r>
          </a:p>
        </p:txBody>
      </p:sp>
      <p:sp>
        <p:nvSpPr>
          <p:cNvPr id="13" name="Rektangel 12"/>
          <p:cNvSpPr/>
          <p:nvPr/>
        </p:nvSpPr>
        <p:spPr>
          <a:xfrm>
            <a:off x="772160" y="2262241"/>
            <a:ext cx="2367280" cy="80291"/>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1" name="2 Plasshaldar for innhald"/>
          <p:cNvSpPr txBox="1">
            <a:spLocks/>
          </p:cNvSpPr>
          <p:nvPr/>
        </p:nvSpPr>
        <p:spPr>
          <a:xfrm>
            <a:off x="685799" y="3324121"/>
            <a:ext cx="3950425" cy="44266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nb-NO" altLang="nb-NO" sz="1600" dirty="0" smtClean="0"/>
              <a:t>Unntak: Y-veien (ikke Samordna opptak</a:t>
            </a:r>
            <a:r>
              <a:rPr lang="nb-NO" altLang="nb-NO" sz="1800" dirty="0" smtClean="0"/>
              <a:t>)</a:t>
            </a:r>
          </a:p>
          <a:p>
            <a:endParaRPr lang="nb-NO" altLang="nb-NO" sz="1800" dirty="0" smtClean="0"/>
          </a:p>
        </p:txBody>
      </p:sp>
      <p:pic>
        <p:nvPicPr>
          <p:cNvPr id="3" name="Bilde 2" descr="5460-so.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65440" y="3766782"/>
            <a:ext cx="1618644" cy="1112818"/>
          </a:xfrm>
          <a:prstGeom prst="rect">
            <a:avLst/>
          </a:prstGeom>
        </p:spPr>
      </p:pic>
    </p:spTree>
    <p:extLst>
      <p:ext uri="{BB962C8B-B14F-4D97-AF65-F5344CB8AC3E}">
        <p14:creationId xmlns:p14="http://schemas.microsoft.com/office/powerpoint/2010/main" val="246463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7"/>
          <p:cNvSpPr/>
          <p:nvPr/>
        </p:nvSpPr>
        <p:spPr>
          <a:xfrm>
            <a:off x="0" y="0"/>
            <a:ext cx="3139440" cy="419212"/>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prstClr val="white"/>
              </a:solidFill>
            </a:endParaRPr>
          </a:p>
        </p:txBody>
      </p:sp>
      <p:sp>
        <p:nvSpPr>
          <p:cNvPr id="9" name="Tittel 10"/>
          <p:cNvSpPr txBox="1">
            <a:spLocks/>
          </p:cNvSpPr>
          <p:nvPr/>
        </p:nvSpPr>
        <p:spPr>
          <a:xfrm>
            <a:off x="690880" y="-48422"/>
            <a:ext cx="2448560" cy="467575"/>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nb-NO" sz="1800" b="1" dirty="0" smtClean="0">
                <a:solidFill>
                  <a:prstClr val="white"/>
                </a:solidFill>
              </a:rPr>
              <a:t>Studieorienteringsdag</a:t>
            </a:r>
            <a:endParaRPr lang="nb-NO" sz="1800" b="1" dirty="0">
              <a:solidFill>
                <a:prstClr val="white"/>
              </a:solidFill>
            </a:endParaRPr>
          </a:p>
        </p:txBody>
      </p:sp>
      <p:sp>
        <p:nvSpPr>
          <p:cNvPr id="10" name="Tittel 10"/>
          <p:cNvSpPr txBox="1">
            <a:spLocks/>
          </p:cNvSpPr>
          <p:nvPr/>
        </p:nvSpPr>
        <p:spPr>
          <a:xfrm>
            <a:off x="685800" y="1346200"/>
            <a:ext cx="2453640" cy="1163320"/>
          </a:xfrm>
          <a:prstGeom prst="rect">
            <a:avLst/>
          </a:prstGeom>
        </p:spPr>
        <p:txBody>
          <a:bodyPr vert="horz" lIns="91440" tIns="45720" rIns="91440" bIns="45720" rtlCol="0" anchor="ctr">
            <a:normAutofit fontScale="6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nb-NO" sz="3900" b="1" dirty="0" smtClean="0">
                <a:solidFill>
                  <a:srgbClr val="4F81BD">
                    <a:lumMod val="50000"/>
                  </a:srgbClr>
                </a:solidFill>
              </a:rPr>
              <a:t>Ingeniørstudier:</a:t>
            </a:r>
          </a:p>
          <a:p>
            <a:pPr algn="l"/>
            <a:r>
              <a:rPr lang="nb-NO" b="1" dirty="0" smtClean="0">
                <a:solidFill>
                  <a:srgbClr val="4F81BD">
                    <a:lumMod val="50000"/>
                  </a:srgbClr>
                </a:solidFill>
              </a:rPr>
              <a:t>Flere veier inn</a:t>
            </a:r>
          </a:p>
          <a:p>
            <a:pPr algn="l"/>
            <a:r>
              <a:rPr lang="nb-NO" sz="2800" b="1" dirty="0" smtClean="0">
                <a:solidFill>
                  <a:srgbClr val="4F81BD">
                    <a:lumMod val="50000"/>
                  </a:srgbClr>
                </a:solidFill>
              </a:rPr>
              <a:t>(enkelte institusjoner)</a:t>
            </a:r>
          </a:p>
        </p:txBody>
      </p:sp>
      <p:sp>
        <p:nvSpPr>
          <p:cNvPr id="14" name="Rektangel 13"/>
          <p:cNvSpPr/>
          <p:nvPr/>
        </p:nvSpPr>
        <p:spPr>
          <a:xfrm>
            <a:off x="772160" y="2491740"/>
            <a:ext cx="2367280" cy="80291"/>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prstClr val="white"/>
              </a:solidFill>
            </a:endParaRPr>
          </a:p>
        </p:txBody>
      </p:sp>
      <p:grpSp>
        <p:nvGrpSpPr>
          <p:cNvPr id="20" name="Gruppe 19"/>
          <p:cNvGrpSpPr/>
          <p:nvPr/>
        </p:nvGrpSpPr>
        <p:grpSpPr>
          <a:xfrm>
            <a:off x="4019558" y="3934589"/>
            <a:ext cx="1720845" cy="896718"/>
            <a:chOff x="4019548" y="1352831"/>
            <a:chExt cx="1720853" cy="2959100"/>
          </a:xfrm>
        </p:grpSpPr>
        <p:sp>
          <p:nvSpPr>
            <p:cNvPr id="3" name="Rektangel 2"/>
            <p:cNvSpPr/>
            <p:nvPr/>
          </p:nvSpPr>
          <p:spPr>
            <a:xfrm>
              <a:off x="4019549" y="1352831"/>
              <a:ext cx="1720852" cy="2959100"/>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prstClr val="white"/>
                </a:solidFill>
              </a:endParaRPr>
            </a:p>
          </p:txBody>
        </p:sp>
        <p:sp>
          <p:nvSpPr>
            <p:cNvPr id="17" name="Tittel 10"/>
            <p:cNvSpPr txBox="1">
              <a:spLocks/>
            </p:cNvSpPr>
            <p:nvPr/>
          </p:nvSpPr>
          <p:spPr>
            <a:xfrm>
              <a:off x="4019548" y="2443561"/>
              <a:ext cx="1720852" cy="1462959"/>
            </a:xfrm>
            <a:prstGeom prst="rect">
              <a:avLst/>
            </a:prstGeom>
          </p:spPr>
          <p:txBody>
            <a:bodyPr vert="horz" lIns="91440" tIns="45720" rIns="91440" bIns="45720" rtlCol="0" anchor="ctr">
              <a:normAutofit fontScale="6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nb-NO" sz="2900" b="1" dirty="0" smtClean="0">
                  <a:solidFill>
                    <a:srgbClr val="4F81BD">
                      <a:lumMod val="20000"/>
                      <a:lumOff val="80000"/>
                    </a:srgbClr>
                  </a:solidFill>
                </a:rPr>
                <a:t>Fagbrev/teknisk fagskole</a:t>
              </a:r>
              <a:endParaRPr lang="nb-NO" b="1" dirty="0" smtClean="0">
                <a:solidFill>
                  <a:srgbClr val="4F81BD">
                    <a:lumMod val="20000"/>
                    <a:lumOff val="80000"/>
                  </a:srgbClr>
                </a:solidFill>
              </a:endParaRPr>
            </a:p>
          </p:txBody>
        </p:sp>
      </p:grpSp>
      <p:grpSp>
        <p:nvGrpSpPr>
          <p:cNvPr id="6" name="Gruppe 5"/>
          <p:cNvGrpSpPr/>
          <p:nvPr/>
        </p:nvGrpSpPr>
        <p:grpSpPr>
          <a:xfrm>
            <a:off x="7383436" y="1345975"/>
            <a:ext cx="1583143" cy="3423921"/>
            <a:chOff x="5861050" y="2298561"/>
            <a:chExt cx="2647950" cy="2006739"/>
          </a:xfrm>
        </p:grpSpPr>
        <p:sp>
          <p:nvSpPr>
            <p:cNvPr id="15" name="Rektangel 14"/>
            <p:cNvSpPr/>
            <p:nvPr/>
          </p:nvSpPr>
          <p:spPr>
            <a:xfrm>
              <a:off x="5861050" y="2298700"/>
              <a:ext cx="2647950" cy="2006600"/>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prstClr val="white"/>
                </a:solidFill>
              </a:endParaRPr>
            </a:p>
          </p:txBody>
        </p:sp>
        <p:sp>
          <p:nvSpPr>
            <p:cNvPr id="18" name="Tittel 10"/>
            <p:cNvSpPr txBox="1">
              <a:spLocks/>
            </p:cNvSpPr>
            <p:nvPr/>
          </p:nvSpPr>
          <p:spPr>
            <a:xfrm>
              <a:off x="5861050" y="2298561"/>
              <a:ext cx="2647950" cy="1213492"/>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nb-NO" sz="2900" b="1" dirty="0" smtClean="0">
                  <a:solidFill>
                    <a:srgbClr val="4F81BD">
                      <a:lumMod val="20000"/>
                      <a:lumOff val="80000"/>
                    </a:srgbClr>
                  </a:solidFill>
                </a:rPr>
                <a:t>Ingeniør-studier</a:t>
              </a:r>
              <a:endParaRPr lang="nb-NO" b="1" dirty="0">
                <a:solidFill>
                  <a:srgbClr val="4F81BD">
                    <a:lumMod val="20000"/>
                    <a:lumOff val="80000"/>
                  </a:srgbClr>
                </a:solidFill>
              </a:endParaRPr>
            </a:p>
            <a:p>
              <a:pPr>
                <a:lnSpc>
                  <a:spcPct val="80000"/>
                </a:lnSpc>
              </a:pPr>
              <a:r>
                <a:rPr lang="nb-NO" sz="2600" b="1" dirty="0" smtClean="0">
                  <a:solidFill>
                    <a:srgbClr val="4F81BD">
                      <a:lumMod val="20000"/>
                      <a:lumOff val="80000"/>
                    </a:srgbClr>
                  </a:solidFill>
                </a:rPr>
                <a:t>(bachelor)</a:t>
              </a:r>
            </a:p>
          </p:txBody>
        </p:sp>
      </p:grpSp>
      <p:grpSp>
        <p:nvGrpSpPr>
          <p:cNvPr id="24" name="Gruppe 23"/>
          <p:cNvGrpSpPr/>
          <p:nvPr/>
        </p:nvGrpSpPr>
        <p:grpSpPr>
          <a:xfrm>
            <a:off x="4019547" y="1351413"/>
            <a:ext cx="1720858" cy="791285"/>
            <a:chOff x="4019548" y="1352831"/>
            <a:chExt cx="1720853" cy="2959100"/>
          </a:xfrm>
        </p:grpSpPr>
        <p:sp>
          <p:nvSpPr>
            <p:cNvPr id="25" name="Rektangel 24"/>
            <p:cNvSpPr/>
            <p:nvPr/>
          </p:nvSpPr>
          <p:spPr>
            <a:xfrm>
              <a:off x="4019549" y="1352831"/>
              <a:ext cx="1720852" cy="2959100"/>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prstClr val="white"/>
                </a:solidFill>
              </a:endParaRPr>
            </a:p>
          </p:txBody>
        </p:sp>
        <p:sp>
          <p:nvSpPr>
            <p:cNvPr id="26" name="Tittel 10"/>
            <p:cNvSpPr txBox="1">
              <a:spLocks/>
            </p:cNvSpPr>
            <p:nvPr/>
          </p:nvSpPr>
          <p:spPr>
            <a:xfrm>
              <a:off x="4019548" y="2443561"/>
              <a:ext cx="1720852" cy="146295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nb-NO" sz="1100" b="1" dirty="0" smtClean="0">
                  <a:solidFill>
                    <a:srgbClr val="4F81BD">
                      <a:lumMod val="20000"/>
                      <a:lumOff val="80000"/>
                    </a:srgbClr>
                  </a:solidFill>
                </a:rPr>
                <a:t>Generell studiekompetanse</a:t>
              </a:r>
            </a:p>
            <a:p>
              <a:pPr>
                <a:lnSpc>
                  <a:spcPct val="80000"/>
                </a:lnSpc>
              </a:pPr>
              <a:r>
                <a:rPr lang="nb-NO" sz="1100" b="1" dirty="0" smtClean="0">
                  <a:solidFill>
                    <a:srgbClr val="4F81BD">
                      <a:lumMod val="20000"/>
                      <a:lumOff val="80000"/>
                    </a:srgbClr>
                  </a:solidFill>
                </a:rPr>
                <a:t>+R1+R2+Fysikk</a:t>
              </a:r>
            </a:p>
          </p:txBody>
        </p:sp>
      </p:grpSp>
      <p:grpSp>
        <p:nvGrpSpPr>
          <p:cNvPr id="30" name="Gruppe 29"/>
          <p:cNvGrpSpPr/>
          <p:nvPr/>
        </p:nvGrpSpPr>
        <p:grpSpPr>
          <a:xfrm>
            <a:off x="4019552" y="2309778"/>
            <a:ext cx="1720852" cy="1518422"/>
            <a:chOff x="4019548" y="1352831"/>
            <a:chExt cx="1720853" cy="2959100"/>
          </a:xfrm>
        </p:grpSpPr>
        <p:sp>
          <p:nvSpPr>
            <p:cNvPr id="31" name="Rektangel 30"/>
            <p:cNvSpPr/>
            <p:nvPr/>
          </p:nvSpPr>
          <p:spPr>
            <a:xfrm>
              <a:off x="4019549" y="1352831"/>
              <a:ext cx="1720852" cy="2959100"/>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prstClr val="white"/>
                </a:solidFill>
              </a:endParaRPr>
            </a:p>
          </p:txBody>
        </p:sp>
        <p:sp>
          <p:nvSpPr>
            <p:cNvPr id="32" name="Tittel 10"/>
            <p:cNvSpPr txBox="1">
              <a:spLocks/>
            </p:cNvSpPr>
            <p:nvPr/>
          </p:nvSpPr>
          <p:spPr>
            <a:xfrm>
              <a:off x="4019548" y="2443561"/>
              <a:ext cx="1720852" cy="1462959"/>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nb-NO" sz="1100" b="1" dirty="0" smtClean="0">
                  <a:solidFill>
                    <a:srgbClr val="4F81BD">
                      <a:lumMod val="20000"/>
                      <a:lumOff val="80000"/>
                    </a:srgbClr>
                  </a:solidFill>
                </a:rPr>
                <a:t>Generell studiekompetanse</a:t>
              </a:r>
            </a:p>
          </p:txBody>
        </p:sp>
      </p:grpSp>
      <p:grpSp>
        <p:nvGrpSpPr>
          <p:cNvPr id="39" name="Gruppe 38"/>
          <p:cNvGrpSpPr/>
          <p:nvPr/>
        </p:nvGrpSpPr>
        <p:grpSpPr>
          <a:xfrm>
            <a:off x="6070735" y="2990807"/>
            <a:ext cx="923123" cy="851285"/>
            <a:chOff x="4019548" y="1352831"/>
            <a:chExt cx="1722008" cy="3815492"/>
          </a:xfrm>
        </p:grpSpPr>
        <p:sp>
          <p:nvSpPr>
            <p:cNvPr id="40" name="Rektangel 39"/>
            <p:cNvSpPr/>
            <p:nvPr/>
          </p:nvSpPr>
          <p:spPr>
            <a:xfrm>
              <a:off x="4019550" y="1352831"/>
              <a:ext cx="1722006" cy="3815492"/>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prstClr val="white"/>
                </a:solidFill>
              </a:endParaRPr>
            </a:p>
          </p:txBody>
        </p:sp>
        <p:sp>
          <p:nvSpPr>
            <p:cNvPr id="41" name="Tittel 10"/>
            <p:cNvSpPr txBox="1">
              <a:spLocks/>
            </p:cNvSpPr>
            <p:nvPr/>
          </p:nvSpPr>
          <p:spPr>
            <a:xfrm>
              <a:off x="4019548" y="2443561"/>
              <a:ext cx="1720852" cy="1462959"/>
            </a:xfrm>
            <a:prstGeom prst="rect">
              <a:avLst/>
            </a:prstGeom>
          </p:spPr>
          <p:txBody>
            <a:bodyPr vert="horz" lIns="91440" tIns="45720" rIns="91440" bIns="45720" rtlCol="0" anchor="ctr">
              <a:normAutofit fontScale="8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nb-NO" sz="2900" b="1" dirty="0" smtClean="0">
                  <a:solidFill>
                    <a:srgbClr val="4F81BD">
                      <a:lumMod val="20000"/>
                      <a:lumOff val="80000"/>
                    </a:srgbClr>
                  </a:solidFill>
                </a:rPr>
                <a:t>TRES</a:t>
              </a:r>
            </a:p>
          </p:txBody>
        </p:sp>
      </p:grpSp>
      <p:grpSp>
        <p:nvGrpSpPr>
          <p:cNvPr id="42" name="Gruppe 41"/>
          <p:cNvGrpSpPr/>
          <p:nvPr/>
        </p:nvGrpSpPr>
        <p:grpSpPr>
          <a:xfrm>
            <a:off x="4019553" y="1351414"/>
            <a:ext cx="1720851" cy="210574"/>
            <a:chOff x="5861050" y="2298701"/>
            <a:chExt cx="2647950" cy="2006599"/>
          </a:xfrm>
        </p:grpSpPr>
        <p:sp>
          <p:nvSpPr>
            <p:cNvPr id="55" name="Rektangel 54"/>
            <p:cNvSpPr/>
            <p:nvPr/>
          </p:nvSpPr>
          <p:spPr>
            <a:xfrm>
              <a:off x="5861050" y="2298701"/>
              <a:ext cx="2647950" cy="2006599"/>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prstClr val="white"/>
                </a:solidFill>
              </a:endParaRPr>
            </a:p>
          </p:txBody>
        </p:sp>
        <p:sp>
          <p:nvSpPr>
            <p:cNvPr id="59" name="Tittel 10"/>
            <p:cNvSpPr txBox="1">
              <a:spLocks/>
            </p:cNvSpPr>
            <p:nvPr/>
          </p:nvSpPr>
          <p:spPr>
            <a:xfrm>
              <a:off x="5861050" y="2767108"/>
              <a:ext cx="2647950" cy="146295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nb-NO" sz="800" b="1" dirty="0" smtClean="0">
                  <a:solidFill>
                    <a:srgbClr val="4F81BD">
                      <a:lumMod val="20000"/>
                      <a:lumOff val="80000"/>
                    </a:srgbClr>
                  </a:solidFill>
                </a:rPr>
                <a:t>Oppfyller ordinært </a:t>
              </a:r>
              <a:r>
                <a:rPr lang="nb-NO" sz="800" b="1" dirty="0">
                  <a:solidFill>
                    <a:srgbClr val="4F81BD">
                      <a:lumMod val="20000"/>
                      <a:lumOff val="80000"/>
                    </a:srgbClr>
                  </a:solidFill>
                </a:rPr>
                <a:t>opptakskrav</a:t>
              </a:r>
            </a:p>
          </p:txBody>
        </p:sp>
      </p:grpSp>
      <p:grpSp>
        <p:nvGrpSpPr>
          <p:cNvPr id="61" name="Gruppe 60"/>
          <p:cNvGrpSpPr/>
          <p:nvPr/>
        </p:nvGrpSpPr>
        <p:grpSpPr>
          <a:xfrm>
            <a:off x="4019553" y="2296454"/>
            <a:ext cx="1752605" cy="210574"/>
            <a:chOff x="5812189" y="7845317"/>
            <a:chExt cx="2696811" cy="2006599"/>
          </a:xfrm>
        </p:grpSpPr>
        <p:sp>
          <p:nvSpPr>
            <p:cNvPr id="62" name="Rektangel 61"/>
            <p:cNvSpPr/>
            <p:nvPr/>
          </p:nvSpPr>
          <p:spPr>
            <a:xfrm>
              <a:off x="5812189" y="7845317"/>
              <a:ext cx="2647950" cy="2006599"/>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prstClr val="white"/>
                </a:solidFill>
              </a:endParaRPr>
            </a:p>
          </p:txBody>
        </p:sp>
        <p:sp>
          <p:nvSpPr>
            <p:cNvPr id="63" name="Tittel 10"/>
            <p:cNvSpPr txBox="1">
              <a:spLocks/>
            </p:cNvSpPr>
            <p:nvPr/>
          </p:nvSpPr>
          <p:spPr>
            <a:xfrm>
              <a:off x="5861050" y="8313715"/>
              <a:ext cx="2647950" cy="146295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nb-NO" sz="800" b="1" dirty="0" smtClean="0">
                  <a:solidFill>
                    <a:srgbClr val="4F81BD">
                      <a:lumMod val="20000"/>
                      <a:lumOff val="80000"/>
                    </a:srgbClr>
                  </a:solidFill>
                </a:rPr>
                <a:t>Mangler realfag</a:t>
              </a:r>
            </a:p>
          </p:txBody>
        </p:sp>
      </p:grpSp>
      <p:grpSp>
        <p:nvGrpSpPr>
          <p:cNvPr id="64" name="Gruppe 63"/>
          <p:cNvGrpSpPr/>
          <p:nvPr/>
        </p:nvGrpSpPr>
        <p:grpSpPr>
          <a:xfrm>
            <a:off x="4019562" y="3934283"/>
            <a:ext cx="1752605" cy="210574"/>
            <a:chOff x="5392040" y="10132465"/>
            <a:chExt cx="2696811" cy="2006599"/>
          </a:xfrm>
        </p:grpSpPr>
        <p:sp>
          <p:nvSpPr>
            <p:cNvPr id="65" name="Rektangel 64"/>
            <p:cNvSpPr/>
            <p:nvPr/>
          </p:nvSpPr>
          <p:spPr>
            <a:xfrm>
              <a:off x="5392040" y="10132465"/>
              <a:ext cx="2647950" cy="2006599"/>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prstClr val="white"/>
                </a:solidFill>
              </a:endParaRPr>
            </a:p>
          </p:txBody>
        </p:sp>
        <p:sp>
          <p:nvSpPr>
            <p:cNvPr id="66" name="Tittel 10"/>
            <p:cNvSpPr txBox="1">
              <a:spLocks/>
            </p:cNvSpPr>
            <p:nvPr/>
          </p:nvSpPr>
          <p:spPr>
            <a:xfrm>
              <a:off x="5440901" y="10404285"/>
              <a:ext cx="2647950" cy="146295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nb-NO" sz="800" b="1" dirty="0" smtClean="0">
                  <a:solidFill>
                    <a:srgbClr val="4F81BD">
                      <a:lumMod val="20000"/>
                      <a:lumOff val="80000"/>
                    </a:srgbClr>
                  </a:solidFill>
                </a:rPr>
                <a:t>Mangler generell studiekompetanse</a:t>
              </a:r>
              <a:endParaRPr lang="nb-NO" sz="800" b="1" dirty="0">
                <a:solidFill>
                  <a:srgbClr val="4F81BD">
                    <a:lumMod val="20000"/>
                    <a:lumOff val="80000"/>
                  </a:srgbClr>
                </a:solidFill>
              </a:endParaRPr>
            </a:p>
          </p:txBody>
        </p:sp>
      </p:grpSp>
      <p:grpSp>
        <p:nvGrpSpPr>
          <p:cNvPr id="56" name="Gruppe 55"/>
          <p:cNvGrpSpPr/>
          <p:nvPr/>
        </p:nvGrpSpPr>
        <p:grpSpPr>
          <a:xfrm>
            <a:off x="6071975" y="3935344"/>
            <a:ext cx="922504" cy="895962"/>
            <a:chOff x="4019548" y="1352831"/>
            <a:chExt cx="1720853" cy="3740960"/>
          </a:xfrm>
        </p:grpSpPr>
        <p:sp>
          <p:nvSpPr>
            <p:cNvPr id="57" name="Rektangel 56"/>
            <p:cNvSpPr/>
            <p:nvPr/>
          </p:nvSpPr>
          <p:spPr>
            <a:xfrm>
              <a:off x="4019550" y="1352831"/>
              <a:ext cx="1720851" cy="3740960"/>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prstClr val="white"/>
                </a:solidFill>
              </a:endParaRPr>
            </a:p>
          </p:txBody>
        </p:sp>
        <p:sp>
          <p:nvSpPr>
            <p:cNvPr id="58" name="Tittel 10"/>
            <p:cNvSpPr txBox="1">
              <a:spLocks/>
            </p:cNvSpPr>
            <p:nvPr/>
          </p:nvSpPr>
          <p:spPr>
            <a:xfrm>
              <a:off x="4019548" y="2443561"/>
              <a:ext cx="1720852" cy="1462959"/>
            </a:xfrm>
            <a:prstGeom prst="rect">
              <a:avLst/>
            </a:prstGeom>
          </p:spPr>
          <p:txBody>
            <a:bodyPr vert="horz" lIns="91440" tIns="45720" rIns="91440" bIns="45720" rtlCol="0" anchor="ctr">
              <a:normAutofit fontScale="8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nb-NO" sz="2900" b="1" dirty="0" smtClean="0">
                  <a:solidFill>
                    <a:srgbClr val="4F81BD">
                      <a:lumMod val="20000"/>
                      <a:lumOff val="80000"/>
                    </a:srgbClr>
                  </a:solidFill>
                </a:rPr>
                <a:t>Y-vei</a:t>
              </a:r>
            </a:p>
          </p:txBody>
        </p:sp>
      </p:grpSp>
      <p:grpSp>
        <p:nvGrpSpPr>
          <p:cNvPr id="71" name="Gruppe 70"/>
          <p:cNvGrpSpPr/>
          <p:nvPr/>
        </p:nvGrpSpPr>
        <p:grpSpPr>
          <a:xfrm>
            <a:off x="6072594" y="2309778"/>
            <a:ext cx="921886" cy="276480"/>
            <a:chOff x="4019548" y="1352831"/>
            <a:chExt cx="1720853" cy="2959100"/>
          </a:xfrm>
        </p:grpSpPr>
        <p:sp>
          <p:nvSpPr>
            <p:cNvPr id="72" name="Rektangel 71"/>
            <p:cNvSpPr/>
            <p:nvPr/>
          </p:nvSpPr>
          <p:spPr>
            <a:xfrm>
              <a:off x="4019549" y="1352831"/>
              <a:ext cx="1720852" cy="2959100"/>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prstClr val="white"/>
                </a:solidFill>
              </a:endParaRPr>
            </a:p>
          </p:txBody>
        </p:sp>
        <p:sp>
          <p:nvSpPr>
            <p:cNvPr id="73" name="Tittel 10"/>
            <p:cNvSpPr txBox="1">
              <a:spLocks/>
            </p:cNvSpPr>
            <p:nvPr/>
          </p:nvSpPr>
          <p:spPr>
            <a:xfrm>
              <a:off x="4019548" y="2443561"/>
              <a:ext cx="1720852" cy="146295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nb-NO" sz="1000" b="1" dirty="0" smtClean="0">
                  <a:solidFill>
                    <a:srgbClr val="4F81BD">
                      <a:lumMod val="20000"/>
                      <a:lumOff val="80000"/>
                    </a:srgbClr>
                  </a:solidFill>
                </a:rPr>
                <a:t>Forkurs</a:t>
              </a:r>
            </a:p>
          </p:txBody>
        </p:sp>
      </p:grpSp>
      <p:grpSp>
        <p:nvGrpSpPr>
          <p:cNvPr id="74" name="Gruppe 73"/>
          <p:cNvGrpSpPr/>
          <p:nvPr/>
        </p:nvGrpSpPr>
        <p:grpSpPr>
          <a:xfrm>
            <a:off x="6072595" y="2607999"/>
            <a:ext cx="921886" cy="330106"/>
            <a:chOff x="4019548" y="1352831"/>
            <a:chExt cx="1720853" cy="2959100"/>
          </a:xfrm>
        </p:grpSpPr>
        <p:sp>
          <p:nvSpPr>
            <p:cNvPr id="75" name="Rektangel 74"/>
            <p:cNvSpPr/>
            <p:nvPr/>
          </p:nvSpPr>
          <p:spPr>
            <a:xfrm>
              <a:off x="4019549" y="1352831"/>
              <a:ext cx="1720852" cy="2959100"/>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prstClr val="white"/>
                </a:solidFill>
              </a:endParaRPr>
            </a:p>
          </p:txBody>
        </p:sp>
        <p:sp>
          <p:nvSpPr>
            <p:cNvPr id="76" name="Tittel 10"/>
            <p:cNvSpPr txBox="1">
              <a:spLocks/>
            </p:cNvSpPr>
            <p:nvPr/>
          </p:nvSpPr>
          <p:spPr>
            <a:xfrm>
              <a:off x="4019548" y="2443561"/>
              <a:ext cx="1720852" cy="146295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nb-NO" sz="1000" b="1" dirty="0" smtClean="0">
                  <a:solidFill>
                    <a:srgbClr val="4F81BD">
                      <a:lumMod val="20000"/>
                      <a:lumOff val="80000"/>
                    </a:srgbClr>
                  </a:solidFill>
                </a:rPr>
                <a:t>Realfagskurs</a:t>
              </a:r>
            </a:p>
          </p:txBody>
        </p:sp>
      </p:grpSp>
      <p:cxnSp>
        <p:nvCxnSpPr>
          <p:cNvPr id="77" name="Rett pil 76"/>
          <p:cNvCxnSpPr/>
          <p:nvPr/>
        </p:nvCxnSpPr>
        <p:spPr>
          <a:xfrm>
            <a:off x="7022745" y="2471507"/>
            <a:ext cx="258956"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78" name="Rett pil 77"/>
          <p:cNvCxnSpPr/>
          <p:nvPr/>
        </p:nvCxnSpPr>
        <p:spPr>
          <a:xfrm>
            <a:off x="7025020" y="2797060"/>
            <a:ext cx="258956"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79" name="Rett pil 78"/>
          <p:cNvCxnSpPr/>
          <p:nvPr/>
        </p:nvCxnSpPr>
        <p:spPr>
          <a:xfrm>
            <a:off x="5772167" y="2468220"/>
            <a:ext cx="258956"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80" name="Rett pil 79"/>
          <p:cNvCxnSpPr/>
          <p:nvPr/>
        </p:nvCxnSpPr>
        <p:spPr>
          <a:xfrm>
            <a:off x="5772167" y="2814815"/>
            <a:ext cx="258956"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81" name="Rett pil 80"/>
          <p:cNvCxnSpPr/>
          <p:nvPr/>
        </p:nvCxnSpPr>
        <p:spPr>
          <a:xfrm>
            <a:off x="5861050" y="1681521"/>
            <a:ext cx="1420651"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83" name="Rett pil 82"/>
          <p:cNvCxnSpPr/>
          <p:nvPr/>
        </p:nvCxnSpPr>
        <p:spPr>
          <a:xfrm>
            <a:off x="5773345" y="3404999"/>
            <a:ext cx="257778" cy="1145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84" name="Rett pil 83"/>
          <p:cNvCxnSpPr/>
          <p:nvPr/>
        </p:nvCxnSpPr>
        <p:spPr>
          <a:xfrm>
            <a:off x="5773345" y="4341797"/>
            <a:ext cx="257778"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46" name="Rett pil 45"/>
          <p:cNvCxnSpPr/>
          <p:nvPr/>
        </p:nvCxnSpPr>
        <p:spPr>
          <a:xfrm flipV="1">
            <a:off x="5773345" y="3842092"/>
            <a:ext cx="257778" cy="354482"/>
          </a:xfrm>
          <a:prstGeom prst="straightConnector1">
            <a:avLst/>
          </a:prstGeom>
          <a:ln>
            <a:prstDash val="dash"/>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64714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7"/>
          <p:cNvSpPr/>
          <p:nvPr/>
        </p:nvSpPr>
        <p:spPr>
          <a:xfrm>
            <a:off x="0" y="0"/>
            <a:ext cx="3139440" cy="419212"/>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prstClr val="white"/>
              </a:solidFill>
            </a:endParaRPr>
          </a:p>
        </p:txBody>
      </p:sp>
      <p:sp>
        <p:nvSpPr>
          <p:cNvPr id="9" name="Tittel 10"/>
          <p:cNvSpPr txBox="1">
            <a:spLocks/>
          </p:cNvSpPr>
          <p:nvPr/>
        </p:nvSpPr>
        <p:spPr>
          <a:xfrm>
            <a:off x="690880" y="-48422"/>
            <a:ext cx="2448560" cy="467575"/>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nb-NO" sz="1800" b="1" dirty="0" smtClean="0">
                <a:solidFill>
                  <a:prstClr val="white"/>
                </a:solidFill>
              </a:rPr>
              <a:t>Studieorienteringsdag</a:t>
            </a:r>
            <a:endParaRPr lang="nb-NO" sz="1800" b="1" dirty="0">
              <a:solidFill>
                <a:prstClr val="white"/>
              </a:solidFill>
            </a:endParaRPr>
          </a:p>
        </p:txBody>
      </p:sp>
      <p:sp>
        <p:nvSpPr>
          <p:cNvPr id="14" name="Rektangel 13"/>
          <p:cNvSpPr/>
          <p:nvPr/>
        </p:nvSpPr>
        <p:spPr>
          <a:xfrm>
            <a:off x="772160" y="2491740"/>
            <a:ext cx="2367280" cy="80291"/>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prstClr val="white"/>
              </a:solidFill>
            </a:endParaRPr>
          </a:p>
        </p:txBody>
      </p:sp>
      <p:grpSp>
        <p:nvGrpSpPr>
          <p:cNvPr id="20" name="Gruppe 19"/>
          <p:cNvGrpSpPr/>
          <p:nvPr/>
        </p:nvGrpSpPr>
        <p:grpSpPr>
          <a:xfrm>
            <a:off x="4019558" y="3934589"/>
            <a:ext cx="1720845" cy="896718"/>
            <a:chOff x="4019548" y="1352831"/>
            <a:chExt cx="1720853" cy="2959100"/>
          </a:xfrm>
        </p:grpSpPr>
        <p:sp>
          <p:nvSpPr>
            <p:cNvPr id="3" name="Rektangel 2"/>
            <p:cNvSpPr/>
            <p:nvPr/>
          </p:nvSpPr>
          <p:spPr>
            <a:xfrm>
              <a:off x="4019549" y="1352831"/>
              <a:ext cx="1720852" cy="2959100"/>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prstClr val="white"/>
                </a:solidFill>
              </a:endParaRPr>
            </a:p>
          </p:txBody>
        </p:sp>
        <p:sp>
          <p:nvSpPr>
            <p:cNvPr id="17" name="Tittel 10"/>
            <p:cNvSpPr txBox="1">
              <a:spLocks/>
            </p:cNvSpPr>
            <p:nvPr/>
          </p:nvSpPr>
          <p:spPr>
            <a:xfrm>
              <a:off x="4019548" y="2443561"/>
              <a:ext cx="1720852" cy="1462959"/>
            </a:xfrm>
            <a:prstGeom prst="rect">
              <a:avLst/>
            </a:prstGeom>
          </p:spPr>
          <p:txBody>
            <a:bodyPr vert="horz" lIns="91440" tIns="45720" rIns="91440" bIns="45720" rtlCol="0" anchor="ctr">
              <a:normAutofit fontScale="6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nb-NO" sz="2900" b="1" dirty="0" smtClean="0">
                  <a:solidFill>
                    <a:srgbClr val="4F81BD">
                      <a:lumMod val="20000"/>
                      <a:lumOff val="80000"/>
                    </a:srgbClr>
                  </a:solidFill>
                </a:rPr>
                <a:t>Fagbrev/teknisk fagskole</a:t>
              </a:r>
              <a:endParaRPr lang="nb-NO" b="1" dirty="0" smtClean="0">
                <a:solidFill>
                  <a:srgbClr val="4F81BD">
                    <a:lumMod val="20000"/>
                    <a:lumOff val="80000"/>
                  </a:srgbClr>
                </a:solidFill>
              </a:endParaRPr>
            </a:p>
          </p:txBody>
        </p:sp>
      </p:grpSp>
      <p:grpSp>
        <p:nvGrpSpPr>
          <p:cNvPr id="6" name="Gruppe 5"/>
          <p:cNvGrpSpPr/>
          <p:nvPr/>
        </p:nvGrpSpPr>
        <p:grpSpPr>
          <a:xfrm>
            <a:off x="7383436" y="1345976"/>
            <a:ext cx="1583143" cy="3423919"/>
            <a:chOff x="5861050" y="2298562"/>
            <a:chExt cx="2647950" cy="2006738"/>
          </a:xfrm>
        </p:grpSpPr>
        <p:sp>
          <p:nvSpPr>
            <p:cNvPr id="15" name="Rektangel 14"/>
            <p:cNvSpPr/>
            <p:nvPr/>
          </p:nvSpPr>
          <p:spPr>
            <a:xfrm>
              <a:off x="5861050" y="2298700"/>
              <a:ext cx="2647950" cy="2006600"/>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prstClr val="white"/>
                </a:solidFill>
              </a:endParaRPr>
            </a:p>
          </p:txBody>
        </p:sp>
        <p:sp>
          <p:nvSpPr>
            <p:cNvPr id="18" name="Tittel 10"/>
            <p:cNvSpPr txBox="1">
              <a:spLocks/>
            </p:cNvSpPr>
            <p:nvPr/>
          </p:nvSpPr>
          <p:spPr>
            <a:xfrm>
              <a:off x="5861050" y="2298562"/>
              <a:ext cx="2647950" cy="120678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nb-NO" sz="2900" b="1" dirty="0">
                  <a:solidFill>
                    <a:srgbClr val="4F81BD">
                      <a:lumMod val="20000"/>
                      <a:lumOff val="80000"/>
                    </a:srgbClr>
                  </a:solidFill>
                </a:rPr>
                <a:t>Ingeniør-studier</a:t>
              </a:r>
              <a:endParaRPr lang="nb-NO" sz="3200" b="1" dirty="0">
                <a:solidFill>
                  <a:srgbClr val="4F81BD">
                    <a:lumMod val="20000"/>
                    <a:lumOff val="80000"/>
                  </a:srgbClr>
                </a:solidFill>
              </a:endParaRPr>
            </a:p>
            <a:p>
              <a:pPr>
                <a:lnSpc>
                  <a:spcPct val="80000"/>
                </a:lnSpc>
              </a:pPr>
              <a:r>
                <a:rPr lang="nb-NO" sz="2600" b="1" dirty="0">
                  <a:solidFill>
                    <a:srgbClr val="4F81BD">
                      <a:lumMod val="20000"/>
                      <a:lumOff val="80000"/>
                    </a:srgbClr>
                  </a:solidFill>
                </a:rPr>
                <a:t>(bachelor)</a:t>
              </a:r>
            </a:p>
          </p:txBody>
        </p:sp>
      </p:grpSp>
      <p:grpSp>
        <p:nvGrpSpPr>
          <p:cNvPr id="24" name="Gruppe 23"/>
          <p:cNvGrpSpPr/>
          <p:nvPr/>
        </p:nvGrpSpPr>
        <p:grpSpPr>
          <a:xfrm>
            <a:off x="4019547" y="1351413"/>
            <a:ext cx="1720858" cy="791285"/>
            <a:chOff x="4019548" y="1352831"/>
            <a:chExt cx="1720853" cy="2959100"/>
          </a:xfrm>
        </p:grpSpPr>
        <p:sp>
          <p:nvSpPr>
            <p:cNvPr id="25" name="Rektangel 24"/>
            <p:cNvSpPr/>
            <p:nvPr/>
          </p:nvSpPr>
          <p:spPr>
            <a:xfrm>
              <a:off x="4019549" y="1352831"/>
              <a:ext cx="1720852" cy="2959100"/>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prstClr val="white"/>
                </a:solidFill>
              </a:endParaRPr>
            </a:p>
          </p:txBody>
        </p:sp>
        <p:sp>
          <p:nvSpPr>
            <p:cNvPr id="26" name="Tittel 10"/>
            <p:cNvSpPr txBox="1">
              <a:spLocks/>
            </p:cNvSpPr>
            <p:nvPr/>
          </p:nvSpPr>
          <p:spPr>
            <a:xfrm>
              <a:off x="4019548" y="2443561"/>
              <a:ext cx="1720852" cy="146295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nb-NO" sz="1100" b="1" dirty="0" smtClean="0">
                  <a:solidFill>
                    <a:srgbClr val="4F81BD">
                      <a:lumMod val="20000"/>
                      <a:lumOff val="80000"/>
                    </a:srgbClr>
                  </a:solidFill>
                </a:rPr>
                <a:t>Generell studiekompetanse</a:t>
              </a:r>
            </a:p>
            <a:p>
              <a:pPr>
                <a:lnSpc>
                  <a:spcPct val="80000"/>
                </a:lnSpc>
              </a:pPr>
              <a:r>
                <a:rPr lang="nb-NO" sz="1100" b="1" dirty="0" smtClean="0">
                  <a:solidFill>
                    <a:srgbClr val="4F81BD">
                      <a:lumMod val="20000"/>
                      <a:lumOff val="80000"/>
                    </a:srgbClr>
                  </a:solidFill>
                </a:rPr>
                <a:t>+R1+R2+Fysikk</a:t>
              </a:r>
            </a:p>
          </p:txBody>
        </p:sp>
      </p:grpSp>
      <p:grpSp>
        <p:nvGrpSpPr>
          <p:cNvPr id="30" name="Gruppe 29"/>
          <p:cNvGrpSpPr/>
          <p:nvPr/>
        </p:nvGrpSpPr>
        <p:grpSpPr>
          <a:xfrm>
            <a:off x="4019552" y="2309778"/>
            <a:ext cx="1720852" cy="1518422"/>
            <a:chOff x="4019548" y="1352831"/>
            <a:chExt cx="1720853" cy="2959100"/>
          </a:xfrm>
        </p:grpSpPr>
        <p:sp>
          <p:nvSpPr>
            <p:cNvPr id="31" name="Rektangel 30"/>
            <p:cNvSpPr/>
            <p:nvPr/>
          </p:nvSpPr>
          <p:spPr>
            <a:xfrm>
              <a:off x="4019549" y="1352831"/>
              <a:ext cx="1720852" cy="2959100"/>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prstClr val="white"/>
                </a:solidFill>
              </a:endParaRPr>
            </a:p>
          </p:txBody>
        </p:sp>
        <p:sp>
          <p:nvSpPr>
            <p:cNvPr id="32" name="Tittel 10"/>
            <p:cNvSpPr txBox="1">
              <a:spLocks/>
            </p:cNvSpPr>
            <p:nvPr/>
          </p:nvSpPr>
          <p:spPr>
            <a:xfrm>
              <a:off x="4019548" y="2443561"/>
              <a:ext cx="1720852" cy="1462959"/>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nb-NO" sz="1100" b="1" dirty="0" smtClean="0">
                  <a:solidFill>
                    <a:srgbClr val="4F81BD">
                      <a:lumMod val="20000"/>
                      <a:lumOff val="80000"/>
                    </a:srgbClr>
                  </a:solidFill>
                </a:rPr>
                <a:t>Generell studiekompetanse</a:t>
              </a:r>
            </a:p>
          </p:txBody>
        </p:sp>
      </p:grpSp>
      <p:cxnSp>
        <p:nvCxnSpPr>
          <p:cNvPr id="4" name="Rett pil 3"/>
          <p:cNvCxnSpPr/>
          <p:nvPr/>
        </p:nvCxnSpPr>
        <p:spPr>
          <a:xfrm>
            <a:off x="5861050" y="1681521"/>
            <a:ext cx="1420651"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grpSp>
        <p:nvGrpSpPr>
          <p:cNvPr id="39" name="Gruppe 38"/>
          <p:cNvGrpSpPr/>
          <p:nvPr/>
        </p:nvGrpSpPr>
        <p:grpSpPr>
          <a:xfrm>
            <a:off x="7287907" y="2979356"/>
            <a:ext cx="923123" cy="851285"/>
            <a:chOff x="4019548" y="1352831"/>
            <a:chExt cx="1722008" cy="3815492"/>
          </a:xfrm>
        </p:grpSpPr>
        <p:sp>
          <p:nvSpPr>
            <p:cNvPr id="40" name="Rektangel 39"/>
            <p:cNvSpPr/>
            <p:nvPr/>
          </p:nvSpPr>
          <p:spPr>
            <a:xfrm>
              <a:off x="4019550" y="1352831"/>
              <a:ext cx="1722006" cy="3815492"/>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prstClr val="white"/>
                </a:solidFill>
              </a:endParaRPr>
            </a:p>
          </p:txBody>
        </p:sp>
        <p:sp>
          <p:nvSpPr>
            <p:cNvPr id="41" name="Tittel 10"/>
            <p:cNvSpPr txBox="1">
              <a:spLocks/>
            </p:cNvSpPr>
            <p:nvPr/>
          </p:nvSpPr>
          <p:spPr>
            <a:xfrm>
              <a:off x="4019548" y="2443561"/>
              <a:ext cx="1720852" cy="1462959"/>
            </a:xfrm>
            <a:prstGeom prst="rect">
              <a:avLst/>
            </a:prstGeom>
          </p:spPr>
          <p:txBody>
            <a:bodyPr vert="horz" lIns="91440" tIns="45720" rIns="91440" bIns="45720" rtlCol="0" anchor="ctr">
              <a:normAutofit fontScale="8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nb-NO" sz="2900" b="1" dirty="0" smtClean="0">
                  <a:solidFill>
                    <a:srgbClr val="4F81BD">
                      <a:lumMod val="20000"/>
                      <a:lumOff val="80000"/>
                    </a:srgbClr>
                  </a:solidFill>
                </a:rPr>
                <a:t>TRES</a:t>
              </a:r>
            </a:p>
          </p:txBody>
        </p:sp>
      </p:grpSp>
      <p:grpSp>
        <p:nvGrpSpPr>
          <p:cNvPr id="49" name="Gruppe 48"/>
          <p:cNvGrpSpPr/>
          <p:nvPr/>
        </p:nvGrpSpPr>
        <p:grpSpPr>
          <a:xfrm>
            <a:off x="6072594" y="2309778"/>
            <a:ext cx="921886" cy="276480"/>
            <a:chOff x="4019548" y="1352831"/>
            <a:chExt cx="1720853" cy="2959100"/>
          </a:xfrm>
        </p:grpSpPr>
        <p:sp>
          <p:nvSpPr>
            <p:cNvPr id="50" name="Rektangel 49"/>
            <p:cNvSpPr/>
            <p:nvPr/>
          </p:nvSpPr>
          <p:spPr>
            <a:xfrm>
              <a:off x="4019549" y="1352831"/>
              <a:ext cx="1720852" cy="2959100"/>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prstClr val="white"/>
                </a:solidFill>
              </a:endParaRPr>
            </a:p>
          </p:txBody>
        </p:sp>
        <p:sp>
          <p:nvSpPr>
            <p:cNvPr id="51" name="Tittel 10"/>
            <p:cNvSpPr txBox="1">
              <a:spLocks/>
            </p:cNvSpPr>
            <p:nvPr/>
          </p:nvSpPr>
          <p:spPr>
            <a:xfrm>
              <a:off x="4019548" y="2443561"/>
              <a:ext cx="1720852" cy="146295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nb-NO" sz="1000" b="1" dirty="0" smtClean="0">
                  <a:solidFill>
                    <a:srgbClr val="4F81BD">
                      <a:lumMod val="20000"/>
                      <a:lumOff val="80000"/>
                    </a:srgbClr>
                  </a:solidFill>
                </a:rPr>
                <a:t>Forkurs</a:t>
              </a:r>
            </a:p>
          </p:txBody>
        </p:sp>
      </p:grpSp>
      <p:grpSp>
        <p:nvGrpSpPr>
          <p:cNvPr id="52" name="Gruppe 51"/>
          <p:cNvGrpSpPr/>
          <p:nvPr/>
        </p:nvGrpSpPr>
        <p:grpSpPr>
          <a:xfrm>
            <a:off x="6072595" y="2607999"/>
            <a:ext cx="921886" cy="330106"/>
            <a:chOff x="4019548" y="1352831"/>
            <a:chExt cx="1720853" cy="2959100"/>
          </a:xfrm>
        </p:grpSpPr>
        <p:sp>
          <p:nvSpPr>
            <p:cNvPr id="53" name="Rektangel 52"/>
            <p:cNvSpPr/>
            <p:nvPr/>
          </p:nvSpPr>
          <p:spPr>
            <a:xfrm>
              <a:off x="4019549" y="1352831"/>
              <a:ext cx="1720852" cy="2959100"/>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prstClr val="white"/>
                </a:solidFill>
              </a:endParaRPr>
            </a:p>
          </p:txBody>
        </p:sp>
        <p:sp>
          <p:nvSpPr>
            <p:cNvPr id="54" name="Tittel 10"/>
            <p:cNvSpPr txBox="1">
              <a:spLocks/>
            </p:cNvSpPr>
            <p:nvPr/>
          </p:nvSpPr>
          <p:spPr>
            <a:xfrm>
              <a:off x="4019548" y="2443561"/>
              <a:ext cx="1720852" cy="146295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nb-NO" sz="1000" b="1" dirty="0" smtClean="0">
                  <a:solidFill>
                    <a:srgbClr val="4F81BD">
                      <a:lumMod val="20000"/>
                      <a:lumOff val="80000"/>
                    </a:srgbClr>
                  </a:solidFill>
                </a:rPr>
                <a:t>Realfagskurs</a:t>
              </a:r>
            </a:p>
          </p:txBody>
        </p:sp>
      </p:grpSp>
      <p:grpSp>
        <p:nvGrpSpPr>
          <p:cNvPr id="42" name="Gruppe 41"/>
          <p:cNvGrpSpPr/>
          <p:nvPr/>
        </p:nvGrpSpPr>
        <p:grpSpPr>
          <a:xfrm>
            <a:off x="4019553" y="1351414"/>
            <a:ext cx="1720851" cy="210574"/>
            <a:chOff x="5861050" y="2298701"/>
            <a:chExt cx="2647950" cy="2006599"/>
          </a:xfrm>
        </p:grpSpPr>
        <p:sp>
          <p:nvSpPr>
            <p:cNvPr id="55" name="Rektangel 54"/>
            <p:cNvSpPr/>
            <p:nvPr/>
          </p:nvSpPr>
          <p:spPr>
            <a:xfrm>
              <a:off x="5861050" y="2298701"/>
              <a:ext cx="2647950" cy="2006599"/>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prstClr val="white"/>
                </a:solidFill>
              </a:endParaRPr>
            </a:p>
          </p:txBody>
        </p:sp>
        <p:sp>
          <p:nvSpPr>
            <p:cNvPr id="59" name="Tittel 10"/>
            <p:cNvSpPr txBox="1">
              <a:spLocks/>
            </p:cNvSpPr>
            <p:nvPr/>
          </p:nvSpPr>
          <p:spPr>
            <a:xfrm>
              <a:off x="5861050" y="2767108"/>
              <a:ext cx="2647950" cy="146295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nb-NO" sz="800" b="1" dirty="0" smtClean="0">
                  <a:solidFill>
                    <a:srgbClr val="4F81BD">
                      <a:lumMod val="20000"/>
                      <a:lumOff val="80000"/>
                    </a:srgbClr>
                  </a:solidFill>
                </a:rPr>
                <a:t>Oppfyller ordinært </a:t>
              </a:r>
              <a:r>
                <a:rPr lang="nb-NO" sz="800" b="1" dirty="0">
                  <a:solidFill>
                    <a:srgbClr val="4F81BD">
                      <a:lumMod val="20000"/>
                      <a:lumOff val="80000"/>
                    </a:srgbClr>
                  </a:solidFill>
                </a:rPr>
                <a:t>opptakskrav</a:t>
              </a:r>
            </a:p>
          </p:txBody>
        </p:sp>
      </p:grpSp>
      <p:grpSp>
        <p:nvGrpSpPr>
          <p:cNvPr id="61" name="Gruppe 60"/>
          <p:cNvGrpSpPr/>
          <p:nvPr/>
        </p:nvGrpSpPr>
        <p:grpSpPr>
          <a:xfrm>
            <a:off x="4019553" y="2296454"/>
            <a:ext cx="1752605" cy="210574"/>
            <a:chOff x="5812189" y="7845317"/>
            <a:chExt cx="2696811" cy="2006599"/>
          </a:xfrm>
        </p:grpSpPr>
        <p:sp>
          <p:nvSpPr>
            <p:cNvPr id="62" name="Rektangel 61"/>
            <p:cNvSpPr/>
            <p:nvPr/>
          </p:nvSpPr>
          <p:spPr>
            <a:xfrm>
              <a:off x="5812189" y="7845317"/>
              <a:ext cx="2647950" cy="2006599"/>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prstClr val="white"/>
                </a:solidFill>
              </a:endParaRPr>
            </a:p>
          </p:txBody>
        </p:sp>
        <p:sp>
          <p:nvSpPr>
            <p:cNvPr id="63" name="Tittel 10"/>
            <p:cNvSpPr txBox="1">
              <a:spLocks/>
            </p:cNvSpPr>
            <p:nvPr/>
          </p:nvSpPr>
          <p:spPr>
            <a:xfrm>
              <a:off x="5861050" y="8313715"/>
              <a:ext cx="2647950" cy="146295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nb-NO" sz="800" b="1" dirty="0" smtClean="0">
                  <a:solidFill>
                    <a:srgbClr val="4F81BD">
                      <a:lumMod val="20000"/>
                      <a:lumOff val="80000"/>
                    </a:srgbClr>
                  </a:solidFill>
                </a:rPr>
                <a:t>Mangler realfag</a:t>
              </a:r>
            </a:p>
          </p:txBody>
        </p:sp>
      </p:grpSp>
      <p:grpSp>
        <p:nvGrpSpPr>
          <p:cNvPr id="64" name="Gruppe 63"/>
          <p:cNvGrpSpPr/>
          <p:nvPr/>
        </p:nvGrpSpPr>
        <p:grpSpPr>
          <a:xfrm>
            <a:off x="4019562" y="3934283"/>
            <a:ext cx="1752605" cy="210574"/>
            <a:chOff x="5392040" y="10132465"/>
            <a:chExt cx="2696811" cy="2006599"/>
          </a:xfrm>
        </p:grpSpPr>
        <p:sp>
          <p:nvSpPr>
            <p:cNvPr id="65" name="Rektangel 64"/>
            <p:cNvSpPr/>
            <p:nvPr/>
          </p:nvSpPr>
          <p:spPr>
            <a:xfrm>
              <a:off x="5392040" y="10132465"/>
              <a:ext cx="2647950" cy="2006599"/>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prstClr val="white"/>
                </a:solidFill>
              </a:endParaRPr>
            </a:p>
          </p:txBody>
        </p:sp>
        <p:sp>
          <p:nvSpPr>
            <p:cNvPr id="66" name="Tittel 10"/>
            <p:cNvSpPr txBox="1">
              <a:spLocks/>
            </p:cNvSpPr>
            <p:nvPr/>
          </p:nvSpPr>
          <p:spPr>
            <a:xfrm>
              <a:off x="5440901" y="10404285"/>
              <a:ext cx="2647950" cy="146295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nb-NO" sz="800" b="1" dirty="0" smtClean="0">
                  <a:solidFill>
                    <a:srgbClr val="4F81BD">
                      <a:lumMod val="20000"/>
                      <a:lumOff val="80000"/>
                    </a:srgbClr>
                  </a:solidFill>
                </a:rPr>
                <a:t>Mangler generell studiekompetanse</a:t>
              </a:r>
              <a:endParaRPr lang="nb-NO" sz="800" b="1" dirty="0">
                <a:solidFill>
                  <a:srgbClr val="4F81BD">
                    <a:lumMod val="20000"/>
                    <a:lumOff val="80000"/>
                  </a:srgbClr>
                </a:solidFill>
              </a:endParaRPr>
            </a:p>
          </p:txBody>
        </p:sp>
      </p:grpSp>
      <p:cxnSp>
        <p:nvCxnSpPr>
          <p:cNvPr id="67" name="Rett pil 66"/>
          <p:cNvCxnSpPr/>
          <p:nvPr/>
        </p:nvCxnSpPr>
        <p:spPr>
          <a:xfrm>
            <a:off x="7022745" y="2471507"/>
            <a:ext cx="258956"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46" name="Tittel 10"/>
          <p:cNvSpPr txBox="1">
            <a:spLocks/>
          </p:cNvSpPr>
          <p:nvPr/>
        </p:nvSpPr>
        <p:spPr>
          <a:xfrm>
            <a:off x="7288526" y="3667439"/>
            <a:ext cx="921885" cy="163202"/>
          </a:xfrm>
          <a:prstGeom prst="rect">
            <a:avLst/>
          </a:prstGeom>
          <a:solidFill>
            <a:schemeClr val="bg1"/>
          </a:solidFill>
          <a:ln>
            <a:solidFill>
              <a:schemeClr val="accent1"/>
            </a:solid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nb-NO" sz="1000" b="1" dirty="0" smtClean="0">
                <a:solidFill>
                  <a:srgbClr val="4F81BD"/>
                </a:solidFill>
              </a:rPr>
              <a:t>R2+Fys1</a:t>
            </a:r>
          </a:p>
        </p:txBody>
      </p:sp>
      <p:sp>
        <p:nvSpPr>
          <p:cNvPr id="48" name="Tittel 10"/>
          <p:cNvSpPr txBox="1">
            <a:spLocks/>
          </p:cNvSpPr>
          <p:nvPr/>
        </p:nvSpPr>
        <p:spPr>
          <a:xfrm rot="5400000">
            <a:off x="6877449" y="3321542"/>
            <a:ext cx="849494" cy="163821"/>
          </a:xfrm>
          <a:prstGeom prst="rect">
            <a:avLst/>
          </a:prstGeom>
          <a:solidFill>
            <a:schemeClr val="bg1"/>
          </a:solidFill>
          <a:ln>
            <a:solidFill>
              <a:schemeClr val="accent1"/>
            </a:solid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nb-NO" sz="1000" b="1" dirty="0" smtClean="0">
                <a:solidFill>
                  <a:srgbClr val="4F81BD"/>
                </a:solidFill>
              </a:rPr>
              <a:t>Sommer: R1</a:t>
            </a:r>
          </a:p>
        </p:txBody>
      </p:sp>
      <p:grpSp>
        <p:nvGrpSpPr>
          <p:cNvPr id="56" name="Gruppe 55"/>
          <p:cNvGrpSpPr/>
          <p:nvPr/>
        </p:nvGrpSpPr>
        <p:grpSpPr>
          <a:xfrm>
            <a:off x="7288526" y="3935239"/>
            <a:ext cx="922504" cy="834656"/>
            <a:chOff x="4019548" y="1352831"/>
            <a:chExt cx="1720853" cy="3740960"/>
          </a:xfrm>
        </p:grpSpPr>
        <p:sp>
          <p:nvSpPr>
            <p:cNvPr id="57" name="Rektangel 56"/>
            <p:cNvSpPr/>
            <p:nvPr/>
          </p:nvSpPr>
          <p:spPr>
            <a:xfrm>
              <a:off x="4019550" y="1352831"/>
              <a:ext cx="1720851" cy="3740960"/>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prstClr val="white"/>
                </a:solidFill>
              </a:endParaRPr>
            </a:p>
          </p:txBody>
        </p:sp>
        <p:sp>
          <p:nvSpPr>
            <p:cNvPr id="58" name="Tittel 10"/>
            <p:cNvSpPr txBox="1">
              <a:spLocks/>
            </p:cNvSpPr>
            <p:nvPr/>
          </p:nvSpPr>
          <p:spPr>
            <a:xfrm>
              <a:off x="4019548" y="2443561"/>
              <a:ext cx="1720852" cy="1462959"/>
            </a:xfrm>
            <a:prstGeom prst="rect">
              <a:avLst/>
            </a:prstGeom>
          </p:spPr>
          <p:txBody>
            <a:bodyPr vert="horz" lIns="91440" tIns="45720" rIns="91440" bIns="45720" rtlCol="0" anchor="ctr">
              <a:normAutofit fontScale="8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nb-NO" sz="2900" b="1" dirty="0" smtClean="0">
                  <a:solidFill>
                    <a:srgbClr val="4F81BD">
                      <a:lumMod val="20000"/>
                      <a:lumOff val="80000"/>
                    </a:srgbClr>
                  </a:solidFill>
                </a:rPr>
                <a:t>Y-vei</a:t>
              </a:r>
            </a:p>
          </p:txBody>
        </p:sp>
      </p:grpSp>
      <p:sp>
        <p:nvSpPr>
          <p:cNvPr id="60" name="Tittel 10"/>
          <p:cNvSpPr txBox="1">
            <a:spLocks/>
          </p:cNvSpPr>
          <p:nvPr/>
        </p:nvSpPr>
        <p:spPr>
          <a:xfrm>
            <a:off x="7287907" y="4602276"/>
            <a:ext cx="921885" cy="163202"/>
          </a:xfrm>
          <a:prstGeom prst="rect">
            <a:avLst/>
          </a:prstGeom>
          <a:solidFill>
            <a:schemeClr val="bg1"/>
          </a:solidFill>
          <a:ln>
            <a:solidFill>
              <a:schemeClr val="accent1"/>
            </a:solid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nb-NO" sz="1000" b="1" dirty="0" smtClean="0">
                <a:solidFill>
                  <a:srgbClr val="4F81BD"/>
                </a:solidFill>
              </a:rPr>
              <a:t>R2+Fys1</a:t>
            </a:r>
          </a:p>
        </p:txBody>
      </p:sp>
      <p:sp>
        <p:nvSpPr>
          <p:cNvPr id="70" name="Tittel 10"/>
          <p:cNvSpPr txBox="1">
            <a:spLocks/>
          </p:cNvSpPr>
          <p:nvPr/>
        </p:nvSpPr>
        <p:spPr>
          <a:xfrm rot="5400000">
            <a:off x="6886725" y="4268768"/>
            <a:ext cx="830890" cy="162532"/>
          </a:xfrm>
          <a:prstGeom prst="rect">
            <a:avLst/>
          </a:prstGeom>
          <a:solidFill>
            <a:schemeClr val="bg1"/>
          </a:solidFill>
          <a:ln>
            <a:solidFill>
              <a:schemeClr val="accent1"/>
            </a:solid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nb-NO" sz="1000" b="1" dirty="0" smtClean="0">
                <a:solidFill>
                  <a:srgbClr val="4F81BD"/>
                </a:solidFill>
              </a:rPr>
              <a:t>Sommer: R1</a:t>
            </a:r>
          </a:p>
        </p:txBody>
      </p:sp>
      <p:cxnSp>
        <p:nvCxnSpPr>
          <p:cNvPr id="47" name="Rett pil 46"/>
          <p:cNvCxnSpPr/>
          <p:nvPr/>
        </p:nvCxnSpPr>
        <p:spPr>
          <a:xfrm>
            <a:off x="5888348" y="3404998"/>
            <a:ext cx="1283553"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69" name="Rett pil 68"/>
          <p:cNvCxnSpPr/>
          <p:nvPr/>
        </p:nvCxnSpPr>
        <p:spPr>
          <a:xfrm>
            <a:off x="5888348" y="4341797"/>
            <a:ext cx="1283553"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71" name="Rett pil 70"/>
          <p:cNvCxnSpPr/>
          <p:nvPr/>
        </p:nvCxnSpPr>
        <p:spPr>
          <a:xfrm>
            <a:off x="7025020" y="2797060"/>
            <a:ext cx="258956"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73" name="Rett pil 72"/>
          <p:cNvCxnSpPr/>
          <p:nvPr/>
        </p:nvCxnSpPr>
        <p:spPr>
          <a:xfrm>
            <a:off x="5772167" y="2468220"/>
            <a:ext cx="258956"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74" name="Rett pil 73"/>
          <p:cNvCxnSpPr/>
          <p:nvPr/>
        </p:nvCxnSpPr>
        <p:spPr>
          <a:xfrm>
            <a:off x="5772167" y="2814815"/>
            <a:ext cx="258956"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68" name="Tittel 10"/>
          <p:cNvSpPr txBox="1">
            <a:spLocks/>
          </p:cNvSpPr>
          <p:nvPr/>
        </p:nvSpPr>
        <p:spPr>
          <a:xfrm>
            <a:off x="685800" y="1346200"/>
            <a:ext cx="2453640" cy="1163320"/>
          </a:xfrm>
          <a:prstGeom prst="rect">
            <a:avLst/>
          </a:prstGeom>
        </p:spPr>
        <p:txBody>
          <a:bodyPr vert="horz" lIns="91440" tIns="45720" rIns="91440" bIns="45720" rtlCol="0" anchor="ctr">
            <a:normAutofit fontScale="6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nb-NO" sz="3900" b="1" dirty="0" smtClean="0">
                <a:solidFill>
                  <a:srgbClr val="4F81BD">
                    <a:lumMod val="50000"/>
                  </a:srgbClr>
                </a:solidFill>
              </a:rPr>
              <a:t>Ingeniørstudier:</a:t>
            </a:r>
          </a:p>
          <a:p>
            <a:pPr algn="l"/>
            <a:r>
              <a:rPr lang="nb-NO" b="1" dirty="0" smtClean="0">
                <a:solidFill>
                  <a:srgbClr val="4F81BD">
                    <a:lumMod val="50000"/>
                  </a:srgbClr>
                </a:solidFill>
              </a:rPr>
              <a:t>Flere veier inn</a:t>
            </a:r>
          </a:p>
          <a:p>
            <a:pPr algn="l"/>
            <a:r>
              <a:rPr lang="nb-NO" sz="2800" b="1" dirty="0" smtClean="0">
                <a:solidFill>
                  <a:srgbClr val="4F81BD">
                    <a:lumMod val="50000"/>
                  </a:srgbClr>
                </a:solidFill>
              </a:rPr>
              <a:t>(enkelte institusjoner)</a:t>
            </a:r>
          </a:p>
        </p:txBody>
      </p:sp>
      <p:cxnSp>
        <p:nvCxnSpPr>
          <p:cNvPr id="72" name="Rett pil 71"/>
          <p:cNvCxnSpPr/>
          <p:nvPr/>
        </p:nvCxnSpPr>
        <p:spPr>
          <a:xfrm flipV="1">
            <a:off x="5901645" y="3749040"/>
            <a:ext cx="1270255" cy="429555"/>
          </a:xfrm>
          <a:prstGeom prst="straightConnector1">
            <a:avLst/>
          </a:prstGeom>
          <a:ln>
            <a:prstDash val="dash"/>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270959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tel 10"/>
          <p:cNvSpPr>
            <a:spLocks noGrp="1"/>
          </p:cNvSpPr>
          <p:nvPr>
            <p:ph type="ctrTitle"/>
          </p:nvPr>
        </p:nvSpPr>
        <p:spPr>
          <a:xfrm>
            <a:off x="685800" y="2394138"/>
            <a:ext cx="7772400" cy="1102519"/>
          </a:xfrm>
        </p:spPr>
        <p:txBody>
          <a:bodyPr>
            <a:normAutofit fontScale="90000"/>
          </a:bodyPr>
          <a:lstStyle/>
          <a:p>
            <a:pPr algn="l"/>
            <a:r>
              <a:rPr lang="nb-NO" dirty="0" smtClean="0">
                <a:solidFill>
                  <a:schemeClr val="accent1">
                    <a:lumMod val="75000"/>
                  </a:schemeClr>
                </a:solidFill>
              </a:rPr>
              <a:t>«Det eneste vi vet om framtiden, er at den vil bli annerledes»</a:t>
            </a:r>
            <a:endParaRPr lang="nb-NO" dirty="0">
              <a:solidFill>
                <a:schemeClr val="accent1">
                  <a:lumMod val="75000"/>
                </a:schemeClr>
              </a:solidFill>
            </a:endParaRPr>
          </a:p>
        </p:txBody>
      </p:sp>
      <p:sp>
        <p:nvSpPr>
          <p:cNvPr id="7" name="Rektangel 6"/>
          <p:cNvSpPr/>
          <p:nvPr/>
        </p:nvSpPr>
        <p:spPr>
          <a:xfrm>
            <a:off x="0" y="0"/>
            <a:ext cx="3139440" cy="419212"/>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8" name="Tittel 10"/>
          <p:cNvSpPr txBox="1">
            <a:spLocks/>
          </p:cNvSpPr>
          <p:nvPr/>
        </p:nvSpPr>
        <p:spPr>
          <a:xfrm>
            <a:off x="690880" y="-48422"/>
            <a:ext cx="7584440" cy="467575"/>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nb-NO" sz="1800" b="1" dirty="0" smtClean="0">
                <a:solidFill>
                  <a:schemeClr val="bg1"/>
                </a:solidFill>
              </a:rPr>
              <a:t>Studieorienteringsdag</a:t>
            </a:r>
            <a:endParaRPr lang="nb-NO" sz="1800" b="1" dirty="0">
              <a:solidFill>
                <a:schemeClr val="bg1"/>
              </a:solidFill>
            </a:endParaRPr>
          </a:p>
        </p:txBody>
      </p:sp>
      <p:sp>
        <p:nvSpPr>
          <p:cNvPr id="9" name="Rektangel 8"/>
          <p:cNvSpPr/>
          <p:nvPr/>
        </p:nvSpPr>
        <p:spPr>
          <a:xfrm>
            <a:off x="772160" y="2158746"/>
            <a:ext cx="2367280" cy="80291"/>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1928744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Bilderesultat for globu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
        <p:nvSpPr>
          <p:cNvPr id="6" name="AutoShape 4" descr="Bilderesultat for globu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
        <p:nvSpPr>
          <p:cNvPr id="7" name="AutoShape 6" descr="Bilderesultat for globu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
        <p:nvSpPr>
          <p:cNvPr id="8" name="AutoShape 10" descr="http://upload.wikimedia.org/wikipedia/commons/8/87/Symbol_thumbs_up.sv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
        <p:nvSpPr>
          <p:cNvPr id="9" name="AutoShape 12" descr="http://upload.wikimedia.org/wikipedia/commons/8/87/Symbol_thumbs_up.svg"/>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
        <p:nvSpPr>
          <p:cNvPr id="10" name="AutoShape 14" descr="http://upload.wikimedia.org/wikipedia/commons/8/87/Symbol_thumbs_up.svg"/>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
        <p:nvSpPr>
          <p:cNvPr id="11" name="AutoShape 16" descr="http://upload.wikimedia.org/wikipedia/commons/8/87/Symbol_thumbs_up.svg"/>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
        <p:nvSpPr>
          <p:cNvPr id="14" name="AutoShape 22" descr="http://upload.wikimedia.org/wikipedia/commons/8/87/Symbol_thumbs_up.svg"/>
          <p:cNvSpPr>
            <a:spLocks noChangeAspect="1" noChangeArrowheads="1"/>
          </p:cNvSpPr>
          <p:nvPr/>
        </p:nvSpPr>
        <p:spPr bwMode="auto">
          <a:xfrm>
            <a:off x="15271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
        <p:nvSpPr>
          <p:cNvPr id="22" name="Rektangel 21"/>
          <p:cNvSpPr/>
          <p:nvPr/>
        </p:nvSpPr>
        <p:spPr>
          <a:xfrm>
            <a:off x="0" y="0"/>
            <a:ext cx="3139440" cy="419212"/>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3" name="Tittel 10"/>
          <p:cNvSpPr txBox="1">
            <a:spLocks/>
          </p:cNvSpPr>
          <p:nvPr/>
        </p:nvSpPr>
        <p:spPr>
          <a:xfrm>
            <a:off x="690880" y="-48422"/>
            <a:ext cx="2448560" cy="467575"/>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nb-NO" sz="1800" b="1" dirty="0" smtClean="0">
                <a:solidFill>
                  <a:schemeClr val="bg1"/>
                </a:solidFill>
              </a:rPr>
              <a:t>Studieorienteringsdag</a:t>
            </a:r>
            <a:endParaRPr lang="nb-NO" sz="1800" b="1" dirty="0">
              <a:solidFill>
                <a:schemeClr val="bg1"/>
              </a:solidFill>
            </a:endParaRPr>
          </a:p>
        </p:txBody>
      </p:sp>
      <p:sp>
        <p:nvSpPr>
          <p:cNvPr id="24" name="Tittel 10"/>
          <p:cNvSpPr txBox="1">
            <a:spLocks/>
          </p:cNvSpPr>
          <p:nvPr/>
        </p:nvSpPr>
        <p:spPr>
          <a:xfrm>
            <a:off x="685799" y="837928"/>
            <a:ext cx="3768271" cy="1462959"/>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80000"/>
              </a:lnSpc>
            </a:pPr>
            <a:r>
              <a:rPr lang="nb-NO" b="1" dirty="0" smtClean="0">
                <a:solidFill>
                  <a:schemeClr val="accent1">
                    <a:lumMod val="50000"/>
                  </a:schemeClr>
                </a:solidFill>
              </a:rPr>
              <a:t>Oppsummering</a:t>
            </a:r>
          </a:p>
        </p:txBody>
      </p:sp>
      <p:sp>
        <p:nvSpPr>
          <p:cNvPr id="25" name="Rektangel 24"/>
          <p:cNvSpPr/>
          <p:nvPr/>
        </p:nvSpPr>
        <p:spPr>
          <a:xfrm>
            <a:off x="772160" y="2053608"/>
            <a:ext cx="2367280" cy="80291"/>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31" name="Bilde 30"/>
          <p:cNvPicPr>
            <a:picLocks noChangeAspect="1"/>
          </p:cNvPicPr>
          <p:nvPr/>
        </p:nvPicPr>
        <p:blipFill>
          <a:blip r:embed="rId3">
            <a:duotone>
              <a:schemeClr val="accent2">
                <a:shade val="45000"/>
                <a:satMod val="135000"/>
              </a:schemeClr>
              <a:prstClr val="white"/>
            </a:duotone>
          </a:blip>
          <a:stretch>
            <a:fillRect/>
          </a:stretch>
        </p:blipFill>
        <p:spPr>
          <a:xfrm>
            <a:off x="2654163" y="3074520"/>
            <a:ext cx="1799907" cy="1327431"/>
          </a:xfrm>
          <a:prstGeom prst="rect">
            <a:avLst/>
          </a:prstGeom>
        </p:spPr>
      </p:pic>
      <p:pic>
        <p:nvPicPr>
          <p:cNvPr id="32" name="Bilde 31" descr="macbook.png"/>
          <p:cNvPicPr>
            <a:picLocks noChangeAspect="1"/>
          </p:cNvPicPr>
          <p:nvPr/>
        </p:nvPicPr>
        <p:blipFill>
          <a:blip r:embed="rId4"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6342472" y="3042818"/>
            <a:ext cx="2913560" cy="1638877"/>
          </a:xfrm>
          <a:prstGeom prst="rect">
            <a:avLst/>
          </a:prstGeom>
        </p:spPr>
      </p:pic>
      <p:grpSp>
        <p:nvGrpSpPr>
          <p:cNvPr id="58" name="Gruppe 57"/>
          <p:cNvGrpSpPr/>
          <p:nvPr/>
        </p:nvGrpSpPr>
        <p:grpSpPr>
          <a:xfrm>
            <a:off x="4887164" y="2753442"/>
            <a:ext cx="1403242" cy="1777252"/>
            <a:chOff x="4887164" y="2753442"/>
            <a:chExt cx="1403242" cy="1777252"/>
          </a:xfrm>
        </p:grpSpPr>
        <p:pic>
          <p:nvPicPr>
            <p:cNvPr id="18" name="Bilde 17" descr="Forsvarets_merke.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87164" y="3780957"/>
              <a:ext cx="610132" cy="749737"/>
            </a:xfrm>
            <a:prstGeom prst="rect">
              <a:avLst/>
            </a:prstGeom>
          </p:spPr>
        </p:pic>
        <p:pic>
          <p:nvPicPr>
            <p:cNvPr id="19" name="Bilde 18" descr="icon-schoolFHS.pn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655406" y="4022632"/>
              <a:ext cx="635000" cy="469900"/>
            </a:xfrm>
            <a:prstGeom prst="rect">
              <a:avLst/>
            </a:prstGeom>
          </p:spPr>
        </p:pic>
        <p:pic>
          <p:nvPicPr>
            <p:cNvPr id="20" name="Bilde 19" descr="icon-schoolFS.png"/>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5014696" y="3137810"/>
              <a:ext cx="482600" cy="444500"/>
            </a:xfrm>
            <a:prstGeom prst="rect">
              <a:avLst/>
            </a:prstGeom>
          </p:spPr>
        </p:pic>
        <p:pic>
          <p:nvPicPr>
            <p:cNvPr id="33" name="Bilde 32" descr="icon-schoolUH.png"/>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5655406" y="2753442"/>
              <a:ext cx="546100" cy="469900"/>
            </a:xfrm>
            <a:prstGeom prst="rect">
              <a:avLst/>
            </a:prstGeom>
          </p:spPr>
        </p:pic>
        <p:pic>
          <p:nvPicPr>
            <p:cNvPr id="56" name="Bilde 55" descr="icon-schoolVGO.png"/>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5858606" y="3360060"/>
              <a:ext cx="431800" cy="482600"/>
            </a:xfrm>
            <a:prstGeom prst="rect">
              <a:avLst/>
            </a:prstGeom>
          </p:spPr>
        </p:pic>
      </p:grpSp>
      <p:sp>
        <p:nvSpPr>
          <p:cNvPr id="62" name="Tittel 10"/>
          <p:cNvSpPr txBox="1">
            <a:spLocks/>
          </p:cNvSpPr>
          <p:nvPr/>
        </p:nvSpPr>
        <p:spPr>
          <a:xfrm>
            <a:off x="5232717" y="698606"/>
            <a:ext cx="3911283" cy="1440181"/>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nb-NO" sz="6600" b="1" dirty="0" smtClean="0">
                <a:solidFill>
                  <a:schemeClr val="accent1">
                    <a:lumMod val="75000"/>
                  </a:schemeClr>
                </a:solidFill>
              </a:rPr>
              <a:t>15. april</a:t>
            </a:r>
            <a:endParaRPr lang="nb-NO" sz="6600" b="1" dirty="0">
              <a:solidFill>
                <a:schemeClr val="accent1">
                  <a:lumMod val="75000"/>
                </a:schemeClr>
              </a:solidFill>
            </a:endParaRPr>
          </a:p>
        </p:txBody>
      </p:sp>
      <p:sp>
        <p:nvSpPr>
          <p:cNvPr id="27" name="Tittel 10"/>
          <p:cNvSpPr txBox="1">
            <a:spLocks/>
          </p:cNvSpPr>
          <p:nvPr/>
        </p:nvSpPr>
        <p:spPr>
          <a:xfrm>
            <a:off x="7130516" y="3332693"/>
            <a:ext cx="1310173" cy="1059126"/>
          </a:xfrm>
          <a:prstGeom prst="rect">
            <a:avLst/>
          </a:prstGeom>
        </p:spPr>
        <p:txBody>
          <a:bodyPr vert="horz" lIns="91440" tIns="45720" rIns="91440" bIns="45720" rtlCol="0" anchor="ctr">
            <a:normAutofit fontScale="5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nb-NO" sz="6600" b="1" dirty="0" err="1" smtClean="0">
                <a:solidFill>
                  <a:schemeClr val="accent1">
                    <a:lumMod val="75000"/>
                  </a:schemeClr>
                </a:solidFill>
              </a:rPr>
              <a:t>www</a:t>
            </a:r>
            <a:endParaRPr lang="nb-NO" sz="6600" b="1" dirty="0">
              <a:solidFill>
                <a:schemeClr val="accent1">
                  <a:lumMod val="75000"/>
                </a:schemeClr>
              </a:solidFill>
            </a:endParaRPr>
          </a:p>
        </p:txBody>
      </p:sp>
      <p:pic>
        <p:nvPicPr>
          <p:cNvPr id="34" name="Bilde 33"/>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833414" y="3039050"/>
            <a:ext cx="1081745" cy="1391896"/>
          </a:xfrm>
          <a:prstGeom prst="rect">
            <a:avLst/>
          </a:prstGeom>
        </p:spPr>
      </p:pic>
      <p:pic>
        <p:nvPicPr>
          <p:cNvPr id="28" name="Picture 2"/>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rot="20099744">
            <a:off x="591030" y="3734911"/>
            <a:ext cx="1138878" cy="450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8078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1"/>
      <p:bldP spid="2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Bilderesultat for hjerne hjerte tegn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
        <p:nvSpPr>
          <p:cNvPr id="5" name="AutoShape 2" descr="Bilderesultat for hjerne tegning hod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
        <p:nvSpPr>
          <p:cNvPr id="6" name="AutoShape 4" descr="Bilderesultat for hjerne tegning hod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
        <p:nvSpPr>
          <p:cNvPr id="7" name="AutoShape 6" descr="Bilderesultat for hjerne tegning hode"/>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
        <p:nvSpPr>
          <p:cNvPr id="13" name="Rektangel 12"/>
          <p:cNvSpPr/>
          <p:nvPr/>
        </p:nvSpPr>
        <p:spPr>
          <a:xfrm>
            <a:off x="0" y="0"/>
            <a:ext cx="3139440" cy="419212"/>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4" name="Tittel 10"/>
          <p:cNvSpPr txBox="1">
            <a:spLocks/>
          </p:cNvSpPr>
          <p:nvPr/>
        </p:nvSpPr>
        <p:spPr>
          <a:xfrm>
            <a:off x="690880" y="-48422"/>
            <a:ext cx="2448560" cy="467575"/>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nb-NO" sz="1800" b="1" dirty="0" smtClean="0">
                <a:solidFill>
                  <a:schemeClr val="bg1"/>
                </a:solidFill>
              </a:rPr>
              <a:t>Studieorienteringsdag</a:t>
            </a:r>
            <a:endParaRPr lang="nb-NO" sz="1800" b="1" dirty="0">
              <a:solidFill>
                <a:schemeClr val="bg1"/>
              </a:solidFill>
            </a:endParaRPr>
          </a:p>
        </p:txBody>
      </p:sp>
      <p:sp>
        <p:nvSpPr>
          <p:cNvPr id="15" name="Tittel 10"/>
          <p:cNvSpPr txBox="1">
            <a:spLocks/>
          </p:cNvSpPr>
          <p:nvPr/>
        </p:nvSpPr>
        <p:spPr>
          <a:xfrm>
            <a:off x="685798" y="792573"/>
            <a:ext cx="5156202" cy="1462959"/>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80000"/>
              </a:lnSpc>
            </a:pPr>
            <a:r>
              <a:rPr lang="nb-NO" b="1" dirty="0" smtClean="0">
                <a:solidFill>
                  <a:schemeClr val="accent1">
                    <a:lumMod val="50000"/>
                  </a:schemeClr>
                </a:solidFill>
              </a:rPr>
              <a:t>Magefølelse</a:t>
            </a:r>
          </a:p>
          <a:p>
            <a:pPr algn="l">
              <a:lnSpc>
                <a:spcPct val="80000"/>
              </a:lnSpc>
            </a:pPr>
            <a:r>
              <a:rPr lang="nb-NO" sz="2900" dirty="0" smtClean="0">
                <a:solidFill>
                  <a:schemeClr val="accent1">
                    <a:lumMod val="50000"/>
                  </a:schemeClr>
                </a:solidFill>
              </a:rPr>
              <a:t>- eller et rasjonelt valg?</a:t>
            </a:r>
          </a:p>
        </p:txBody>
      </p:sp>
      <p:sp>
        <p:nvSpPr>
          <p:cNvPr id="16" name="Rektangel 15"/>
          <p:cNvSpPr/>
          <p:nvPr/>
        </p:nvSpPr>
        <p:spPr>
          <a:xfrm>
            <a:off x="772160" y="2122929"/>
            <a:ext cx="2367280" cy="80291"/>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 name="Hjerte 2"/>
          <p:cNvSpPr/>
          <p:nvPr/>
        </p:nvSpPr>
        <p:spPr>
          <a:xfrm>
            <a:off x="6114141" y="2984507"/>
            <a:ext cx="1513568" cy="1513568"/>
          </a:xfrm>
          <a:prstGeom prst="hear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8" name="Bilde 7"/>
          <p:cNvPicPr>
            <a:picLocks noChangeAspect="1"/>
          </p:cNvPicPr>
          <p:nvPr/>
        </p:nvPicPr>
        <p:blipFill>
          <a:blip r:embed="rId3" cstate="screen">
            <a:duotone>
              <a:schemeClr val="accent1">
                <a:shade val="45000"/>
                <a:satMod val="135000"/>
              </a:schemeClr>
              <a:prstClr val="white"/>
            </a:duotone>
            <a:extLst>
              <a:ext uri="{BEBA8EAE-BF5A-486C-A8C5-ECC9F3942E4B}">
                <a14:imgProps xmlns:a14="http://schemas.microsoft.com/office/drawing/2010/main">
                  <a14:imgLayer r:embed="rId4">
                    <a14:imgEffect>
                      <a14:backgroundRemoval t="0" b="100000" l="9985" r="100000">
                        <a14:foregroundMark x1="83717" y1="18235" x2="83717" y2="18235"/>
                        <a14:foregroundMark x1="75730" y1="25000" x2="75730" y2="25000"/>
                        <a14:foregroundMark x1="37481" y1="29853" x2="37481" y2="29853"/>
                        <a14:foregroundMark x1="27035" y1="25000" x2="27035" y2="25000"/>
                        <a14:foregroundMark x1="31183" y1="23235" x2="31183" y2="23235"/>
                        <a14:foregroundMark x1="38710" y1="13382" x2="38710" y2="13382"/>
                        <a14:foregroundMark x1="39785" y1="54265" x2="39785" y2="54265"/>
                        <a14:foregroundMark x1="43318" y1="18235" x2="43318" y2="18235"/>
                      </a14:backgroundRemoval>
                    </a14:imgEffect>
                  </a14:imgLayer>
                </a14:imgProps>
              </a:ext>
              <a:ext uri="{28A0092B-C50C-407E-A947-70E740481C1C}">
                <a14:useLocalDpi xmlns:a14="http://schemas.microsoft.com/office/drawing/2010/main"/>
              </a:ext>
            </a:extLst>
          </a:blip>
          <a:stretch>
            <a:fillRect/>
          </a:stretch>
        </p:blipFill>
        <p:spPr>
          <a:xfrm>
            <a:off x="1833526" y="3020278"/>
            <a:ext cx="1568985" cy="1638877"/>
          </a:xfrm>
          <a:prstGeom prst="rect">
            <a:avLst/>
          </a:prstGeom>
        </p:spPr>
      </p:pic>
      <p:sp>
        <p:nvSpPr>
          <p:cNvPr id="19" name="Tittel 10"/>
          <p:cNvSpPr>
            <a:spLocks noGrp="1"/>
          </p:cNvSpPr>
          <p:nvPr>
            <p:ph type="ctrTitle"/>
          </p:nvPr>
        </p:nvSpPr>
        <p:spPr>
          <a:xfrm>
            <a:off x="576491" y="2304652"/>
            <a:ext cx="4282174" cy="715626"/>
          </a:xfrm>
        </p:spPr>
        <p:txBody>
          <a:bodyPr>
            <a:noAutofit/>
          </a:bodyPr>
          <a:lstStyle/>
          <a:p>
            <a:r>
              <a:rPr lang="nb-NO" sz="2400" dirty="0" smtClean="0">
                <a:solidFill>
                  <a:schemeClr val="accent1">
                    <a:lumMod val="50000"/>
                  </a:schemeClr>
                </a:solidFill>
              </a:rPr>
              <a:t>Kartlegg og vurder med hjernen</a:t>
            </a:r>
            <a:endParaRPr lang="nb-NO" sz="2400" dirty="0">
              <a:solidFill>
                <a:schemeClr val="accent1">
                  <a:lumMod val="50000"/>
                </a:schemeClr>
              </a:solidFill>
            </a:endParaRPr>
          </a:p>
        </p:txBody>
      </p:sp>
      <p:sp>
        <p:nvSpPr>
          <p:cNvPr id="20" name="Tittel 10"/>
          <p:cNvSpPr txBox="1">
            <a:spLocks/>
          </p:cNvSpPr>
          <p:nvPr/>
        </p:nvSpPr>
        <p:spPr>
          <a:xfrm>
            <a:off x="4716913" y="2304652"/>
            <a:ext cx="4282174" cy="71562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nb-NO" sz="2400" dirty="0" smtClean="0">
                <a:solidFill>
                  <a:schemeClr val="accent1">
                    <a:lumMod val="50000"/>
                  </a:schemeClr>
                </a:solidFill>
              </a:rPr>
              <a:t>Velg med hjertet</a:t>
            </a:r>
            <a:endParaRPr lang="nb-NO" sz="2400" dirty="0">
              <a:solidFill>
                <a:schemeClr val="accent1">
                  <a:lumMod val="50000"/>
                </a:schemeClr>
              </a:solidFill>
            </a:endParaRPr>
          </a:p>
        </p:txBody>
      </p:sp>
      <p:pic>
        <p:nvPicPr>
          <p:cNvPr id="17" name="Bilde 16"/>
          <p:cNvPicPr>
            <a:picLocks noChangeAspect="1"/>
          </p:cNvPicPr>
          <p:nvPr/>
        </p:nvPicPr>
        <p:blipFill>
          <a:blip r:embed="rId5" cstate="screen">
            <a:duotone>
              <a:schemeClr val="accent1">
                <a:shade val="45000"/>
                <a:satMod val="135000"/>
              </a:schemeClr>
              <a:prstClr val="white"/>
            </a:duotone>
            <a:extLst>
              <a:ext uri="{BEBA8EAE-BF5A-486C-A8C5-ECC9F3942E4B}">
                <a14:imgProps xmlns:a14="http://schemas.microsoft.com/office/drawing/2010/main">
                  <a14:imgLayer r:embed="rId6">
                    <a14:imgEffect>
                      <a14:backgroundRemoval t="0" b="100000" l="9985" r="100000">
                        <a14:foregroundMark x1="83717" y1="18235" x2="83717" y2="18235"/>
                        <a14:foregroundMark x1="75730" y1="25000" x2="75730" y2="25000"/>
                        <a14:foregroundMark x1="37481" y1="29853" x2="37481" y2="29853"/>
                        <a14:foregroundMark x1="27035" y1="25000" x2="27035" y2="25000"/>
                        <a14:foregroundMark x1="31183" y1="23235" x2="31183" y2="23235"/>
                        <a14:foregroundMark x1="38710" y1="13382" x2="38710" y2="13382"/>
                        <a14:foregroundMark x1="39785" y1="54265" x2="39785" y2="54265"/>
                        <a14:foregroundMark x1="43318" y1="18235" x2="43318" y2="18235"/>
                      </a14:backgroundRemoval>
                    </a14:imgEffect>
                  </a14:imgLayer>
                </a14:imgProps>
              </a:ext>
              <a:ext uri="{28A0092B-C50C-407E-A947-70E740481C1C}">
                <a14:useLocalDpi xmlns:a14="http://schemas.microsoft.com/office/drawing/2010/main"/>
              </a:ext>
            </a:extLst>
          </a:blip>
          <a:stretch>
            <a:fillRect/>
          </a:stretch>
        </p:blipFill>
        <p:spPr>
          <a:xfrm flipH="1">
            <a:off x="1886850" y="3020278"/>
            <a:ext cx="1533071" cy="1638877"/>
          </a:xfrm>
          <a:prstGeom prst="rect">
            <a:avLst/>
          </a:prstGeom>
        </p:spPr>
      </p:pic>
    </p:spTree>
    <p:extLst>
      <p:ext uri="{BB962C8B-B14F-4D97-AF65-F5344CB8AC3E}">
        <p14:creationId xmlns:p14="http://schemas.microsoft.com/office/powerpoint/2010/main" val="1385849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par>
                          <p:cTn id="7" fill="hold">
                            <p:stCondLst>
                              <p:cond delay="0"/>
                            </p:stCondLst>
                            <p:childTnLst>
                              <p:par>
                                <p:cTn id="8" presetID="32" presetClass="emph" presetSubtype="0" repeatCount="2000" fill="hold" nodeType="afterEffect">
                                  <p:stCondLst>
                                    <p:cond delay="0"/>
                                  </p:stCondLst>
                                  <p:childTnLst>
                                    <p:animRot by="120000">
                                      <p:cBhvr>
                                        <p:cTn id="9" dur="100" fill="hold">
                                          <p:stCondLst>
                                            <p:cond delay="0"/>
                                          </p:stCondLst>
                                        </p:cTn>
                                        <p:tgtEl>
                                          <p:spTgt spid="17"/>
                                        </p:tgtEl>
                                        <p:attrNameLst>
                                          <p:attrName>r</p:attrName>
                                        </p:attrNameLst>
                                      </p:cBhvr>
                                    </p:animRot>
                                    <p:animRot by="-240000">
                                      <p:cBhvr>
                                        <p:cTn id="10" dur="200" fill="hold">
                                          <p:stCondLst>
                                            <p:cond delay="200"/>
                                          </p:stCondLst>
                                        </p:cTn>
                                        <p:tgtEl>
                                          <p:spTgt spid="17"/>
                                        </p:tgtEl>
                                        <p:attrNameLst>
                                          <p:attrName>r</p:attrName>
                                        </p:attrNameLst>
                                      </p:cBhvr>
                                    </p:animRot>
                                    <p:animRot by="240000">
                                      <p:cBhvr>
                                        <p:cTn id="11" dur="200" fill="hold">
                                          <p:stCondLst>
                                            <p:cond delay="400"/>
                                          </p:stCondLst>
                                        </p:cTn>
                                        <p:tgtEl>
                                          <p:spTgt spid="17"/>
                                        </p:tgtEl>
                                        <p:attrNameLst>
                                          <p:attrName>r</p:attrName>
                                        </p:attrNameLst>
                                      </p:cBhvr>
                                    </p:animRot>
                                    <p:animRot by="-240000">
                                      <p:cBhvr>
                                        <p:cTn id="12" dur="200" fill="hold">
                                          <p:stCondLst>
                                            <p:cond delay="600"/>
                                          </p:stCondLst>
                                        </p:cTn>
                                        <p:tgtEl>
                                          <p:spTgt spid="17"/>
                                        </p:tgtEl>
                                        <p:attrNameLst>
                                          <p:attrName>r</p:attrName>
                                        </p:attrNameLst>
                                      </p:cBhvr>
                                    </p:animRot>
                                    <p:animRot by="120000">
                                      <p:cBhvr>
                                        <p:cTn id="13" dur="200" fill="hold">
                                          <p:stCondLst>
                                            <p:cond delay="800"/>
                                          </p:stCondLst>
                                        </p:cTn>
                                        <p:tgtEl>
                                          <p:spTgt spid="17"/>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childTnLst>
                                </p:cTn>
                              </p:par>
                            </p:childTnLst>
                          </p:cTn>
                        </p:par>
                        <p:par>
                          <p:cTn id="18" fill="hold">
                            <p:stCondLst>
                              <p:cond delay="0"/>
                            </p:stCondLst>
                            <p:childTnLst>
                              <p:par>
                                <p:cTn id="19" presetID="26" presetClass="emph" presetSubtype="0" repeatCount="2000" fill="hold" grpId="0" nodeType="afterEffect">
                                  <p:stCondLst>
                                    <p:cond delay="0"/>
                                  </p:stCondLst>
                                  <p:childTnLst>
                                    <p:animEffect transition="out" filter="fade">
                                      <p:cBhvr>
                                        <p:cTn id="20" dur="500" tmFilter="0, 0; .2, .5; .8, .5; 1, 0"/>
                                        <p:tgtEl>
                                          <p:spTgt spid="3"/>
                                        </p:tgtEl>
                                      </p:cBhvr>
                                    </p:animEffect>
                                    <p:animScale>
                                      <p:cBhvr>
                                        <p:cTn id="21"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Bilde 3" descr="hjerte_brain.jpg"/>
          <p:cNvPicPr>
            <a:picLocks noChangeAspect="1"/>
          </p:cNvPicPr>
          <p:nvPr/>
        </p:nvPicPr>
        <p:blipFill rotWithShape="1">
          <a:blip r:embed="rId3"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812869" y="674931"/>
            <a:ext cx="3681050" cy="3026441"/>
          </a:xfrm>
          <a:prstGeom prst="rect">
            <a:avLst/>
          </a:prstGeom>
        </p:spPr>
      </p:pic>
      <p:pic>
        <p:nvPicPr>
          <p:cNvPr id="5" name="Bilde 4" descr="hjerte_brain.jpg"/>
          <p:cNvPicPr>
            <a:picLocks noChangeAspect="1"/>
          </p:cNvPicPr>
          <p:nvPr/>
        </p:nvPicPr>
        <p:blipFill rotWithShape="1">
          <a:blip r:embed="rId4" cstate="screen">
            <a:duotone>
              <a:schemeClr val="accent2">
                <a:shade val="45000"/>
                <a:satMod val="135000"/>
              </a:schemeClr>
              <a:prstClr val="white"/>
            </a:duotone>
            <a:extLst>
              <a:ext uri="{28A0092B-C50C-407E-A947-70E740481C1C}">
                <a14:useLocalDpi xmlns:a14="http://schemas.microsoft.com/office/drawing/2010/main"/>
              </a:ext>
            </a:extLst>
          </a:blip>
          <a:srcRect/>
          <a:stretch/>
        </p:blipFill>
        <p:spPr>
          <a:xfrm>
            <a:off x="4484848" y="674931"/>
            <a:ext cx="3875975" cy="3026441"/>
          </a:xfrm>
          <a:prstGeom prst="rect">
            <a:avLst/>
          </a:prstGeom>
        </p:spPr>
      </p:pic>
      <p:sp>
        <p:nvSpPr>
          <p:cNvPr id="6" name="Rektangel 5"/>
          <p:cNvSpPr/>
          <p:nvPr/>
        </p:nvSpPr>
        <p:spPr>
          <a:xfrm>
            <a:off x="0" y="0"/>
            <a:ext cx="3139440" cy="419212"/>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7" name="Tittel 10"/>
          <p:cNvSpPr txBox="1">
            <a:spLocks/>
          </p:cNvSpPr>
          <p:nvPr/>
        </p:nvSpPr>
        <p:spPr>
          <a:xfrm>
            <a:off x="690880" y="-48422"/>
            <a:ext cx="2448560" cy="467575"/>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nb-NO" sz="1800" b="1" dirty="0" smtClean="0">
                <a:solidFill>
                  <a:schemeClr val="bg1"/>
                </a:solidFill>
              </a:rPr>
              <a:t>Studieorienteringsdag</a:t>
            </a:r>
            <a:endParaRPr lang="nb-NO" sz="1800" b="1" dirty="0">
              <a:solidFill>
                <a:schemeClr val="bg1"/>
              </a:solidFill>
            </a:endParaRPr>
          </a:p>
        </p:txBody>
      </p:sp>
      <p:sp>
        <p:nvSpPr>
          <p:cNvPr id="8" name="Tittel 10"/>
          <p:cNvSpPr txBox="1">
            <a:spLocks/>
          </p:cNvSpPr>
          <p:nvPr/>
        </p:nvSpPr>
        <p:spPr>
          <a:xfrm>
            <a:off x="2218870" y="3421735"/>
            <a:ext cx="5156202" cy="1462959"/>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80000"/>
              </a:lnSpc>
            </a:pPr>
            <a:r>
              <a:rPr lang="nb-NO" b="1" dirty="0" smtClean="0">
                <a:solidFill>
                  <a:schemeClr val="accent1">
                    <a:lumMod val="50000"/>
                  </a:schemeClr>
                </a:solidFill>
              </a:rPr>
              <a:t>Lykke til med valget</a:t>
            </a:r>
          </a:p>
        </p:txBody>
      </p:sp>
    </p:spTree>
    <p:extLst>
      <p:ext uri="{BB962C8B-B14F-4D97-AF65-F5344CB8AC3E}">
        <p14:creationId xmlns:p14="http://schemas.microsoft.com/office/powerpoint/2010/main" val="39409814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10"/>
          <p:cNvSpPr>
            <a:spLocks noGrp="1"/>
          </p:cNvSpPr>
          <p:nvPr>
            <p:ph type="ctrTitle"/>
          </p:nvPr>
        </p:nvSpPr>
        <p:spPr>
          <a:xfrm>
            <a:off x="685800" y="1046561"/>
            <a:ext cx="7772400" cy="1102519"/>
          </a:xfrm>
        </p:spPr>
        <p:txBody>
          <a:bodyPr>
            <a:normAutofit/>
          </a:bodyPr>
          <a:lstStyle/>
          <a:p>
            <a:pPr algn="l"/>
            <a:r>
              <a:rPr lang="nb-NO" b="1" dirty="0" smtClean="0">
                <a:solidFill>
                  <a:schemeClr val="accent1">
                    <a:lumMod val="50000"/>
                  </a:schemeClr>
                </a:solidFill>
              </a:rPr>
              <a:t>Innsikt</a:t>
            </a:r>
            <a:endParaRPr lang="nb-NO" b="1" dirty="0">
              <a:solidFill>
                <a:schemeClr val="accent1">
                  <a:lumMod val="50000"/>
                </a:schemeClr>
              </a:solidFill>
            </a:endParaRPr>
          </a:p>
        </p:txBody>
      </p:sp>
      <p:sp>
        <p:nvSpPr>
          <p:cNvPr id="9" name="Rektangel 8"/>
          <p:cNvSpPr/>
          <p:nvPr/>
        </p:nvSpPr>
        <p:spPr>
          <a:xfrm>
            <a:off x="772160" y="2158746"/>
            <a:ext cx="2367280" cy="80291"/>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0" name="Rektangel 9"/>
          <p:cNvSpPr/>
          <p:nvPr/>
        </p:nvSpPr>
        <p:spPr>
          <a:xfrm>
            <a:off x="0" y="0"/>
            <a:ext cx="3139440" cy="419212"/>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1" name="Tittel 10"/>
          <p:cNvSpPr txBox="1">
            <a:spLocks/>
          </p:cNvSpPr>
          <p:nvPr/>
        </p:nvSpPr>
        <p:spPr>
          <a:xfrm>
            <a:off x="690880" y="-48422"/>
            <a:ext cx="7584440" cy="467575"/>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nb-NO" sz="1800" b="1" dirty="0" smtClean="0">
                <a:solidFill>
                  <a:schemeClr val="bg1"/>
                </a:solidFill>
              </a:rPr>
              <a:t>Studieorienteringsdag</a:t>
            </a:r>
            <a:endParaRPr lang="nb-NO" sz="1800" b="1" dirty="0">
              <a:solidFill>
                <a:schemeClr val="bg1"/>
              </a:solidFill>
            </a:endParaRPr>
          </a:p>
        </p:txBody>
      </p:sp>
      <p:sp>
        <p:nvSpPr>
          <p:cNvPr id="4" name="TekstSylinder 3"/>
          <p:cNvSpPr txBox="1"/>
          <p:nvPr/>
        </p:nvSpPr>
        <p:spPr>
          <a:xfrm>
            <a:off x="667658" y="2603189"/>
            <a:ext cx="1526379" cy="461665"/>
          </a:xfrm>
          <a:prstGeom prst="rect">
            <a:avLst/>
          </a:prstGeom>
          <a:noFill/>
        </p:spPr>
        <p:txBody>
          <a:bodyPr wrap="none" rtlCol="0">
            <a:spAutoFit/>
          </a:bodyPr>
          <a:lstStyle/>
          <a:p>
            <a:r>
              <a:rPr lang="nb-NO" sz="2400" b="1" dirty="0" smtClean="0">
                <a:solidFill>
                  <a:schemeClr val="accent1">
                    <a:lumMod val="50000"/>
                  </a:schemeClr>
                </a:solidFill>
              </a:rPr>
              <a:t>Utdanning</a:t>
            </a:r>
            <a:endParaRPr lang="nb-NO" sz="2400" b="1" dirty="0">
              <a:solidFill>
                <a:schemeClr val="accent1">
                  <a:lumMod val="50000"/>
                </a:schemeClr>
              </a:solidFill>
            </a:endParaRPr>
          </a:p>
        </p:txBody>
      </p:sp>
      <p:sp>
        <p:nvSpPr>
          <p:cNvPr id="6" name="TekstSylinder 5"/>
          <p:cNvSpPr txBox="1"/>
          <p:nvPr/>
        </p:nvSpPr>
        <p:spPr>
          <a:xfrm>
            <a:off x="2365087" y="2974144"/>
            <a:ext cx="3231874" cy="707886"/>
          </a:xfrm>
          <a:prstGeom prst="rect">
            <a:avLst/>
          </a:prstGeom>
          <a:noFill/>
        </p:spPr>
        <p:txBody>
          <a:bodyPr wrap="none" rtlCol="0">
            <a:spAutoFit/>
          </a:bodyPr>
          <a:lstStyle/>
          <a:p>
            <a:r>
              <a:rPr lang="nb-NO" sz="4000" spc="300" dirty="0">
                <a:solidFill>
                  <a:srgbClr val="376092"/>
                </a:solidFill>
              </a:rPr>
              <a:t>Framtidsvalg</a:t>
            </a:r>
          </a:p>
        </p:txBody>
      </p:sp>
      <p:sp>
        <p:nvSpPr>
          <p:cNvPr id="7" name="TekstSylinder 6"/>
          <p:cNvSpPr txBox="1"/>
          <p:nvPr/>
        </p:nvSpPr>
        <p:spPr>
          <a:xfrm>
            <a:off x="2153789" y="2668309"/>
            <a:ext cx="1226680" cy="369332"/>
          </a:xfrm>
          <a:prstGeom prst="rect">
            <a:avLst/>
          </a:prstGeom>
          <a:noFill/>
        </p:spPr>
        <p:txBody>
          <a:bodyPr wrap="none" rtlCol="0">
            <a:spAutoFit/>
          </a:bodyPr>
          <a:lstStyle/>
          <a:p>
            <a:r>
              <a:rPr lang="nb-NO" dirty="0">
                <a:solidFill>
                  <a:schemeClr val="accent1">
                    <a:lumMod val="75000"/>
                  </a:schemeClr>
                </a:solidFill>
              </a:rPr>
              <a:t>Muligheter</a:t>
            </a:r>
          </a:p>
        </p:txBody>
      </p:sp>
      <p:sp>
        <p:nvSpPr>
          <p:cNvPr id="8" name="TekstSylinder 7"/>
          <p:cNvSpPr txBox="1"/>
          <p:nvPr/>
        </p:nvSpPr>
        <p:spPr>
          <a:xfrm>
            <a:off x="5547868" y="3191851"/>
            <a:ext cx="3070071" cy="400110"/>
          </a:xfrm>
          <a:prstGeom prst="rect">
            <a:avLst/>
          </a:prstGeom>
          <a:noFill/>
        </p:spPr>
        <p:txBody>
          <a:bodyPr wrap="none" rtlCol="0">
            <a:spAutoFit/>
          </a:bodyPr>
          <a:lstStyle/>
          <a:p>
            <a:r>
              <a:rPr lang="nb-NO" sz="2000" b="1" spc="300" dirty="0">
                <a:solidFill>
                  <a:schemeClr val="accent1">
                    <a:lumMod val="50000"/>
                  </a:schemeClr>
                </a:solidFill>
              </a:rPr>
              <a:t>Grunnlag for å velge</a:t>
            </a:r>
          </a:p>
        </p:txBody>
      </p:sp>
      <p:sp>
        <p:nvSpPr>
          <p:cNvPr id="12" name="TekstSylinder 11"/>
          <p:cNvSpPr txBox="1"/>
          <p:nvPr/>
        </p:nvSpPr>
        <p:spPr>
          <a:xfrm>
            <a:off x="3297225" y="2549735"/>
            <a:ext cx="1919115" cy="584776"/>
          </a:xfrm>
          <a:prstGeom prst="rect">
            <a:avLst/>
          </a:prstGeom>
          <a:noFill/>
        </p:spPr>
        <p:txBody>
          <a:bodyPr wrap="none" rtlCol="0">
            <a:spAutoFit/>
          </a:bodyPr>
          <a:lstStyle/>
          <a:p>
            <a:r>
              <a:rPr lang="nb-NO" sz="3200" dirty="0">
                <a:solidFill>
                  <a:schemeClr val="accent1">
                    <a:lumMod val="50000"/>
                  </a:schemeClr>
                </a:solidFill>
              </a:rPr>
              <a:t>Utveksling</a:t>
            </a:r>
          </a:p>
        </p:txBody>
      </p:sp>
      <p:sp>
        <p:nvSpPr>
          <p:cNvPr id="13" name="TekstSylinder 12"/>
          <p:cNvSpPr txBox="1"/>
          <p:nvPr/>
        </p:nvSpPr>
        <p:spPr>
          <a:xfrm>
            <a:off x="672379" y="3619174"/>
            <a:ext cx="2412439" cy="461665"/>
          </a:xfrm>
          <a:prstGeom prst="rect">
            <a:avLst/>
          </a:prstGeom>
          <a:noFill/>
        </p:spPr>
        <p:txBody>
          <a:bodyPr wrap="none" rtlCol="0">
            <a:spAutoFit/>
          </a:bodyPr>
          <a:lstStyle/>
          <a:p>
            <a:r>
              <a:rPr lang="nb-NO" sz="2400" dirty="0">
                <a:solidFill>
                  <a:srgbClr val="254061"/>
                </a:solidFill>
              </a:rPr>
              <a:t>Livet som student</a:t>
            </a:r>
          </a:p>
        </p:txBody>
      </p:sp>
      <p:sp>
        <p:nvSpPr>
          <p:cNvPr id="15" name="TekstSylinder 14"/>
          <p:cNvSpPr txBox="1"/>
          <p:nvPr/>
        </p:nvSpPr>
        <p:spPr>
          <a:xfrm>
            <a:off x="5973524" y="3624362"/>
            <a:ext cx="2647630" cy="461665"/>
          </a:xfrm>
          <a:prstGeom prst="rect">
            <a:avLst/>
          </a:prstGeom>
          <a:noFill/>
        </p:spPr>
        <p:txBody>
          <a:bodyPr wrap="none" rtlCol="0">
            <a:spAutoFit/>
          </a:bodyPr>
          <a:lstStyle/>
          <a:p>
            <a:r>
              <a:rPr lang="nb-NO" sz="2400" dirty="0">
                <a:solidFill>
                  <a:srgbClr val="376092"/>
                </a:solidFill>
              </a:rPr>
              <a:t>Studentsamskipnad</a:t>
            </a:r>
          </a:p>
        </p:txBody>
      </p:sp>
      <p:sp>
        <p:nvSpPr>
          <p:cNvPr id="16" name="TekstSylinder 15"/>
          <p:cNvSpPr txBox="1"/>
          <p:nvPr/>
        </p:nvSpPr>
        <p:spPr>
          <a:xfrm>
            <a:off x="672379" y="3175655"/>
            <a:ext cx="1750562" cy="369332"/>
          </a:xfrm>
          <a:prstGeom prst="rect">
            <a:avLst/>
          </a:prstGeom>
          <a:noFill/>
        </p:spPr>
        <p:txBody>
          <a:bodyPr wrap="none" rtlCol="0">
            <a:spAutoFit/>
          </a:bodyPr>
          <a:lstStyle/>
          <a:p>
            <a:r>
              <a:rPr lang="nb-NO" spc="300" dirty="0" smtClean="0">
                <a:solidFill>
                  <a:srgbClr val="254061"/>
                </a:solidFill>
              </a:rPr>
              <a:t>LÅNEKASSEN</a:t>
            </a:r>
            <a:endParaRPr lang="nb-NO" spc="300" dirty="0">
              <a:solidFill>
                <a:srgbClr val="254061"/>
              </a:solidFill>
            </a:endParaRPr>
          </a:p>
        </p:txBody>
      </p:sp>
      <p:sp>
        <p:nvSpPr>
          <p:cNvPr id="17" name="TekstSylinder 16"/>
          <p:cNvSpPr txBox="1"/>
          <p:nvPr/>
        </p:nvSpPr>
        <p:spPr>
          <a:xfrm>
            <a:off x="5161914" y="2552985"/>
            <a:ext cx="3480440" cy="584776"/>
          </a:xfrm>
          <a:prstGeom prst="rect">
            <a:avLst/>
          </a:prstGeom>
          <a:noFill/>
        </p:spPr>
        <p:txBody>
          <a:bodyPr wrap="none" rtlCol="0">
            <a:spAutoFit/>
          </a:bodyPr>
          <a:lstStyle/>
          <a:p>
            <a:r>
              <a:rPr lang="nb-NO" sz="3200" b="1" spc="-150" dirty="0" smtClean="0">
                <a:solidFill>
                  <a:schemeClr val="accent1">
                    <a:lumMod val="75000"/>
                  </a:schemeClr>
                </a:solidFill>
              </a:rPr>
              <a:t>SØKNAD OG OPPTAK</a:t>
            </a:r>
            <a:endParaRPr lang="nb-NO" sz="3200" b="1" spc="-150" dirty="0">
              <a:solidFill>
                <a:schemeClr val="accent1">
                  <a:lumMod val="75000"/>
                </a:schemeClr>
              </a:solidFill>
            </a:endParaRPr>
          </a:p>
        </p:txBody>
      </p:sp>
      <p:sp>
        <p:nvSpPr>
          <p:cNvPr id="18" name="TekstSylinder 17"/>
          <p:cNvSpPr txBox="1"/>
          <p:nvPr/>
        </p:nvSpPr>
        <p:spPr>
          <a:xfrm>
            <a:off x="3175528" y="3666152"/>
            <a:ext cx="2661931" cy="400110"/>
          </a:xfrm>
          <a:prstGeom prst="rect">
            <a:avLst/>
          </a:prstGeom>
          <a:noFill/>
        </p:spPr>
        <p:txBody>
          <a:bodyPr wrap="none" rtlCol="0">
            <a:spAutoFit/>
          </a:bodyPr>
          <a:lstStyle/>
          <a:p>
            <a:r>
              <a:rPr lang="nb-NO" sz="2000" b="1" i="1" dirty="0">
                <a:solidFill>
                  <a:srgbClr val="254061"/>
                </a:solidFill>
              </a:rPr>
              <a:t>Fornuft </a:t>
            </a:r>
            <a:r>
              <a:rPr lang="nb-NO" sz="2000" b="1" i="1" dirty="0" err="1">
                <a:solidFill>
                  <a:srgbClr val="254061"/>
                </a:solidFill>
              </a:rPr>
              <a:t>vs</a:t>
            </a:r>
            <a:r>
              <a:rPr lang="nb-NO" sz="2000" b="1" i="1" dirty="0">
                <a:solidFill>
                  <a:srgbClr val="254061"/>
                </a:solidFill>
              </a:rPr>
              <a:t> magefølelse</a:t>
            </a:r>
          </a:p>
        </p:txBody>
      </p:sp>
    </p:spTree>
    <p:extLst>
      <p:ext uri="{BB962C8B-B14F-4D97-AF65-F5344CB8AC3E}">
        <p14:creationId xmlns:p14="http://schemas.microsoft.com/office/powerpoint/2010/main" val="11295976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descr="COLOURBOX5116287.jpg"/>
          <p:cNvPicPr>
            <a:picLocks noChangeAspect="1"/>
          </p:cNvPicPr>
          <p:nvPr/>
        </p:nvPicPr>
        <p:blipFill>
          <a:blip r:embed="rId3"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152559" y="-319906"/>
            <a:ext cx="9753918" cy="6502612"/>
          </a:xfrm>
          <a:prstGeom prst="rect">
            <a:avLst/>
          </a:prstGeom>
        </p:spPr>
      </p:pic>
      <p:sp>
        <p:nvSpPr>
          <p:cNvPr id="5" name="Tittel 10"/>
          <p:cNvSpPr txBox="1">
            <a:spLocks/>
          </p:cNvSpPr>
          <p:nvPr/>
        </p:nvSpPr>
        <p:spPr>
          <a:xfrm>
            <a:off x="685800" y="1046561"/>
            <a:ext cx="7772400" cy="1102519"/>
          </a:xfrm>
          <a:prstGeom prst="rect">
            <a:avLst/>
          </a:prstGeom>
        </p:spPr>
        <p:txBody>
          <a:bodyPr vert="horz" lIns="91440" tIns="45720" rIns="91440" bIns="45720" rtlCol="0" anchor="ctr">
            <a:normAutofit fontScale="9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nb-NO" b="1" dirty="0" smtClean="0">
                <a:solidFill>
                  <a:schemeClr val="bg1"/>
                </a:solidFill>
              </a:rPr>
              <a:t>Unik </a:t>
            </a:r>
          </a:p>
          <a:p>
            <a:pPr algn="l"/>
            <a:r>
              <a:rPr lang="nb-NO" b="1" dirty="0" smtClean="0">
                <a:solidFill>
                  <a:schemeClr val="bg1"/>
                </a:solidFill>
              </a:rPr>
              <a:t>mulighet</a:t>
            </a:r>
            <a:endParaRPr lang="nb-NO" b="1" dirty="0">
              <a:solidFill>
                <a:schemeClr val="bg1"/>
              </a:solidFill>
            </a:endParaRPr>
          </a:p>
        </p:txBody>
      </p:sp>
      <p:sp>
        <p:nvSpPr>
          <p:cNvPr id="7" name="Rektangel 6"/>
          <p:cNvSpPr/>
          <p:nvPr/>
        </p:nvSpPr>
        <p:spPr>
          <a:xfrm>
            <a:off x="0" y="0"/>
            <a:ext cx="3139440" cy="419212"/>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8" name="Tittel 10"/>
          <p:cNvSpPr txBox="1">
            <a:spLocks/>
          </p:cNvSpPr>
          <p:nvPr/>
        </p:nvSpPr>
        <p:spPr>
          <a:xfrm>
            <a:off x="690880" y="-48422"/>
            <a:ext cx="7584440" cy="467575"/>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nb-NO" sz="1800" b="1" dirty="0" smtClean="0">
                <a:solidFill>
                  <a:schemeClr val="bg1"/>
                </a:solidFill>
              </a:rPr>
              <a:t>Studieorienteringsdag</a:t>
            </a:r>
            <a:endParaRPr lang="nb-NO" sz="1800" b="1" dirty="0">
              <a:solidFill>
                <a:schemeClr val="bg1"/>
              </a:solidFill>
            </a:endParaRPr>
          </a:p>
        </p:txBody>
      </p:sp>
      <p:sp>
        <p:nvSpPr>
          <p:cNvPr id="14" name="Rektangel 13"/>
          <p:cNvSpPr/>
          <p:nvPr/>
        </p:nvSpPr>
        <p:spPr>
          <a:xfrm>
            <a:off x="772160" y="2280666"/>
            <a:ext cx="2367280" cy="80291"/>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3" name="Bilde 12"/>
          <p:cNvPicPr>
            <a:picLocks noChangeAspect="1"/>
          </p:cNvPicPr>
          <p:nvPr/>
        </p:nvPicPr>
        <p:blipFill>
          <a:blip r:embed="rId4"/>
          <a:stretch>
            <a:fillRect/>
          </a:stretch>
        </p:blipFill>
        <p:spPr>
          <a:xfrm>
            <a:off x="5691294" y="444708"/>
            <a:ext cx="3217332" cy="4139784"/>
          </a:xfrm>
          <a:prstGeom prst="rect">
            <a:avLst/>
          </a:prstGeom>
        </p:spPr>
      </p:pic>
      <p:pic>
        <p:nvPicPr>
          <p:cNvPr id="11"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rot="19962563">
            <a:off x="5339107" y="2034140"/>
            <a:ext cx="3336309" cy="1321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8535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descr="utdanning.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24564" y="567117"/>
            <a:ext cx="6030452" cy="8432461"/>
          </a:xfrm>
          <a:prstGeom prst="rect">
            <a:avLst/>
          </a:prstGeom>
        </p:spPr>
      </p:pic>
      <p:pic>
        <p:nvPicPr>
          <p:cNvPr id="6" name="Bilde 5" descr="macbook.png"/>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1946148" y="-658209"/>
            <a:ext cx="12170664" cy="6845999"/>
          </a:xfrm>
          <a:prstGeom prst="rect">
            <a:avLst/>
          </a:prstGeom>
        </p:spPr>
      </p:pic>
      <p:sp>
        <p:nvSpPr>
          <p:cNvPr id="7" name="Rektangel 6"/>
          <p:cNvSpPr/>
          <p:nvPr/>
        </p:nvSpPr>
        <p:spPr>
          <a:xfrm>
            <a:off x="0" y="0"/>
            <a:ext cx="3139440" cy="419212"/>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8" name="Tittel 10"/>
          <p:cNvSpPr txBox="1">
            <a:spLocks/>
          </p:cNvSpPr>
          <p:nvPr/>
        </p:nvSpPr>
        <p:spPr>
          <a:xfrm>
            <a:off x="690880" y="-48422"/>
            <a:ext cx="7584440" cy="467575"/>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nb-NO" sz="1800" b="1" dirty="0" smtClean="0">
                <a:solidFill>
                  <a:schemeClr val="bg1"/>
                </a:solidFill>
              </a:rPr>
              <a:t>Studieorienteringsdag</a:t>
            </a:r>
            <a:endParaRPr lang="nb-NO" sz="1800" b="1" dirty="0">
              <a:solidFill>
                <a:schemeClr val="bg1"/>
              </a:solidFill>
            </a:endParaRPr>
          </a:p>
        </p:txBody>
      </p:sp>
      <p:sp>
        <p:nvSpPr>
          <p:cNvPr id="9" name="Tittel 10"/>
          <p:cNvSpPr txBox="1">
            <a:spLocks/>
          </p:cNvSpPr>
          <p:nvPr/>
        </p:nvSpPr>
        <p:spPr>
          <a:xfrm>
            <a:off x="685800" y="1046561"/>
            <a:ext cx="7772400" cy="1102519"/>
          </a:xfrm>
          <a:prstGeom prst="rect">
            <a:avLst/>
          </a:prstGeom>
        </p:spPr>
        <p:txBody>
          <a:bodyPr vert="horz" lIns="91440" tIns="45720" rIns="91440" bIns="45720" rtlCol="0" anchor="ctr">
            <a:normAutofit fontScale="9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nb-NO" b="1" dirty="0" err="1" smtClean="0">
                <a:solidFill>
                  <a:schemeClr val="accent1">
                    <a:lumMod val="50000"/>
                  </a:schemeClr>
                </a:solidFill>
              </a:rPr>
              <a:t>Utdanning.no</a:t>
            </a:r>
            <a:endParaRPr lang="nb-NO" b="1" dirty="0" smtClean="0">
              <a:solidFill>
                <a:schemeClr val="accent1">
                  <a:lumMod val="50000"/>
                </a:schemeClr>
              </a:solidFill>
            </a:endParaRPr>
          </a:p>
          <a:p>
            <a:pPr algn="l"/>
            <a:r>
              <a:rPr lang="nb-NO" dirty="0" smtClean="0">
                <a:solidFill>
                  <a:schemeClr val="accent1">
                    <a:lumMod val="75000"/>
                  </a:schemeClr>
                </a:solidFill>
              </a:rPr>
              <a:t>Digital rådgiver</a:t>
            </a:r>
            <a:endParaRPr lang="nb-NO" dirty="0">
              <a:solidFill>
                <a:schemeClr val="accent1">
                  <a:lumMod val="75000"/>
                </a:schemeClr>
              </a:solidFill>
            </a:endParaRPr>
          </a:p>
        </p:txBody>
      </p:sp>
      <p:sp>
        <p:nvSpPr>
          <p:cNvPr id="10" name="Rektangel 9"/>
          <p:cNvSpPr/>
          <p:nvPr/>
        </p:nvSpPr>
        <p:spPr>
          <a:xfrm>
            <a:off x="772160" y="2280666"/>
            <a:ext cx="2367280" cy="80291"/>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2" name="Rektangel 11"/>
          <p:cNvSpPr/>
          <p:nvPr/>
        </p:nvSpPr>
        <p:spPr>
          <a:xfrm>
            <a:off x="4333875" y="-65088"/>
            <a:ext cx="5127625" cy="304801"/>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4" name="Rektangel 13"/>
          <p:cNvSpPr/>
          <p:nvPr/>
        </p:nvSpPr>
        <p:spPr>
          <a:xfrm>
            <a:off x="4540952" y="4959349"/>
            <a:ext cx="5127625" cy="304801"/>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498535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8.33333E-7 -1.34218E-6 L 8.33333E-7 -0.80438 " pathEditMode="relative" rAng="0" ptsTypes="AA">
                                      <p:cBhvr>
                                        <p:cTn id="6" dur="2000" fill="hold"/>
                                        <p:tgtEl>
                                          <p:spTgt spid="2"/>
                                        </p:tgtEl>
                                        <p:attrNameLst>
                                          <p:attrName>ppt_x</p:attrName>
                                          <p:attrName>ppt_y</p:attrName>
                                        </p:attrNameLst>
                                      </p:cBhvr>
                                      <p:rCtr x="0" y="-4023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ktangel 17"/>
          <p:cNvSpPr/>
          <p:nvPr/>
        </p:nvSpPr>
        <p:spPr>
          <a:xfrm>
            <a:off x="0" y="0"/>
            <a:ext cx="3139440" cy="419212"/>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9" name="Tittel 10"/>
          <p:cNvSpPr txBox="1">
            <a:spLocks/>
          </p:cNvSpPr>
          <p:nvPr/>
        </p:nvSpPr>
        <p:spPr>
          <a:xfrm>
            <a:off x="690880" y="-48422"/>
            <a:ext cx="2448560" cy="467575"/>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nb-NO" sz="1800" b="1" dirty="0" smtClean="0">
                <a:solidFill>
                  <a:schemeClr val="bg1"/>
                </a:solidFill>
              </a:rPr>
              <a:t>Studieorienteringsdag</a:t>
            </a:r>
            <a:endParaRPr lang="nb-NO" sz="1800" b="1" dirty="0">
              <a:solidFill>
                <a:schemeClr val="bg1"/>
              </a:solidFill>
            </a:endParaRPr>
          </a:p>
        </p:txBody>
      </p:sp>
      <p:sp>
        <p:nvSpPr>
          <p:cNvPr id="20" name="Tittel 10"/>
          <p:cNvSpPr txBox="1">
            <a:spLocks/>
          </p:cNvSpPr>
          <p:nvPr/>
        </p:nvSpPr>
        <p:spPr>
          <a:xfrm>
            <a:off x="685800" y="1046561"/>
            <a:ext cx="5076678" cy="1102519"/>
          </a:xfrm>
          <a:prstGeom prst="rect">
            <a:avLst/>
          </a:prstGeom>
        </p:spPr>
        <p:txBody>
          <a:bodyPr vert="horz" lIns="91440" tIns="45720" rIns="91440" bIns="45720" rtlCol="0" anchor="ctr">
            <a:normAutofit fontScale="9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nb-NO" b="1" dirty="0" smtClean="0">
                <a:solidFill>
                  <a:schemeClr val="accent1">
                    <a:lumMod val="50000"/>
                  </a:schemeClr>
                </a:solidFill>
              </a:rPr>
              <a:t>Ulike valg </a:t>
            </a:r>
            <a:r>
              <a:rPr lang="nb-NO" b="1" dirty="0">
                <a:solidFill>
                  <a:schemeClr val="accent1">
                    <a:lumMod val="50000"/>
                  </a:schemeClr>
                </a:solidFill>
              </a:rPr>
              <a:t>etter </a:t>
            </a:r>
            <a:r>
              <a:rPr lang="nb-NO" b="1" dirty="0" smtClean="0">
                <a:solidFill>
                  <a:schemeClr val="accent1">
                    <a:lumMod val="50000"/>
                  </a:schemeClr>
                </a:solidFill>
              </a:rPr>
              <a:t>videregående skole</a:t>
            </a:r>
          </a:p>
        </p:txBody>
      </p:sp>
      <p:sp>
        <p:nvSpPr>
          <p:cNvPr id="21" name="Rektangel 20"/>
          <p:cNvSpPr/>
          <p:nvPr/>
        </p:nvSpPr>
        <p:spPr>
          <a:xfrm>
            <a:off x="772160" y="2280666"/>
            <a:ext cx="2367280" cy="80291"/>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pSp>
        <p:nvGrpSpPr>
          <p:cNvPr id="42" name="Gruppe 41"/>
          <p:cNvGrpSpPr/>
          <p:nvPr/>
        </p:nvGrpSpPr>
        <p:grpSpPr>
          <a:xfrm>
            <a:off x="5315743" y="237701"/>
            <a:ext cx="1842198" cy="1674725"/>
            <a:chOff x="5315743" y="237701"/>
            <a:chExt cx="1842198" cy="1674725"/>
          </a:xfrm>
        </p:grpSpPr>
        <p:sp>
          <p:nvSpPr>
            <p:cNvPr id="24" name="Ellipse 23"/>
            <p:cNvSpPr/>
            <p:nvPr/>
          </p:nvSpPr>
          <p:spPr>
            <a:xfrm>
              <a:off x="5315743" y="237701"/>
              <a:ext cx="1842198" cy="1674725"/>
            </a:xfrm>
            <a:prstGeom prst="ellipse">
              <a:avLst/>
            </a:prstGeom>
            <a:noFill/>
            <a:ln>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6" name="TekstSylinder 25"/>
            <p:cNvSpPr txBox="1"/>
            <p:nvPr/>
          </p:nvSpPr>
          <p:spPr>
            <a:xfrm>
              <a:off x="5640600" y="987878"/>
              <a:ext cx="1223412" cy="369332"/>
            </a:xfrm>
            <a:prstGeom prst="rect">
              <a:avLst/>
            </a:prstGeom>
            <a:noFill/>
          </p:spPr>
          <p:txBody>
            <a:bodyPr wrap="none" rtlCol="0">
              <a:spAutoFit/>
            </a:bodyPr>
            <a:lstStyle/>
            <a:p>
              <a:pPr algn="ctr"/>
              <a:r>
                <a:rPr lang="nb-NO" dirty="0" smtClean="0">
                  <a:solidFill>
                    <a:srgbClr val="376092"/>
                  </a:solidFill>
                </a:rPr>
                <a:t>Universitet</a:t>
              </a:r>
            </a:p>
          </p:txBody>
        </p:sp>
        <p:pic>
          <p:nvPicPr>
            <p:cNvPr id="23" name="Bilde 22" descr="icon-schoolUH.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966204" y="517978"/>
              <a:ext cx="546100" cy="469900"/>
            </a:xfrm>
            <a:prstGeom prst="rect">
              <a:avLst/>
            </a:prstGeom>
          </p:spPr>
        </p:pic>
      </p:grpSp>
      <p:grpSp>
        <p:nvGrpSpPr>
          <p:cNvPr id="45" name="Gruppe 44"/>
          <p:cNvGrpSpPr/>
          <p:nvPr/>
        </p:nvGrpSpPr>
        <p:grpSpPr>
          <a:xfrm>
            <a:off x="6813781" y="3131216"/>
            <a:ext cx="1842198" cy="1674725"/>
            <a:chOff x="6813781" y="3131216"/>
            <a:chExt cx="1842198" cy="1674725"/>
          </a:xfrm>
          <a:effectLst>
            <a:reflection stA="36000" endPos="0" dist="50800" dir="5400000" sy="-100000" algn="bl" rotWithShape="0"/>
          </a:effectLst>
        </p:grpSpPr>
        <p:sp>
          <p:nvSpPr>
            <p:cNvPr id="28" name="Ellipse 27"/>
            <p:cNvSpPr/>
            <p:nvPr/>
          </p:nvSpPr>
          <p:spPr>
            <a:xfrm>
              <a:off x="6813781" y="3131216"/>
              <a:ext cx="1842198" cy="1674725"/>
            </a:xfrm>
            <a:prstGeom prst="ellipse">
              <a:avLst/>
            </a:prstGeom>
            <a:noFill/>
            <a:ln>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0" name="TekstSylinder 29"/>
            <p:cNvSpPr txBox="1"/>
            <p:nvPr/>
          </p:nvSpPr>
          <p:spPr>
            <a:xfrm>
              <a:off x="6989297" y="3881393"/>
              <a:ext cx="1522096" cy="369332"/>
            </a:xfrm>
            <a:prstGeom prst="rect">
              <a:avLst/>
            </a:prstGeom>
            <a:noFill/>
            <a:effectLst>
              <a:reflection stA="18000" endPos="0" dir="5400000" sy="-100000" algn="bl" rotWithShape="0"/>
            </a:effectLst>
          </p:spPr>
          <p:txBody>
            <a:bodyPr wrap="none" rtlCol="0">
              <a:spAutoFit/>
            </a:bodyPr>
            <a:lstStyle/>
            <a:p>
              <a:pPr algn="ctr"/>
              <a:r>
                <a:rPr lang="nb-NO" dirty="0" smtClean="0">
                  <a:solidFill>
                    <a:srgbClr val="376092"/>
                  </a:solidFill>
                </a:rPr>
                <a:t>Folkehøgskole</a:t>
              </a:r>
              <a:endParaRPr lang="nb-NO" dirty="0">
                <a:solidFill>
                  <a:srgbClr val="376092"/>
                </a:solidFill>
              </a:endParaRPr>
            </a:p>
          </p:txBody>
        </p:sp>
        <p:pic>
          <p:nvPicPr>
            <p:cNvPr id="27" name="Bilde 26" descr="icon-schoolFHS.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416680" y="3418388"/>
              <a:ext cx="635000" cy="469900"/>
            </a:xfrm>
            <a:prstGeom prst="rect">
              <a:avLst/>
            </a:prstGeom>
            <a:effectLst>
              <a:reflection stA="18000" endPos="0" dir="5400000" sy="-100000" algn="bl" rotWithShape="0"/>
            </a:effectLst>
          </p:spPr>
        </p:pic>
      </p:grpSp>
      <p:grpSp>
        <p:nvGrpSpPr>
          <p:cNvPr id="46" name="Gruppe 45"/>
          <p:cNvGrpSpPr/>
          <p:nvPr/>
        </p:nvGrpSpPr>
        <p:grpSpPr>
          <a:xfrm>
            <a:off x="4971583" y="2149080"/>
            <a:ext cx="1842198" cy="1674725"/>
            <a:chOff x="7032919" y="1321314"/>
            <a:chExt cx="1842198" cy="1674725"/>
          </a:xfrm>
        </p:grpSpPr>
        <p:sp>
          <p:nvSpPr>
            <p:cNvPr id="32" name="Ellipse 31"/>
            <p:cNvSpPr/>
            <p:nvPr/>
          </p:nvSpPr>
          <p:spPr>
            <a:xfrm>
              <a:off x="7032919" y="1321314"/>
              <a:ext cx="1842198" cy="1674725"/>
            </a:xfrm>
            <a:prstGeom prst="ellipse">
              <a:avLst/>
            </a:prstGeom>
            <a:noFill/>
            <a:ln>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4" name="TekstSylinder 33"/>
            <p:cNvSpPr txBox="1"/>
            <p:nvPr/>
          </p:nvSpPr>
          <p:spPr>
            <a:xfrm>
              <a:off x="7465297" y="2091963"/>
              <a:ext cx="994721" cy="369332"/>
            </a:xfrm>
            <a:prstGeom prst="rect">
              <a:avLst/>
            </a:prstGeom>
            <a:noFill/>
          </p:spPr>
          <p:txBody>
            <a:bodyPr wrap="none" rtlCol="0">
              <a:spAutoFit/>
            </a:bodyPr>
            <a:lstStyle/>
            <a:p>
              <a:pPr algn="ctr"/>
              <a:r>
                <a:rPr lang="nb-NO" dirty="0" smtClean="0">
                  <a:solidFill>
                    <a:srgbClr val="376092"/>
                  </a:solidFill>
                </a:rPr>
                <a:t>Fagskole</a:t>
              </a:r>
              <a:endParaRPr lang="nb-NO" dirty="0">
                <a:solidFill>
                  <a:srgbClr val="376092"/>
                </a:solidFill>
              </a:endParaRPr>
            </a:p>
          </p:txBody>
        </p:sp>
        <p:pic>
          <p:nvPicPr>
            <p:cNvPr id="31" name="Bilde 30" descr="icon-schoolFS.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727356" y="1647463"/>
              <a:ext cx="482601" cy="444500"/>
            </a:xfrm>
            <a:prstGeom prst="rect">
              <a:avLst/>
            </a:prstGeom>
          </p:spPr>
        </p:pic>
      </p:grpSp>
      <p:grpSp>
        <p:nvGrpSpPr>
          <p:cNvPr id="44" name="Gruppe 43"/>
          <p:cNvGrpSpPr/>
          <p:nvPr/>
        </p:nvGrpSpPr>
        <p:grpSpPr>
          <a:xfrm>
            <a:off x="2999181" y="3222746"/>
            <a:ext cx="1842198" cy="1674725"/>
            <a:chOff x="2999181" y="3222746"/>
            <a:chExt cx="1842198" cy="1674725"/>
          </a:xfrm>
        </p:grpSpPr>
        <p:sp>
          <p:nvSpPr>
            <p:cNvPr id="36" name="Ellipse 35"/>
            <p:cNvSpPr/>
            <p:nvPr/>
          </p:nvSpPr>
          <p:spPr>
            <a:xfrm>
              <a:off x="2999181" y="3222746"/>
              <a:ext cx="1842198" cy="1674725"/>
            </a:xfrm>
            <a:prstGeom prst="ellipse">
              <a:avLst/>
            </a:prstGeom>
            <a:noFill/>
            <a:ln>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7" name="TekstSylinder 36"/>
            <p:cNvSpPr txBox="1"/>
            <p:nvPr/>
          </p:nvSpPr>
          <p:spPr>
            <a:xfrm>
              <a:off x="3400401" y="3972923"/>
              <a:ext cx="1070688" cy="369332"/>
            </a:xfrm>
            <a:prstGeom prst="rect">
              <a:avLst/>
            </a:prstGeom>
            <a:noFill/>
          </p:spPr>
          <p:txBody>
            <a:bodyPr wrap="none" rtlCol="0">
              <a:spAutoFit/>
            </a:bodyPr>
            <a:lstStyle/>
            <a:p>
              <a:pPr algn="ctr"/>
              <a:r>
                <a:rPr lang="nb-NO" dirty="0" smtClean="0">
                  <a:solidFill>
                    <a:srgbClr val="376092"/>
                  </a:solidFill>
                </a:rPr>
                <a:t>Forsvaret</a:t>
              </a:r>
              <a:endParaRPr lang="nb-NO" dirty="0">
                <a:solidFill>
                  <a:srgbClr val="376092"/>
                </a:solidFill>
              </a:endParaRPr>
            </a:p>
          </p:txBody>
        </p:sp>
        <p:pic>
          <p:nvPicPr>
            <p:cNvPr id="35" name="Bilde 34" descr="Forsvarets_merke.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663038" y="3383770"/>
              <a:ext cx="504244" cy="619617"/>
            </a:xfrm>
            <a:prstGeom prst="rect">
              <a:avLst/>
            </a:prstGeom>
          </p:spPr>
        </p:pic>
      </p:grpSp>
      <p:grpSp>
        <p:nvGrpSpPr>
          <p:cNvPr id="43" name="Gruppe 42"/>
          <p:cNvGrpSpPr/>
          <p:nvPr/>
        </p:nvGrpSpPr>
        <p:grpSpPr>
          <a:xfrm>
            <a:off x="7157941" y="1247776"/>
            <a:ext cx="1842198" cy="1674725"/>
            <a:chOff x="4841379" y="2071491"/>
            <a:chExt cx="1842198" cy="1674725"/>
          </a:xfrm>
        </p:grpSpPr>
        <p:sp>
          <p:nvSpPr>
            <p:cNvPr id="22" name="Ellipse 21"/>
            <p:cNvSpPr/>
            <p:nvPr/>
          </p:nvSpPr>
          <p:spPr>
            <a:xfrm>
              <a:off x="4841379" y="2071491"/>
              <a:ext cx="1842198" cy="1674725"/>
            </a:xfrm>
            <a:prstGeom prst="ellipse">
              <a:avLst/>
            </a:prstGeom>
            <a:noFill/>
            <a:ln>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4" name="TekstSylinder 3"/>
            <p:cNvSpPr txBox="1"/>
            <p:nvPr/>
          </p:nvSpPr>
          <p:spPr>
            <a:xfrm>
              <a:off x="5081311" y="2821668"/>
              <a:ext cx="1393268" cy="646331"/>
            </a:xfrm>
            <a:prstGeom prst="rect">
              <a:avLst/>
            </a:prstGeom>
            <a:noFill/>
          </p:spPr>
          <p:txBody>
            <a:bodyPr wrap="none" rtlCol="0">
              <a:spAutoFit/>
            </a:bodyPr>
            <a:lstStyle/>
            <a:p>
              <a:pPr algn="ctr"/>
              <a:r>
                <a:rPr lang="nb-NO" dirty="0" smtClean="0">
                  <a:solidFill>
                    <a:srgbClr val="376092"/>
                  </a:solidFill>
                </a:rPr>
                <a:t>Høgskole / </a:t>
              </a:r>
            </a:p>
            <a:p>
              <a:pPr algn="ctr"/>
              <a:r>
                <a:rPr lang="nb-NO" dirty="0" smtClean="0">
                  <a:solidFill>
                    <a:srgbClr val="376092"/>
                  </a:solidFill>
                </a:rPr>
                <a:t>Vit. høgskole</a:t>
              </a:r>
              <a:endParaRPr lang="nb-NO" dirty="0">
                <a:solidFill>
                  <a:srgbClr val="376092"/>
                </a:solidFill>
              </a:endParaRPr>
            </a:p>
          </p:txBody>
        </p:sp>
        <p:grpSp>
          <p:nvGrpSpPr>
            <p:cNvPr id="39" name="Gruppe 38"/>
            <p:cNvGrpSpPr/>
            <p:nvPr/>
          </p:nvGrpSpPr>
          <p:grpSpPr>
            <a:xfrm>
              <a:off x="5491840" y="2377098"/>
              <a:ext cx="595485" cy="414090"/>
              <a:chOff x="5903525" y="3481581"/>
              <a:chExt cx="595485" cy="414090"/>
            </a:xfrm>
          </p:grpSpPr>
          <p:pic>
            <p:nvPicPr>
              <p:cNvPr id="3" name="Bilde 2" descr="icon-schoolVGO.png"/>
              <p:cNvPicPr>
                <a:picLocks noChangeAspect="1"/>
              </p:cNvPicPr>
              <p:nvPr/>
            </p:nvPicPr>
            <p:blipFill>
              <a:blip r:embed="rId7">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rot="20604690">
                <a:off x="6167674" y="3481581"/>
                <a:ext cx="331336" cy="370316"/>
              </a:xfrm>
              <a:prstGeom prst="rect">
                <a:avLst/>
              </a:prstGeom>
            </p:spPr>
          </p:pic>
          <p:pic>
            <p:nvPicPr>
              <p:cNvPr id="40" name="Bilde 39" descr="icon-schoolVGO.png"/>
              <p:cNvPicPr>
                <a:picLocks noChangeAspect="1"/>
              </p:cNvPicPr>
              <p:nvPr/>
            </p:nvPicPr>
            <p:blipFill>
              <a:blip r:embed="rId7">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rot="989283">
                <a:off x="5903525" y="3566048"/>
                <a:ext cx="294925" cy="329623"/>
              </a:xfrm>
              <a:prstGeom prst="rect">
                <a:avLst/>
              </a:prstGeom>
            </p:spPr>
          </p:pic>
        </p:grpSp>
      </p:grpSp>
    </p:spTree>
    <p:extLst>
      <p:ext uri="{BB962C8B-B14F-4D97-AF65-F5344CB8AC3E}">
        <p14:creationId xmlns:p14="http://schemas.microsoft.com/office/powerpoint/2010/main" val="23089581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ktangel 18"/>
          <p:cNvSpPr/>
          <p:nvPr/>
        </p:nvSpPr>
        <p:spPr>
          <a:xfrm>
            <a:off x="3145445" y="3176847"/>
            <a:ext cx="2885440" cy="1983040"/>
          </a:xfrm>
          <a:prstGeom prst="rect">
            <a:avLst/>
          </a:prstGeom>
          <a:solidFill>
            <a:srgbClr val="40629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8" name="Rektangel 17"/>
          <p:cNvSpPr/>
          <p:nvPr/>
        </p:nvSpPr>
        <p:spPr>
          <a:xfrm>
            <a:off x="6097143" y="3176846"/>
            <a:ext cx="3139440" cy="1983041"/>
          </a:xfrm>
          <a:prstGeom prst="rect">
            <a:avLst/>
          </a:prstGeom>
          <a:solidFill>
            <a:srgbClr val="B6C4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9" name="Rektangel 8"/>
          <p:cNvSpPr/>
          <p:nvPr/>
        </p:nvSpPr>
        <p:spPr>
          <a:xfrm>
            <a:off x="0" y="0"/>
            <a:ext cx="3139440" cy="419212"/>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0" name="Tittel 10"/>
          <p:cNvSpPr txBox="1">
            <a:spLocks/>
          </p:cNvSpPr>
          <p:nvPr/>
        </p:nvSpPr>
        <p:spPr>
          <a:xfrm>
            <a:off x="690880" y="-48422"/>
            <a:ext cx="2448560" cy="467575"/>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nb-NO" sz="1800" b="1" dirty="0" smtClean="0">
                <a:solidFill>
                  <a:schemeClr val="bg1"/>
                </a:solidFill>
              </a:rPr>
              <a:t>Studieorienteringsdag</a:t>
            </a:r>
            <a:endParaRPr lang="nb-NO" sz="1800" b="1" dirty="0">
              <a:solidFill>
                <a:schemeClr val="bg1"/>
              </a:solidFill>
            </a:endParaRPr>
          </a:p>
        </p:txBody>
      </p:sp>
      <p:sp>
        <p:nvSpPr>
          <p:cNvPr id="12" name="Tittel 10"/>
          <p:cNvSpPr txBox="1">
            <a:spLocks/>
          </p:cNvSpPr>
          <p:nvPr/>
        </p:nvSpPr>
        <p:spPr>
          <a:xfrm>
            <a:off x="685800" y="1046561"/>
            <a:ext cx="5076678" cy="1102519"/>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nb-NO" b="1" dirty="0" smtClean="0">
                <a:solidFill>
                  <a:schemeClr val="accent1">
                    <a:lumMod val="50000"/>
                  </a:schemeClr>
                </a:solidFill>
              </a:rPr>
              <a:t>Elev </a:t>
            </a:r>
            <a:r>
              <a:rPr lang="nb-NO" b="1" dirty="0" smtClean="0">
                <a:solidFill>
                  <a:schemeClr val="accent1">
                    <a:lumMod val="50000"/>
                  </a:schemeClr>
                </a:solidFill>
                <a:sym typeface="Wingdings" panose="05000000000000000000" pitchFamily="2" charset="2"/>
              </a:rPr>
              <a:t> Student</a:t>
            </a:r>
            <a:r>
              <a:rPr lang="nb-NO" b="1" dirty="0" smtClean="0">
                <a:solidFill>
                  <a:schemeClr val="accent1">
                    <a:lumMod val="50000"/>
                  </a:schemeClr>
                </a:solidFill>
              </a:rPr>
              <a:t> </a:t>
            </a:r>
          </a:p>
        </p:txBody>
      </p:sp>
      <p:sp>
        <p:nvSpPr>
          <p:cNvPr id="13" name="Rektangel 12"/>
          <p:cNvSpPr/>
          <p:nvPr/>
        </p:nvSpPr>
        <p:spPr>
          <a:xfrm>
            <a:off x="772160" y="2280666"/>
            <a:ext cx="2367280" cy="80291"/>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2" name="Bilde 1" descr="COLOURBOX19114266.jpg"/>
          <p:cNvPicPr>
            <a:picLocks noChangeAspect="1"/>
          </p:cNvPicPr>
          <p:nvPr/>
        </p:nvPicPr>
        <p:blipFill>
          <a:blip r:embed="rId3"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115114" y="3176847"/>
            <a:ext cx="2974563" cy="1983041"/>
          </a:xfrm>
          <a:prstGeom prst="rect">
            <a:avLst/>
          </a:prstGeom>
        </p:spPr>
      </p:pic>
      <p:pic>
        <p:nvPicPr>
          <p:cNvPr id="4" name="Bilde 3" descr="COLOURBOX10827525.jpg"/>
          <p:cNvPicPr>
            <a:picLocks noChangeAspect="1"/>
          </p:cNvPicPr>
          <p:nvPr/>
        </p:nvPicPr>
        <p:blipFill>
          <a:blip r:embed="rId4"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2859449" y="3176847"/>
            <a:ext cx="1983041" cy="1983041"/>
          </a:xfrm>
          <a:prstGeom prst="rect">
            <a:avLst/>
          </a:prstGeom>
        </p:spPr>
      </p:pic>
      <p:pic>
        <p:nvPicPr>
          <p:cNvPr id="6" name="Bilde 5" descr="COLOURBOX1281404.jpg"/>
          <p:cNvPicPr>
            <a:picLocks noChangeAspect="1"/>
          </p:cNvPicPr>
          <p:nvPr/>
        </p:nvPicPr>
        <p:blipFill>
          <a:blip r:embed="rId5" cstate="screen">
            <a:duotone>
              <a:schemeClr val="accent1">
                <a:shade val="45000"/>
                <a:satMod val="135000"/>
              </a:schemeClr>
              <a:prstClr val="white"/>
            </a:duotone>
            <a:extLst>
              <a:ext uri="{BEBA8EAE-BF5A-486C-A8C5-ECC9F3942E4B}">
                <a14:imgProps xmlns:a14="http://schemas.microsoft.com/office/drawing/2010/main">
                  <a14:imgLayer r:embed="rId6">
                    <a14:imgEffect>
                      <a14:backgroundRemoval t="582" b="99393" l="556" r="99409">
                        <a14:foregroundMark x1="19298" y1="28629" x2="19298" y2="28629"/>
                        <a14:foregroundMark x1="80668" y1="44335" x2="80668" y2="44335"/>
                        <a14:foregroundMark x1="57928" y1="96383" x2="57928" y2="96383"/>
                        <a14:backgroundMark x1="52260" y1="45979" x2="52260" y2="45979"/>
                      </a14:backgroundRemoval>
                    </a14:imgEffect>
                  </a14:imgLayer>
                </a14:imgProps>
              </a:ext>
              <a:ext uri="{28A0092B-C50C-407E-A947-70E740481C1C}">
                <a14:useLocalDpi xmlns:a14="http://schemas.microsoft.com/office/drawing/2010/main"/>
              </a:ext>
            </a:extLst>
          </a:blip>
          <a:stretch>
            <a:fillRect/>
          </a:stretch>
        </p:blipFill>
        <p:spPr>
          <a:xfrm>
            <a:off x="4588490" y="3176847"/>
            <a:ext cx="1442395" cy="1983041"/>
          </a:xfrm>
          <a:prstGeom prst="rect">
            <a:avLst/>
          </a:prstGeom>
        </p:spPr>
      </p:pic>
      <p:pic>
        <p:nvPicPr>
          <p:cNvPr id="7" name="Bilde 6" descr="COLOURBOX14750261.jpg"/>
          <p:cNvPicPr>
            <a:picLocks noChangeAspect="1"/>
          </p:cNvPicPr>
          <p:nvPr/>
        </p:nvPicPr>
        <p:blipFill>
          <a:blip r:embed="rId7"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6030885" y="3176847"/>
            <a:ext cx="1883669" cy="1983041"/>
          </a:xfrm>
          <a:prstGeom prst="rect">
            <a:avLst/>
          </a:prstGeom>
        </p:spPr>
      </p:pic>
      <p:pic>
        <p:nvPicPr>
          <p:cNvPr id="8" name="Bilde 7" descr="COLOURBOX9978057.jpg"/>
          <p:cNvPicPr>
            <a:picLocks noChangeAspect="1"/>
          </p:cNvPicPr>
          <p:nvPr/>
        </p:nvPicPr>
        <p:blipFill>
          <a:blip r:embed="rId8" cstate="screen">
            <a:duotone>
              <a:schemeClr val="accent1">
                <a:shade val="45000"/>
                <a:satMod val="135000"/>
              </a:schemeClr>
              <a:prstClr val="white"/>
            </a:duotone>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a:ext>
            </a:extLst>
          </a:blip>
          <a:stretch>
            <a:fillRect/>
          </a:stretch>
        </p:blipFill>
        <p:spPr>
          <a:xfrm>
            <a:off x="7914554" y="3176847"/>
            <a:ext cx="1322029" cy="1983041"/>
          </a:xfrm>
          <a:prstGeom prst="rect">
            <a:avLst/>
          </a:prstGeom>
        </p:spPr>
      </p:pic>
    </p:spTree>
    <p:extLst>
      <p:ext uri="{BB962C8B-B14F-4D97-AF65-F5344CB8AC3E}">
        <p14:creationId xmlns:p14="http://schemas.microsoft.com/office/powerpoint/2010/main" val="2498535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4B6E9D"/>
        </a:solidFill>
        <a:effectLst/>
      </p:bgPr>
    </p:bg>
    <p:spTree>
      <p:nvGrpSpPr>
        <p:cNvPr id="1" name=""/>
        <p:cNvGrpSpPr/>
        <p:nvPr/>
      </p:nvGrpSpPr>
      <p:grpSpPr>
        <a:xfrm>
          <a:off x="0" y="0"/>
          <a:ext cx="0" cy="0"/>
          <a:chOff x="0" y="0"/>
          <a:chExt cx="0" cy="0"/>
        </a:xfrm>
      </p:grpSpPr>
      <p:pic>
        <p:nvPicPr>
          <p:cNvPr id="3" name="Bilde 2" descr="Close-up-shots-of-bride-and-groom-holding-hands-528280324_3600x2400.jpeg"/>
          <p:cNvPicPr>
            <a:picLocks noChangeAspect="1"/>
          </p:cNvPicPr>
          <p:nvPr/>
        </p:nvPicPr>
        <p:blipFill rotWithShape="1">
          <a:blip r:embed="rId3"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0" y="1"/>
            <a:ext cx="9209548" cy="5143500"/>
          </a:xfrm>
          <a:prstGeom prst="rect">
            <a:avLst/>
          </a:prstGeom>
        </p:spPr>
      </p:pic>
      <p:sp>
        <p:nvSpPr>
          <p:cNvPr id="4" name="Rektangel 3"/>
          <p:cNvSpPr/>
          <p:nvPr/>
        </p:nvSpPr>
        <p:spPr>
          <a:xfrm>
            <a:off x="0" y="0"/>
            <a:ext cx="3139440" cy="419212"/>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5" name="Tittel 10"/>
          <p:cNvSpPr txBox="1">
            <a:spLocks/>
          </p:cNvSpPr>
          <p:nvPr/>
        </p:nvSpPr>
        <p:spPr>
          <a:xfrm>
            <a:off x="690880" y="-48422"/>
            <a:ext cx="2448560" cy="467575"/>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nb-NO" sz="1800" b="1" dirty="0" smtClean="0">
                <a:solidFill>
                  <a:schemeClr val="bg1"/>
                </a:solidFill>
              </a:rPr>
              <a:t>Studieorienteringsdag</a:t>
            </a:r>
            <a:endParaRPr lang="nb-NO" sz="1800" b="1" dirty="0">
              <a:solidFill>
                <a:schemeClr val="bg1"/>
              </a:solidFill>
            </a:endParaRPr>
          </a:p>
        </p:txBody>
      </p:sp>
      <p:sp>
        <p:nvSpPr>
          <p:cNvPr id="6" name="Tittel 10"/>
          <p:cNvSpPr txBox="1">
            <a:spLocks/>
          </p:cNvSpPr>
          <p:nvPr/>
        </p:nvSpPr>
        <p:spPr>
          <a:xfrm>
            <a:off x="685800" y="1046561"/>
            <a:ext cx="5076678" cy="1102519"/>
          </a:xfrm>
          <a:prstGeom prst="rect">
            <a:avLst/>
          </a:prstGeom>
        </p:spPr>
        <p:txBody>
          <a:bodyPr vert="horz" lIns="91440" tIns="45720" rIns="91440" bIns="45720" rtlCol="0" anchor="ctr">
            <a:normAutofit fontScale="6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nb-NO" b="1" dirty="0" smtClean="0">
                <a:solidFill>
                  <a:schemeClr val="bg1"/>
                </a:solidFill>
              </a:rPr>
              <a:t>Hva vil du bli?</a:t>
            </a:r>
          </a:p>
          <a:p>
            <a:pPr algn="l"/>
            <a:r>
              <a:rPr lang="nb-NO" b="1" dirty="0" smtClean="0">
                <a:solidFill>
                  <a:schemeClr val="bg1"/>
                </a:solidFill>
              </a:rPr>
              <a:t>eller</a:t>
            </a:r>
          </a:p>
          <a:p>
            <a:pPr algn="l"/>
            <a:r>
              <a:rPr lang="nb-NO" b="1" dirty="0" smtClean="0">
                <a:solidFill>
                  <a:schemeClr val="bg1"/>
                </a:solidFill>
              </a:rPr>
              <a:t>Hva vil du studere?</a:t>
            </a:r>
          </a:p>
        </p:txBody>
      </p:sp>
      <p:sp>
        <p:nvSpPr>
          <p:cNvPr id="7" name="Rektangel 6"/>
          <p:cNvSpPr/>
          <p:nvPr/>
        </p:nvSpPr>
        <p:spPr>
          <a:xfrm>
            <a:off x="772160" y="2280666"/>
            <a:ext cx="2367280" cy="80291"/>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498535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ktangel 13"/>
          <p:cNvSpPr/>
          <p:nvPr/>
        </p:nvSpPr>
        <p:spPr>
          <a:xfrm>
            <a:off x="0" y="0"/>
            <a:ext cx="3139440" cy="419212"/>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5" name="Tittel 10"/>
          <p:cNvSpPr txBox="1">
            <a:spLocks/>
          </p:cNvSpPr>
          <p:nvPr/>
        </p:nvSpPr>
        <p:spPr>
          <a:xfrm>
            <a:off x="690880" y="-48422"/>
            <a:ext cx="2448560" cy="467575"/>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nb-NO" sz="1800" b="1" dirty="0" smtClean="0">
                <a:solidFill>
                  <a:schemeClr val="bg1"/>
                </a:solidFill>
              </a:rPr>
              <a:t>Studieorienteringsdag</a:t>
            </a:r>
            <a:endParaRPr lang="nb-NO" sz="1800" b="1" dirty="0">
              <a:solidFill>
                <a:schemeClr val="bg1"/>
              </a:solidFill>
            </a:endParaRPr>
          </a:p>
        </p:txBody>
      </p:sp>
      <p:sp>
        <p:nvSpPr>
          <p:cNvPr id="16" name="Tittel 10"/>
          <p:cNvSpPr txBox="1">
            <a:spLocks/>
          </p:cNvSpPr>
          <p:nvPr/>
        </p:nvSpPr>
        <p:spPr>
          <a:xfrm>
            <a:off x="690880" y="1696387"/>
            <a:ext cx="2717800" cy="93320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80000"/>
              </a:lnSpc>
            </a:pPr>
            <a:r>
              <a:rPr lang="nb-NO" sz="4300" b="1" dirty="0" smtClean="0">
                <a:solidFill>
                  <a:schemeClr val="accent1">
                    <a:lumMod val="50000"/>
                  </a:schemeClr>
                </a:solidFill>
              </a:rPr>
              <a:t>Samme studium?</a:t>
            </a:r>
            <a:br>
              <a:rPr lang="nb-NO" sz="4300" b="1" dirty="0" smtClean="0">
                <a:solidFill>
                  <a:schemeClr val="accent1">
                    <a:lumMod val="50000"/>
                  </a:schemeClr>
                </a:solidFill>
              </a:rPr>
            </a:br>
            <a:endParaRPr lang="nb-NO" sz="4300" b="1" dirty="0" smtClean="0">
              <a:solidFill>
                <a:schemeClr val="accent1">
                  <a:lumMod val="50000"/>
                </a:schemeClr>
              </a:solidFill>
            </a:endParaRPr>
          </a:p>
        </p:txBody>
      </p:sp>
      <p:sp>
        <p:nvSpPr>
          <p:cNvPr id="17" name="Rektangel 16"/>
          <p:cNvSpPr/>
          <p:nvPr/>
        </p:nvSpPr>
        <p:spPr>
          <a:xfrm>
            <a:off x="772160" y="2615946"/>
            <a:ext cx="2367280" cy="80291"/>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pSp>
        <p:nvGrpSpPr>
          <p:cNvPr id="3" name="Gruppe 2"/>
          <p:cNvGrpSpPr/>
          <p:nvPr/>
        </p:nvGrpSpPr>
        <p:grpSpPr>
          <a:xfrm>
            <a:off x="2144344" y="-48422"/>
            <a:ext cx="10058402" cy="5657851"/>
            <a:chOff x="3395032" y="949922"/>
            <a:chExt cx="7557026" cy="4250827"/>
          </a:xfrm>
        </p:grpSpPr>
        <p:pic>
          <p:nvPicPr>
            <p:cNvPr id="2" name="Bilde 1" descr="Skjermbilde 2016-12-22 kl. 13.08.39.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05428" y="1588786"/>
              <a:ext cx="4315415" cy="2429917"/>
            </a:xfrm>
            <a:prstGeom prst="rect">
              <a:avLst/>
            </a:prstGeom>
          </p:spPr>
        </p:pic>
        <p:pic>
          <p:nvPicPr>
            <p:cNvPr id="22" name="Bilde 21" descr="macbook.png"/>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3395032" y="949922"/>
              <a:ext cx="7557026" cy="4250827"/>
            </a:xfrm>
            <a:prstGeom prst="rect">
              <a:avLst/>
            </a:prstGeom>
          </p:spPr>
        </p:pic>
      </p:grpSp>
      <p:pic>
        <p:nvPicPr>
          <p:cNvPr id="30" name="Bilde 29" descr="bbd809cf0a8ca8997856c51f7b9ebcd4.jpg"/>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3139440" y="0"/>
            <a:ext cx="6812585" cy="5143500"/>
          </a:xfrm>
          <a:prstGeom prst="rect">
            <a:avLst/>
          </a:prstGeom>
        </p:spPr>
      </p:pic>
      <p:grpSp>
        <p:nvGrpSpPr>
          <p:cNvPr id="31" name="Gruppe 30"/>
          <p:cNvGrpSpPr/>
          <p:nvPr/>
        </p:nvGrpSpPr>
        <p:grpSpPr>
          <a:xfrm>
            <a:off x="3645746" y="2686253"/>
            <a:ext cx="2591281" cy="1197324"/>
            <a:chOff x="4019548" y="2160391"/>
            <a:chExt cx="1752766" cy="2959100"/>
          </a:xfrm>
        </p:grpSpPr>
        <p:sp>
          <p:nvSpPr>
            <p:cNvPr id="32" name="Rektangel 31"/>
            <p:cNvSpPr/>
            <p:nvPr/>
          </p:nvSpPr>
          <p:spPr>
            <a:xfrm>
              <a:off x="4051462" y="2160391"/>
              <a:ext cx="1720852" cy="2959100"/>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3" name="Tittel 10"/>
            <p:cNvSpPr txBox="1">
              <a:spLocks/>
            </p:cNvSpPr>
            <p:nvPr/>
          </p:nvSpPr>
          <p:spPr>
            <a:xfrm>
              <a:off x="4019548" y="2443559"/>
              <a:ext cx="1720852" cy="2434626"/>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285750" indent="-285750" algn="l">
                <a:lnSpc>
                  <a:spcPct val="80000"/>
                </a:lnSpc>
                <a:buFont typeface="Arial" panose="020B0604020202020204" pitchFamily="34" charset="0"/>
                <a:buChar char="•"/>
              </a:pPr>
              <a:r>
                <a:rPr lang="nb-NO" sz="1400" b="1" dirty="0" smtClean="0">
                  <a:solidFill>
                    <a:schemeClr val="accent1">
                      <a:lumMod val="20000"/>
                      <a:lumOff val="80000"/>
                    </a:schemeClr>
                  </a:solidFill>
                </a:rPr>
                <a:t>Buet og lyssterk Super AMOLED-skjerm</a:t>
              </a:r>
            </a:p>
            <a:p>
              <a:pPr marL="285750" indent="-285750" algn="l">
                <a:lnSpc>
                  <a:spcPct val="80000"/>
                </a:lnSpc>
                <a:buFont typeface="Arial" panose="020B0604020202020204" pitchFamily="34" charset="0"/>
                <a:buChar char="•"/>
              </a:pPr>
              <a:r>
                <a:rPr lang="nb-NO" sz="1400" b="1" dirty="0" smtClean="0">
                  <a:solidFill>
                    <a:schemeClr val="accent1">
                      <a:lumMod val="20000"/>
                      <a:lumOff val="80000"/>
                    </a:schemeClr>
                  </a:solidFill>
                </a:rPr>
                <a:t>Trådløs og hurtig </a:t>
              </a:r>
              <a:r>
                <a:rPr lang="nb-NO" sz="1400" b="1" dirty="0" err="1" smtClean="0">
                  <a:solidFill>
                    <a:schemeClr val="accent1">
                      <a:lumMod val="20000"/>
                      <a:lumOff val="80000"/>
                    </a:schemeClr>
                  </a:solidFill>
                </a:rPr>
                <a:t>lading</a:t>
              </a:r>
              <a:endParaRPr lang="nb-NO" sz="1400" b="1" dirty="0" smtClean="0">
                <a:solidFill>
                  <a:schemeClr val="accent1">
                    <a:lumMod val="20000"/>
                    <a:lumOff val="80000"/>
                  </a:schemeClr>
                </a:solidFill>
              </a:endParaRPr>
            </a:p>
            <a:p>
              <a:pPr marL="285750" indent="-285750" algn="l">
                <a:lnSpc>
                  <a:spcPct val="80000"/>
                </a:lnSpc>
                <a:buFont typeface="Arial" panose="020B0604020202020204" pitchFamily="34" charset="0"/>
                <a:buChar char="•"/>
              </a:pPr>
              <a:r>
                <a:rPr lang="nb-NO" sz="1400" b="1" dirty="0" smtClean="0">
                  <a:solidFill>
                    <a:schemeClr val="accent1">
                      <a:lumMod val="20000"/>
                      <a:lumOff val="80000"/>
                    </a:schemeClr>
                  </a:solidFill>
                </a:rPr>
                <a:t>16 MP-kamera med lyssterkt objektiv</a:t>
              </a:r>
            </a:p>
          </p:txBody>
        </p:sp>
      </p:grpSp>
      <p:grpSp>
        <p:nvGrpSpPr>
          <p:cNvPr id="38" name="Gruppe 37"/>
          <p:cNvGrpSpPr/>
          <p:nvPr/>
        </p:nvGrpSpPr>
        <p:grpSpPr>
          <a:xfrm>
            <a:off x="6728989" y="2683769"/>
            <a:ext cx="2591854" cy="1200542"/>
            <a:chOff x="4019548" y="2175762"/>
            <a:chExt cx="1752766" cy="2959100"/>
          </a:xfrm>
        </p:grpSpPr>
        <p:sp>
          <p:nvSpPr>
            <p:cNvPr id="39" name="Rektangel 38"/>
            <p:cNvSpPr/>
            <p:nvPr/>
          </p:nvSpPr>
          <p:spPr>
            <a:xfrm>
              <a:off x="4051462" y="2175762"/>
              <a:ext cx="1720852" cy="2959100"/>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40" name="Tittel 10"/>
            <p:cNvSpPr txBox="1">
              <a:spLocks/>
            </p:cNvSpPr>
            <p:nvPr/>
          </p:nvSpPr>
          <p:spPr>
            <a:xfrm>
              <a:off x="4019548" y="2597275"/>
              <a:ext cx="1720852" cy="2434625"/>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285750" indent="-285750" algn="l">
                <a:lnSpc>
                  <a:spcPct val="80000"/>
                </a:lnSpc>
                <a:buFont typeface="Arial" panose="020B0604020202020204" pitchFamily="34" charset="0"/>
                <a:buChar char="•"/>
              </a:pPr>
              <a:r>
                <a:rPr lang="nb-NO" sz="1400" b="1" dirty="0" smtClean="0">
                  <a:solidFill>
                    <a:schemeClr val="accent1">
                      <a:lumMod val="20000"/>
                      <a:lumOff val="80000"/>
                    </a:schemeClr>
                  </a:solidFill>
                </a:rPr>
                <a:t>Fås i sølv, gull og stellargrå</a:t>
              </a:r>
            </a:p>
            <a:p>
              <a:pPr marL="285750" indent="-285750" algn="l">
                <a:lnSpc>
                  <a:spcPct val="80000"/>
                </a:lnSpc>
                <a:buFont typeface="Arial" panose="020B0604020202020204" pitchFamily="34" charset="0"/>
                <a:buChar char="•"/>
              </a:pPr>
              <a:r>
                <a:rPr lang="nb-NO" sz="1400" b="1" dirty="0" smtClean="0">
                  <a:solidFill>
                    <a:schemeClr val="accent1">
                      <a:lumMod val="20000"/>
                      <a:lumOff val="80000"/>
                    </a:schemeClr>
                  </a:solidFill>
                </a:rPr>
                <a:t>Touch ID, lynrask trådløsteknologi</a:t>
              </a:r>
            </a:p>
            <a:p>
              <a:pPr marL="285750" indent="-285750" algn="l">
                <a:lnSpc>
                  <a:spcPct val="80000"/>
                </a:lnSpc>
                <a:buFont typeface="Arial" panose="020B0604020202020204" pitchFamily="34" charset="0"/>
                <a:buChar char="•"/>
              </a:pPr>
              <a:r>
                <a:rPr lang="nb-NO" sz="1400" b="1" dirty="0" smtClean="0">
                  <a:solidFill>
                    <a:schemeClr val="accent1">
                      <a:lumMod val="20000"/>
                      <a:lumOff val="80000"/>
                    </a:schemeClr>
                  </a:solidFill>
                </a:rPr>
                <a:t>Nytt 8 MP </a:t>
              </a:r>
              <a:r>
                <a:rPr lang="nb-NO" sz="1400" b="1" dirty="0" err="1" smtClean="0">
                  <a:solidFill>
                    <a:schemeClr val="accent1">
                      <a:lumMod val="20000"/>
                      <a:lumOff val="80000"/>
                    </a:schemeClr>
                  </a:solidFill>
                </a:rPr>
                <a:t>iSigth</a:t>
              </a:r>
              <a:r>
                <a:rPr lang="nb-NO" sz="1400" b="1" dirty="0" smtClean="0">
                  <a:solidFill>
                    <a:schemeClr val="accent1">
                      <a:lumMod val="20000"/>
                      <a:lumOff val="80000"/>
                    </a:schemeClr>
                  </a:solidFill>
                </a:rPr>
                <a:t>-kamera med </a:t>
              </a:r>
              <a:r>
                <a:rPr lang="nb-NO" sz="1400" b="1" dirty="0" err="1" smtClean="0">
                  <a:solidFill>
                    <a:schemeClr val="accent1">
                      <a:lumMod val="20000"/>
                      <a:lumOff val="80000"/>
                    </a:schemeClr>
                  </a:solidFill>
                </a:rPr>
                <a:t>Focus</a:t>
              </a:r>
              <a:r>
                <a:rPr lang="nb-NO" sz="1400" b="1" dirty="0" smtClean="0">
                  <a:solidFill>
                    <a:schemeClr val="accent1">
                      <a:lumMod val="20000"/>
                      <a:lumOff val="80000"/>
                    </a:schemeClr>
                  </a:solidFill>
                </a:rPr>
                <a:t> </a:t>
              </a:r>
              <a:r>
                <a:rPr lang="nb-NO" sz="1400" b="1" dirty="0" err="1" smtClean="0">
                  <a:solidFill>
                    <a:schemeClr val="accent1">
                      <a:lumMod val="20000"/>
                      <a:lumOff val="80000"/>
                    </a:schemeClr>
                  </a:solidFill>
                </a:rPr>
                <a:t>Pixels</a:t>
              </a:r>
              <a:endParaRPr lang="nb-NO" sz="1400" b="1" dirty="0" smtClean="0">
                <a:solidFill>
                  <a:schemeClr val="accent1">
                    <a:lumMod val="20000"/>
                    <a:lumOff val="80000"/>
                  </a:schemeClr>
                </a:solidFill>
              </a:endParaRPr>
            </a:p>
            <a:p>
              <a:pPr algn="l">
                <a:lnSpc>
                  <a:spcPct val="80000"/>
                </a:lnSpc>
              </a:pPr>
              <a:endParaRPr lang="nb-NO" sz="1400" b="1" dirty="0" smtClean="0">
                <a:solidFill>
                  <a:schemeClr val="accent1">
                    <a:lumMod val="20000"/>
                    <a:lumOff val="80000"/>
                  </a:schemeClr>
                </a:solidFill>
              </a:endParaRPr>
            </a:p>
          </p:txBody>
        </p:sp>
      </p:grpSp>
      <p:sp>
        <p:nvSpPr>
          <p:cNvPr id="41" name="Rektangel 40"/>
          <p:cNvSpPr/>
          <p:nvPr/>
        </p:nvSpPr>
        <p:spPr>
          <a:xfrm>
            <a:off x="3691793" y="3883577"/>
            <a:ext cx="2545234" cy="312647"/>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43" name="Tittel 10"/>
          <p:cNvSpPr txBox="1">
            <a:spLocks/>
          </p:cNvSpPr>
          <p:nvPr/>
        </p:nvSpPr>
        <p:spPr>
          <a:xfrm>
            <a:off x="3918553" y="3906058"/>
            <a:ext cx="2086462" cy="310638"/>
          </a:xfrm>
          <a:prstGeom prst="rect">
            <a:avLst/>
          </a:prstGeom>
        </p:spPr>
        <p:txBody>
          <a:bodyPr vert="horz" lIns="91440" tIns="45720" rIns="91440" bIns="45720" rtlCol="0" anchor="ctr">
            <a:normAutofit fontScale="7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nb-NO" sz="2900" b="1" dirty="0" smtClean="0">
                <a:solidFill>
                  <a:schemeClr val="accent1">
                    <a:lumMod val="20000"/>
                    <a:lumOff val="80000"/>
                  </a:schemeClr>
                </a:solidFill>
              </a:rPr>
              <a:t>LES MER &gt;</a:t>
            </a:r>
            <a:endParaRPr lang="nb-NO" b="1" dirty="0" smtClean="0">
              <a:solidFill>
                <a:schemeClr val="accent1">
                  <a:lumMod val="20000"/>
                  <a:lumOff val="80000"/>
                </a:schemeClr>
              </a:solidFill>
            </a:endParaRPr>
          </a:p>
        </p:txBody>
      </p:sp>
      <p:sp>
        <p:nvSpPr>
          <p:cNvPr id="44" name="Rektangel 43"/>
          <p:cNvSpPr/>
          <p:nvPr/>
        </p:nvSpPr>
        <p:spPr>
          <a:xfrm>
            <a:off x="6775609" y="3880253"/>
            <a:ext cx="2545234" cy="312647"/>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45" name="Tittel 10"/>
          <p:cNvSpPr txBox="1">
            <a:spLocks/>
          </p:cNvSpPr>
          <p:nvPr/>
        </p:nvSpPr>
        <p:spPr>
          <a:xfrm>
            <a:off x="6986655" y="3897297"/>
            <a:ext cx="2086462" cy="310638"/>
          </a:xfrm>
          <a:prstGeom prst="rect">
            <a:avLst/>
          </a:prstGeom>
        </p:spPr>
        <p:txBody>
          <a:bodyPr vert="horz" lIns="91440" tIns="45720" rIns="91440" bIns="45720" rtlCol="0" anchor="ctr">
            <a:normAutofit fontScale="7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nb-NO" sz="2900" b="1" dirty="0" smtClean="0">
                <a:solidFill>
                  <a:schemeClr val="accent1">
                    <a:lumMod val="20000"/>
                    <a:lumOff val="80000"/>
                  </a:schemeClr>
                </a:solidFill>
              </a:rPr>
              <a:t>LES MER &gt;</a:t>
            </a:r>
            <a:endParaRPr lang="nb-NO" b="1" dirty="0" smtClean="0">
              <a:solidFill>
                <a:schemeClr val="accent1">
                  <a:lumMod val="20000"/>
                  <a:lumOff val="80000"/>
                </a:schemeClr>
              </a:solidFill>
            </a:endParaRPr>
          </a:p>
        </p:txBody>
      </p:sp>
      <p:sp>
        <p:nvSpPr>
          <p:cNvPr id="21" name="Rektangel 20"/>
          <p:cNvSpPr/>
          <p:nvPr/>
        </p:nvSpPr>
        <p:spPr>
          <a:xfrm>
            <a:off x="3140025" y="2615946"/>
            <a:ext cx="6180818" cy="80291"/>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980086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wipe(down)">
                                      <p:cBhvr>
                                        <p:cTn id="14" dur="500"/>
                                        <p:tgtEl>
                                          <p:spTgt spid="21"/>
                                        </p:tgtEl>
                                      </p:cBhvr>
                                    </p:animEffect>
                                  </p:childTnLst>
                                </p:cTn>
                              </p:par>
                              <p:par>
                                <p:cTn id="15" presetID="1" presetClass="entr" presetSubtype="0" fill="hold" nodeType="with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3" grpId="0"/>
      <p:bldP spid="44" grpId="0" animBg="1"/>
      <p:bldP spid="45" grpId="0"/>
      <p:bldP spid="21" grpId="0" animBg="1"/>
    </p:bld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40453</TotalTime>
  <Words>5545</Words>
  <Application>Microsoft Office PowerPoint</Application>
  <PresentationFormat>Skjermfremvisning (16:9)</PresentationFormat>
  <Paragraphs>504</Paragraphs>
  <Slides>22</Slides>
  <Notes>22</Notes>
  <HiddenSlides>0</HiddenSlides>
  <MMClips>0</MMClips>
  <ScaleCrop>false</ScaleCrop>
  <HeadingPairs>
    <vt:vector size="4" baseType="variant">
      <vt:variant>
        <vt:lpstr>Tema</vt:lpstr>
      </vt:variant>
      <vt:variant>
        <vt:i4>1</vt:i4>
      </vt:variant>
      <vt:variant>
        <vt:lpstr>Lysbildetitler</vt:lpstr>
      </vt:variant>
      <vt:variant>
        <vt:i4>22</vt:i4>
      </vt:variant>
    </vt:vector>
  </HeadingPairs>
  <TitlesOfParts>
    <vt:vector size="23" baseType="lpstr">
      <vt:lpstr>Office-tema</vt:lpstr>
      <vt:lpstr>Velkommen til Studieorienteringsdag!</vt:lpstr>
      <vt:lpstr>«Det eneste vi vet om framtiden, er at den vil bli annerledes»</vt:lpstr>
      <vt:lpstr>Innsikt</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Kartlegg og vurder med hjernen</vt:lpstr>
      <vt:lpstr>PowerPoint-presentasjon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NYE UIA.NO</dc:title>
  <dc:creator>Thomas Fiskå</dc:creator>
  <cp:lastModifiedBy>Øyvind Andreas Strømme</cp:lastModifiedBy>
  <cp:revision>896</cp:revision>
  <cp:lastPrinted>2015-08-31T11:44:19Z</cp:lastPrinted>
  <dcterms:created xsi:type="dcterms:W3CDTF">2013-10-08T13:42:50Z</dcterms:created>
  <dcterms:modified xsi:type="dcterms:W3CDTF">2016-12-22T14:11:48Z</dcterms:modified>
</cp:coreProperties>
</file>