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57" r:id="rId5"/>
    <p:sldId id="346" r:id="rId6"/>
    <p:sldId id="319" r:id="rId7"/>
    <p:sldId id="349" r:id="rId8"/>
    <p:sldId id="356" r:id="rId9"/>
    <p:sldId id="354" r:id="rId10"/>
    <p:sldId id="357" r:id="rId11"/>
    <p:sldId id="321" r:id="rId12"/>
    <p:sldId id="325" r:id="rId13"/>
    <p:sldId id="355" r:id="rId14"/>
    <p:sldId id="336" r:id="rId15"/>
    <p:sldId id="347" r:id="rId16"/>
    <p:sldId id="326" r:id="rId17"/>
    <p:sldId id="358" r:id="rId18"/>
    <p:sldId id="343" r:id="rId19"/>
    <p:sldId id="359" r:id="rId20"/>
    <p:sldId id="353" r:id="rId21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grid L. P. Nyborg" initials="ILPN" lastIdx="3" clrIdx="0">
    <p:extLst>
      <p:ext uri="{19B8F6BF-5375-455C-9EA6-DF929625EA0E}">
        <p15:presenceInfo xmlns:p15="http://schemas.microsoft.com/office/powerpoint/2012/main" userId="S-1-5-21-2706481372-420203902-3156927383-431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009D7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5" autoAdjust="0"/>
    <p:restoredTop sz="94660"/>
  </p:normalViewPr>
  <p:slideViewPr>
    <p:cSldViewPr>
      <p:cViewPr varScale="1">
        <p:scale>
          <a:sx n="86" d="100"/>
          <a:sy n="86" d="100"/>
        </p:scale>
        <p:origin x="141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8385F2-9B8F-4B5E-B7D1-B05EE84D6214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5B38391-3198-4668-9EF2-9CD1C5120ABE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sz="1400" dirty="0" smtClean="0">
              <a:solidFill>
                <a:schemeClr val="tx1"/>
              </a:solidFill>
            </a:rPr>
            <a:t>Global threats (terrorism ,drug and trafficking networks, displaced persons etc.) often originate in conflict and post-conflict contexts where law and order is extremely challenging</a:t>
          </a:r>
          <a:endParaRPr lang="en-US" sz="1400" dirty="0">
            <a:solidFill>
              <a:schemeClr val="tx1"/>
            </a:solidFill>
          </a:endParaRPr>
        </a:p>
      </dgm:t>
    </dgm:pt>
    <dgm:pt modelId="{7CE384DC-010A-41BB-81A4-BFF7C39D8686}" type="parTrans" cxnId="{A70FBEEC-563E-483D-B14C-93F4858615A8}">
      <dgm:prSet/>
      <dgm:spPr/>
      <dgm:t>
        <a:bodyPr/>
        <a:lstStyle/>
        <a:p>
          <a:endParaRPr lang="en-US" sz="1000"/>
        </a:p>
      </dgm:t>
    </dgm:pt>
    <dgm:pt modelId="{6A37F903-938E-40FF-BBFB-A86F7BD1F80A}" type="sibTrans" cxnId="{A70FBEEC-563E-483D-B14C-93F4858615A8}">
      <dgm:prSet/>
      <dgm:spPr/>
      <dgm:t>
        <a:bodyPr/>
        <a:lstStyle/>
        <a:p>
          <a:endParaRPr lang="en-US" sz="1000"/>
        </a:p>
      </dgm:t>
    </dgm:pt>
    <dgm:pt modelId="{C346C3C8-FAEA-4331-8323-EB6DB9112ED6}">
      <dgm:prSet custT="1"/>
      <dgm:spPr/>
      <dgm:t>
        <a:bodyPr/>
        <a:lstStyle/>
        <a:p>
          <a:pPr rtl="0"/>
          <a:r>
            <a:rPr lang="en-US" sz="1400" dirty="0" smtClean="0"/>
            <a:t>The international community spends billions to support police reform processes in post-conflict contexts</a:t>
          </a:r>
          <a:endParaRPr lang="en-US" sz="1400" dirty="0"/>
        </a:p>
      </dgm:t>
    </dgm:pt>
    <dgm:pt modelId="{3D45270B-B315-4C80-AA77-D84C7B6C3B65}" type="parTrans" cxnId="{9FC315F4-35C6-45AD-BB5A-D4A20243A69D}">
      <dgm:prSet/>
      <dgm:spPr/>
      <dgm:t>
        <a:bodyPr/>
        <a:lstStyle/>
        <a:p>
          <a:endParaRPr lang="en-US" sz="1000"/>
        </a:p>
      </dgm:t>
    </dgm:pt>
    <dgm:pt modelId="{71BB0BCA-389B-4B8E-9EE9-3B3187710708}" type="sibTrans" cxnId="{9FC315F4-35C6-45AD-BB5A-D4A20243A69D}">
      <dgm:prSet/>
      <dgm:spPr/>
      <dgm:t>
        <a:bodyPr/>
        <a:lstStyle/>
        <a:p>
          <a:endParaRPr lang="en-US" sz="1000"/>
        </a:p>
      </dgm:t>
    </dgm:pt>
    <dgm:pt modelId="{41F1B8C6-A9E6-4E3F-B5B9-6725FB174A94}">
      <dgm:prSet custT="1"/>
      <dgm:spPr/>
      <dgm:t>
        <a:bodyPr/>
        <a:lstStyle/>
        <a:p>
          <a:pPr rtl="0"/>
          <a:r>
            <a:rPr lang="en-US" sz="1400" dirty="0" smtClean="0"/>
            <a:t>Conventional, top-down, militarized approaches have proven to be neither effective nor sustainable.</a:t>
          </a:r>
          <a:endParaRPr lang="en-US" sz="1400" dirty="0"/>
        </a:p>
      </dgm:t>
    </dgm:pt>
    <dgm:pt modelId="{CA03DC2C-800A-40F2-AD58-87CA25BD703F}" type="parTrans" cxnId="{CE98CD36-574B-46D5-80D6-64BA44E306D4}">
      <dgm:prSet/>
      <dgm:spPr/>
      <dgm:t>
        <a:bodyPr/>
        <a:lstStyle/>
        <a:p>
          <a:endParaRPr lang="en-US" sz="1000"/>
        </a:p>
      </dgm:t>
    </dgm:pt>
    <dgm:pt modelId="{1F7BFB8B-1B9F-431F-AF6B-FD721B6BC924}" type="sibTrans" cxnId="{CE98CD36-574B-46D5-80D6-64BA44E306D4}">
      <dgm:prSet/>
      <dgm:spPr/>
      <dgm:t>
        <a:bodyPr/>
        <a:lstStyle/>
        <a:p>
          <a:endParaRPr lang="en-US" sz="1000"/>
        </a:p>
      </dgm:t>
    </dgm:pt>
    <dgm:pt modelId="{2FC0886F-46A1-4741-B268-1EC48C63B7C4}">
      <dgm:prSet custT="1"/>
      <dgm:spPr/>
      <dgm:t>
        <a:bodyPr/>
        <a:lstStyle/>
        <a:p>
          <a:pPr rtl="0"/>
          <a:r>
            <a:rPr lang="en-US" sz="1400" dirty="0" smtClean="0"/>
            <a:t>Community-oriented policing (COP) is promising, but there remains a lack of in-depth understanding of police-community relationships in police reform assistance.   </a:t>
          </a:r>
          <a:endParaRPr lang="en-US" sz="1400" dirty="0"/>
        </a:p>
      </dgm:t>
    </dgm:pt>
    <dgm:pt modelId="{6E721077-11D1-4DE6-9B75-C77DBFCC5FFF}" type="parTrans" cxnId="{9AC79E28-F009-412A-AD7B-F493D53F7AF5}">
      <dgm:prSet/>
      <dgm:spPr/>
      <dgm:t>
        <a:bodyPr/>
        <a:lstStyle/>
        <a:p>
          <a:endParaRPr lang="en-US" sz="1000"/>
        </a:p>
      </dgm:t>
    </dgm:pt>
    <dgm:pt modelId="{AC76DE64-E901-4A80-8CDC-6DB63A5FE6B7}" type="sibTrans" cxnId="{9AC79E28-F009-412A-AD7B-F493D53F7AF5}">
      <dgm:prSet/>
      <dgm:spPr/>
      <dgm:t>
        <a:bodyPr/>
        <a:lstStyle/>
        <a:p>
          <a:endParaRPr lang="en-US" sz="1000"/>
        </a:p>
      </dgm:t>
    </dgm:pt>
    <dgm:pt modelId="{791C86E5-D64E-40A4-885A-A13DD4B709DE}" type="pres">
      <dgm:prSet presAssocID="{8D8385F2-9B8F-4B5E-B7D1-B05EE84D621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0DEC8510-BB0B-46CC-BAD9-204617CD572B}" type="pres">
      <dgm:prSet presAssocID="{8D8385F2-9B8F-4B5E-B7D1-B05EE84D6214}" presName="Name1" presStyleCnt="0"/>
      <dgm:spPr/>
      <dgm:t>
        <a:bodyPr/>
        <a:lstStyle/>
        <a:p>
          <a:endParaRPr lang="en-US"/>
        </a:p>
      </dgm:t>
    </dgm:pt>
    <dgm:pt modelId="{C8F60D76-2670-4979-8AD3-1F06B0099086}" type="pres">
      <dgm:prSet presAssocID="{8D8385F2-9B8F-4B5E-B7D1-B05EE84D6214}" presName="cycle" presStyleCnt="0"/>
      <dgm:spPr/>
      <dgm:t>
        <a:bodyPr/>
        <a:lstStyle/>
        <a:p>
          <a:endParaRPr lang="en-US"/>
        </a:p>
      </dgm:t>
    </dgm:pt>
    <dgm:pt modelId="{9DE41FEB-443F-4F62-ACDD-8D4752C4FEAE}" type="pres">
      <dgm:prSet presAssocID="{8D8385F2-9B8F-4B5E-B7D1-B05EE84D6214}" presName="srcNode" presStyleLbl="node1" presStyleIdx="0" presStyleCnt="4"/>
      <dgm:spPr/>
      <dgm:t>
        <a:bodyPr/>
        <a:lstStyle/>
        <a:p>
          <a:endParaRPr lang="en-US"/>
        </a:p>
      </dgm:t>
    </dgm:pt>
    <dgm:pt modelId="{4E26392C-A648-4BBE-8A89-0E69606E7812}" type="pres">
      <dgm:prSet presAssocID="{8D8385F2-9B8F-4B5E-B7D1-B05EE84D6214}" presName="conn" presStyleLbl="parChTrans1D2" presStyleIdx="0" presStyleCnt="1"/>
      <dgm:spPr/>
      <dgm:t>
        <a:bodyPr/>
        <a:lstStyle/>
        <a:p>
          <a:endParaRPr lang="en-US"/>
        </a:p>
      </dgm:t>
    </dgm:pt>
    <dgm:pt modelId="{B78199D5-5F1C-4EE1-8A5F-56582CDBC431}" type="pres">
      <dgm:prSet presAssocID="{8D8385F2-9B8F-4B5E-B7D1-B05EE84D6214}" presName="extraNode" presStyleLbl="node1" presStyleIdx="0" presStyleCnt="4"/>
      <dgm:spPr/>
      <dgm:t>
        <a:bodyPr/>
        <a:lstStyle/>
        <a:p>
          <a:endParaRPr lang="en-US"/>
        </a:p>
      </dgm:t>
    </dgm:pt>
    <dgm:pt modelId="{AC68A2AF-E206-4A07-80D1-EFFA24320A86}" type="pres">
      <dgm:prSet presAssocID="{8D8385F2-9B8F-4B5E-B7D1-B05EE84D6214}" presName="dstNode" presStyleLbl="node1" presStyleIdx="0" presStyleCnt="4"/>
      <dgm:spPr/>
      <dgm:t>
        <a:bodyPr/>
        <a:lstStyle/>
        <a:p>
          <a:endParaRPr lang="en-US"/>
        </a:p>
      </dgm:t>
    </dgm:pt>
    <dgm:pt modelId="{7A0079FB-3507-42E6-8D55-64753F9404D0}" type="pres">
      <dgm:prSet presAssocID="{D5B38391-3198-4668-9EF2-9CD1C5120ABE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9D532F-DC70-4B0B-BC39-2EE1C1B58B8A}" type="pres">
      <dgm:prSet presAssocID="{D5B38391-3198-4668-9EF2-9CD1C5120ABE}" presName="accent_1" presStyleCnt="0"/>
      <dgm:spPr/>
      <dgm:t>
        <a:bodyPr/>
        <a:lstStyle/>
        <a:p>
          <a:endParaRPr lang="en-US"/>
        </a:p>
      </dgm:t>
    </dgm:pt>
    <dgm:pt modelId="{C417CBD5-28B0-415C-9DFA-E05B1B938502}" type="pres">
      <dgm:prSet presAssocID="{D5B38391-3198-4668-9EF2-9CD1C5120ABE}" presName="accentRepeatNode" presStyleLbl="solidFgAcc1" presStyleIdx="0" presStyleCnt="4"/>
      <dgm:spPr/>
      <dgm:t>
        <a:bodyPr/>
        <a:lstStyle/>
        <a:p>
          <a:endParaRPr lang="en-US"/>
        </a:p>
      </dgm:t>
    </dgm:pt>
    <dgm:pt modelId="{3CE3CDF4-F369-4405-A1FC-1E9E20BF458D}" type="pres">
      <dgm:prSet presAssocID="{C346C3C8-FAEA-4331-8323-EB6DB9112ED6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346347-7283-4AEE-9EBB-5B3AE727779B}" type="pres">
      <dgm:prSet presAssocID="{C346C3C8-FAEA-4331-8323-EB6DB9112ED6}" presName="accent_2" presStyleCnt="0"/>
      <dgm:spPr/>
      <dgm:t>
        <a:bodyPr/>
        <a:lstStyle/>
        <a:p>
          <a:endParaRPr lang="en-US"/>
        </a:p>
      </dgm:t>
    </dgm:pt>
    <dgm:pt modelId="{E2453F79-A699-4ABF-A108-19769E6CD1F4}" type="pres">
      <dgm:prSet presAssocID="{C346C3C8-FAEA-4331-8323-EB6DB9112ED6}" presName="accentRepeatNode" presStyleLbl="solidFgAcc1" presStyleIdx="1" presStyleCnt="4"/>
      <dgm:spPr/>
      <dgm:t>
        <a:bodyPr/>
        <a:lstStyle/>
        <a:p>
          <a:endParaRPr lang="en-US"/>
        </a:p>
      </dgm:t>
    </dgm:pt>
    <dgm:pt modelId="{D6A1ABEE-2832-48DA-8EB8-CFC0B74A3C95}" type="pres">
      <dgm:prSet presAssocID="{41F1B8C6-A9E6-4E3F-B5B9-6725FB174A94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1F5AD1-6E7D-46E6-B2DC-ED4FC68838B3}" type="pres">
      <dgm:prSet presAssocID="{41F1B8C6-A9E6-4E3F-B5B9-6725FB174A94}" presName="accent_3" presStyleCnt="0"/>
      <dgm:spPr/>
      <dgm:t>
        <a:bodyPr/>
        <a:lstStyle/>
        <a:p>
          <a:endParaRPr lang="en-US"/>
        </a:p>
      </dgm:t>
    </dgm:pt>
    <dgm:pt modelId="{E7798B5C-4642-41E9-BCAB-77485E83D919}" type="pres">
      <dgm:prSet presAssocID="{41F1B8C6-A9E6-4E3F-B5B9-6725FB174A94}" presName="accentRepeatNode" presStyleLbl="solidFgAcc1" presStyleIdx="2" presStyleCnt="4"/>
      <dgm:spPr/>
      <dgm:t>
        <a:bodyPr/>
        <a:lstStyle/>
        <a:p>
          <a:endParaRPr lang="en-US"/>
        </a:p>
      </dgm:t>
    </dgm:pt>
    <dgm:pt modelId="{6C71842F-D127-4593-A18C-AC209369EA77}" type="pres">
      <dgm:prSet presAssocID="{2FC0886F-46A1-4741-B268-1EC48C63B7C4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82ABA7-C82D-4777-9ED5-21CBCCF2C219}" type="pres">
      <dgm:prSet presAssocID="{2FC0886F-46A1-4741-B268-1EC48C63B7C4}" presName="accent_4" presStyleCnt="0"/>
      <dgm:spPr/>
      <dgm:t>
        <a:bodyPr/>
        <a:lstStyle/>
        <a:p>
          <a:endParaRPr lang="en-US"/>
        </a:p>
      </dgm:t>
    </dgm:pt>
    <dgm:pt modelId="{1E8BD335-12A1-4BFF-A3B0-0BD0DF1B5FE8}" type="pres">
      <dgm:prSet presAssocID="{2FC0886F-46A1-4741-B268-1EC48C63B7C4}" presName="accentRepeatNode" presStyleLbl="solidFgAcc1" presStyleIdx="3" presStyleCnt="4"/>
      <dgm:spPr/>
      <dgm:t>
        <a:bodyPr/>
        <a:lstStyle/>
        <a:p>
          <a:endParaRPr lang="en-US"/>
        </a:p>
      </dgm:t>
    </dgm:pt>
  </dgm:ptLst>
  <dgm:cxnLst>
    <dgm:cxn modelId="{CE98CD36-574B-46D5-80D6-64BA44E306D4}" srcId="{8D8385F2-9B8F-4B5E-B7D1-B05EE84D6214}" destId="{41F1B8C6-A9E6-4E3F-B5B9-6725FB174A94}" srcOrd="2" destOrd="0" parTransId="{CA03DC2C-800A-40F2-AD58-87CA25BD703F}" sibTransId="{1F7BFB8B-1B9F-431F-AF6B-FD721B6BC924}"/>
    <dgm:cxn modelId="{9FC315F4-35C6-45AD-BB5A-D4A20243A69D}" srcId="{8D8385F2-9B8F-4B5E-B7D1-B05EE84D6214}" destId="{C346C3C8-FAEA-4331-8323-EB6DB9112ED6}" srcOrd="1" destOrd="0" parTransId="{3D45270B-B315-4C80-AA77-D84C7B6C3B65}" sibTransId="{71BB0BCA-389B-4B8E-9EE9-3B3187710708}"/>
    <dgm:cxn modelId="{A70FBEEC-563E-483D-B14C-93F4858615A8}" srcId="{8D8385F2-9B8F-4B5E-B7D1-B05EE84D6214}" destId="{D5B38391-3198-4668-9EF2-9CD1C5120ABE}" srcOrd="0" destOrd="0" parTransId="{7CE384DC-010A-41BB-81A4-BFF7C39D8686}" sibTransId="{6A37F903-938E-40FF-BBFB-A86F7BD1F80A}"/>
    <dgm:cxn modelId="{ED581CB9-DD68-4D60-BF79-4BEB849EB7B6}" type="presOf" srcId="{8D8385F2-9B8F-4B5E-B7D1-B05EE84D6214}" destId="{791C86E5-D64E-40A4-885A-A13DD4B709DE}" srcOrd="0" destOrd="0" presId="urn:microsoft.com/office/officeart/2008/layout/VerticalCurvedList"/>
    <dgm:cxn modelId="{3D5707FD-CC4B-4E60-BE24-6B385A055C55}" type="presOf" srcId="{6A37F903-938E-40FF-BBFB-A86F7BD1F80A}" destId="{4E26392C-A648-4BBE-8A89-0E69606E7812}" srcOrd="0" destOrd="0" presId="urn:microsoft.com/office/officeart/2008/layout/VerticalCurvedList"/>
    <dgm:cxn modelId="{46A0E667-98B6-40D0-AD51-FF80B24A2C52}" type="presOf" srcId="{D5B38391-3198-4668-9EF2-9CD1C5120ABE}" destId="{7A0079FB-3507-42E6-8D55-64753F9404D0}" srcOrd="0" destOrd="0" presId="urn:microsoft.com/office/officeart/2008/layout/VerticalCurvedList"/>
    <dgm:cxn modelId="{9AC79E28-F009-412A-AD7B-F493D53F7AF5}" srcId="{8D8385F2-9B8F-4B5E-B7D1-B05EE84D6214}" destId="{2FC0886F-46A1-4741-B268-1EC48C63B7C4}" srcOrd="3" destOrd="0" parTransId="{6E721077-11D1-4DE6-9B75-C77DBFCC5FFF}" sibTransId="{AC76DE64-E901-4A80-8CDC-6DB63A5FE6B7}"/>
    <dgm:cxn modelId="{5604C826-1FDF-4711-816C-4DB42D4008B7}" type="presOf" srcId="{2FC0886F-46A1-4741-B268-1EC48C63B7C4}" destId="{6C71842F-D127-4593-A18C-AC209369EA77}" srcOrd="0" destOrd="0" presId="urn:microsoft.com/office/officeart/2008/layout/VerticalCurvedList"/>
    <dgm:cxn modelId="{5488E580-4252-4468-81F1-80B99D4FF896}" type="presOf" srcId="{C346C3C8-FAEA-4331-8323-EB6DB9112ED6}" destId="{3CE3CDF4-F369-4405-A1FC-1E9E20BF458D}" srcOrd="0" destOrd="0" presId="urn:microsoft.com/office/officeart/2008/layout/VerticalCurvedList"/>
    <dgm:cxn modelId="{EA901EBF-2D25-42ED-BBD5-A14312C2D782}" type="presOf" srcId="{41F1B8C6-A9E6-4E3F-B5B9-6725FB174A94}" destId="{D6A1ABEE-2832-48DA-8EB8-CFC0B74A3C95}" srcOrd="0" destOrd="0" presId="urn:microsoft.com/office/officeart/2008/layout/VerticalCurvedList"/>
    <dgm:cxn modelId="{83467359-5FA5-40E9-B105-D1246EA4011C}" type="presParOf" srcId="{791C86E5-D64E-40A4-885A-A13DD4B709DE}" destId="{0DEC8510-BB0B-46CC-BAD9-204617CD572B}" srcOrd="0" destOrd="0" presId="urn:microsoft.com/office/officeart/2008/layout/VerticalCurvedList"/>
    <dgm:cxn modelId="{D743F6C5-60E4-4752-A174-20B282505B99}" type="presParOf" srcId="{0DEC8510-BB0B-46CC-BAD9-204617CD572B}" destId="{C8F60D76-2670-4979-8AD3-1F06B0099086}" srcOrd="0" destOrd="0" presId="urn:microsoft.com/office/officeart/2008/layout/VerticalCurvedList"/>
    <dgm:cxn modelId="{8F053FA0-D6A4-47F8-9956-A8E3081983E1}" type="presParOf" srcId="{C8F60D76-2670-4979-8AD3-1F06B0099086}" destId="{9DE41FEB-443F-4F62-ACDD-8D4752C4FEAE}" srcOrd="0" destOrd="0" presId="urn:microsoft.com/office/officeart/2008/layout/VerticalCurvedList"/>
    <dgm:cxn modelId="{9138395B-2BC8-48A3-95DB-05F900B8C0C8}" type="presParOf" srcId="{C8F60D76-2670-4979-8AD3-1F06B0099086}" destId="{4E26392C-A648-4BBE-8A89-0E69606E7812}" srcOrd="1" destOrd="0" presId="urn:microsoft.com/office/officeart/2008/layout/VerticalCurvedList"/>
    <dgm:cxn modelId="{A1AB406D-21F1-4B0B-807F-2A59865623A0}" type="presParOf" srcId="{C8F60D76-2670-4979-8AD3-1F06B0099086}" destId="{B78199D5-5F1C-4EE1-8A5F-56582CDBC431}" srcOrd="2" destOrd="0" presId="urn:microsoft.com/office/officeart/2008/layout/VerticalCurvedList"/>
    <dgm:cxn modelId="{FA8B89BA-3654-4DEC-B753-06096D3CAB66}" type="presParOf" srcId="{C8F60D76-2670-4979-8AD3-1F06B0099086}" destId="{AC68A2AF-E206-4A07-80D1-EFFA24320A86}" srcOrd="3" destOrd="0" presId="urn:microsoft.com/office/officeart/2008/layout/VerticalCurvedList"/>
    <dgm:cxn modelId="{18F503F0-EFCE-492F-A8BA-3505A1F31937}" type="presParOf" srcId="{0DEC8510-BB0B-46CC-BAD9-204617CD572B}" destId="{7A0079FB-3507-42E6-8D55-64753F9404D0}" srcOrd="1" destOrd="0" presId="urn:microsoft.com/office/officeart/2008/layout/VerticalCurvedList"/>
    <dgm:cxn modelId="{056FE1B9-9141-4ED1-8C97-894AED2A6CE4}" type="presParOf" srcId="{0DEC8510-BB0B-46CC-BAD9-204617CD572B}" destId="{619D532F-DC70-4B0B-BC39-2EE1C1B58B8A}" srcOrd="2" destOrd="0" presId="urn:microsoft.com/office/officeart/2008/layout/VerticalCurvedList"/>
    <dgm:cxn modelId="{AB2C9DB4-653B-4BAE-AB91-BCFA0A7681D9}" type="presParOf" srcId="{619D532F-DC70-4B0B-BC39-2EE1C1B58B8A}" destId="{C417CBD5-28B0-415C-9DFA-E05B1B938502}" srcOrd="0" destOrd="0" presId="urn:microsoft.com/office/officeart/2008/layout/VerticalCurvedList"/>
    <dgm:cxn modelId="{F279023D-EA33-40E5-AB89-5AF38FEB429D}" type="presParOf" srcId="{0DEC8510-BB0B-46CC-BAD9-204617CD572B}" destId="{3CE3CDF4-F369-4405-A1FC-1E9E20BF458D}" srcOrd="3" destOrd="0" presId="urn:microsoft.com/office/officeart/2008/layout/VerticalCurvedList"/>
    <dgm:cxn modelId="{E99E9A2D-A32C-4A84-8074-790D613840D4}" type="presParOf" srcId="{0DEC8510-BB0B-46CC-BAD9-204617CD572B}" destId="{AB346347-7283-4AEE-9EBB-5B3AE727779B}" srcOrd="4" destOrd="0" presId="urn:microsoft.com/office/officeart/2008/layout/VerticalCurvedList"/>
    <dgm:cxn modelId="{3E7EBCC8-CDF0-4564-8902-C6E06E512787}" type="presParOf" srcId="{AB346347-7283-4AEE-9EBB-5B3AE727779B}" destId="{E2453F79-A699-4ABF-A108-19769E6CD1F4}" srcOrd="0" destOrd="0" presId="urn:microsoft.com/office/officeart/2008/layout/VerticalCurvedList"/>
    <dgm:cxn modelId="{9CFA6AD5-B75E-4EAC-A710-7D66944C79A2}" type="presParOf" srcId="{0DEC8510-BB0B-46CC-BAD9-204617CD572B}" destId="{D6A1ABEE-2832-48DA-8EB8-CFC0B74A3C95}" srcOrd="5" destOrd="0" presId="urn:microsoft.com/office/officeart/2008/layout/VerticalCurvedList"/>
    <dgm:cxn modelId="{F451DE0A-7A1A-4075-8515-7850F282997D}" type="presParOf" srcId="{0DEC8510-BB0B-46CC-BAD9-204617CD572B}" destId="{841F5AD1-6E7D-46E6-B2DC-ED4FC68838B3}" srcOrd="6" destOrd="0" presId="urn:microsoft.com/office/officeart/2008/layout/VerticalCurvedList"/>
    <dgm:cxn modelId="{DEF5ABBC-A634-4015-88B5-0AA7D67BC909}" type="presParOf" srcId="{841F5AD1-6E7D-46E6-B2DC-ED4FC68838B3}" destId="{E7798B5C-4642-41E9-BCAB-77485E83D919}" srcOrd="0" destOrd="0" presId="urn:microsoft.com/office/officeart/2008/layout/VerticalCurvedList"/>
    <dgm:cxn modelId="{AD18B185-A515-4DE5-A40F-8C2E0386257C}" type="presParOf" srcId="{0DEC8510-BB0B-46CC-BAD9-204617CD572B}" destId="{6C71842F-D127-4593-A18C-AC209369EA77}" srcOrd="7" destOrd="0" presId="urn:microsoft.com/office/officeart/2008/layout/VerticalCurvedList"/>
    <dgm:cxn modelId="{B090C691-112C-4917-8B56-93FE9DB023EB}" type="presParOf" srcId="{0DEC8510-BB0B-46CC-BAD9-204617CD572B}" destId="{2882ABA7-C82D-4777-9ED5-21CBCCF2C219}" srcOrd="8" destOrd="0" presId="urn:microsoft.com/office/officeart/2008/layout/VerticalCurvedList"/>
    <dgm:cxn modelId="{3AC555A0-3C07-4399-A380-78308B80AEFB}" type="presParOf" srcId="{2882ABA7-C82D-4777-9ED5-21CBCCF2C219}" destId="{1E8BD335-12A1-4BFF-A3B0-0BD0DF1B5FE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8385F2-9B8F-4B5E-B7D1-B05EE84D6214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5B38391-3198-4668-9EF2-9CD1C5120ABE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nb-NO" sz="1400" dirty="0" err="1" smtClean="0">
              <a:solidFill>
                <a:schemeClr val="tx1"/>
              </a:solidFill>
            </a:rPr>
            <a:t>Focus</a:t>
          </a:r>
          <a:r>
            <a:rPr lang="nb-NO" sz="1400" dirty="0" smtClean="0">
              <a:solidFill>
                <a:schemeClr val="tx1"/>
              </a:solidFill>
            </a:rPr>
            <a:t> </a:t>
          </a:r>
          <a:r>
            <a:rPr lang="nb-NO" sz="1400" dirty="0" err="1" smtClean="0">
              <a:solidFill>
                <a:schemeClr val="tx1"/>
              </a:solidFill>
            </a:rPr>
            <a:t>on</a:t>
          </a:r>
          <a:r>
            <a:rPr lang="nb-NO" sz="1400" dirty="0" smtClean="0">
              <a:solidFill>
                <a:schemeClr val="tx1"/>
              </a:solidFill>
            </a:rPr>
            <a:t> </a:t>
          </a:r>
          <a:r>
            <a:rPr lang="nb-NO" sz="1400" dirty="0" err="1" smtClean="0">
              <a:solidFill>
                <a:schemeClr val="tx1"/>
              </a:solidFill>
            </a:rPr>
            <a:t>short</a:t>
          </a:r>
          <a:r>
            <a:rPr lang="nb-NO" sz="1400" dirty="0" smtClean="0">
              <a:solidFill>
                <a:schemeClr val="tx1"/>
              </a:solidFill>
            </a:rPr>
            <a:t>-term training </a:t>
          </a:r>
          <a:r>
            <a:rPr lang="nb-NO" sz="1400" dirty="0" err="1" smtClean="0">
              <a:solidFill>
                <a:schemeClr val="tx1"/>
              </a:solidFill>
            </a:rPr>
            <a:t>of</a:t>
          </a:r>
          <a:r>
            <a:rPr lang="nb-NO" sz="1400" dirty="0" smtClean="0">
              <a:solidFill>
                <a:schemeClr val="tx1"/>
              </a:solidFill>
            </a:rPr>
            <a:t> </a:t>
          </a:r>
          <a:r>
            <a:rPr lang="nb-NO" sz="1400" dirty="0" err="1" smtClean="0">
              <a:solidFill>
                <a:schemeClr val="tx1"/>
              </a:solidFill>
            </a:rPr>
            <a:t>police</a:t>
          </a:r>
          <a:r>
            <a:rPr lang="nb-NO" sz="1400" dirty="0" smtClean="0">
              <a:solidFill>
                <a:schemeClr val="tx1"/>
              </a:solidFill>
            </a:rPr>
            <a:t> for fighting </a:t>
          </a:r>
          <a:r>
            <a:rPr lang="nb-NO" sz="1400" dirty="0" err="1" smtClean="0">
              <a:solidFill>
                <a:schemeClr val="tx1"/>
              </a:solidFill>
            </a:rPr>
            <a:t>terrorism</a:t>
          </a:r>
          <a:r>
            <a:rPr lang="nb-NO" sz="1400" dirty="0" smtClean="0">
              <a:solidFill>
                <a:schemeClr val="tx1"/>
              </a:solidFill>
            </a:rPr>
            <a:t> and militants, </a:t>
          </a:r>
          <a:r>
            <a:rPr lang="nb-NO" sz="1400" dirty="0" err="1" smtClean="0">
              <a:solidFill>
                <a:schemeClr val="tx1"/>
              </a:solidFill>
            </a:rPr>
            <a:t>rather</a:t>
          </a:r>
          <a:r>
            <a:rPr lang="nb-NO" sz="1400" dirty="0" smtClean="0">
              <a:solidFill>
                <a:schemeClr val="tx1"/>
              </a:solidFill>
            </a:rPr>
            <a:t> </a:t>
          </a:r>
          <a:r>
            <a:rPr lang="nb-NO" sz="1400" dirty="0" err="1" smtClean="0">
              <a:solidFill>
                <a:schemeClr val="tx1"/>
              </a:solidFill>
            </a:rPr>
            <a:t>than</a:t>
          </a:r>
          <a:r>
            <a:rPr lang="nb-NO" sz="1400" dirty="0" smtClean="0">
              <a:solidFill>
                <a:schemeClr val="tx1"/>
              </a:solidFill>
            </a:rPr>
            <a:t> </a:t>
          </a:r>
          <a:r>
            <a:rPr lang="nb-NO" sz="1400" dirty="0" err="1" smtClean="0">
              <a:solidFill>
                <a:schemeClr val="tx1"/>
              </a:solidFill>
            </a:rPr>
            <a:t>lower-level</a:t>
          </a:r>
          <a:r>
            <a:rPr lang="nb-NO" sz="1400" dirty="0" smtClean="0">
              <a:solidFill>
                <a:schemeClr val="tx1"/>
              </a:solidFill>
            </a:rPr>
            <a:t> </a:t>
          </a:r>
          <a:r>
            <a:rPr lang="nb-NO" sz="1400" dirty="0" err="1" smtClean="0">
              <a:solidFill>
                <a:schemeClr val="tx1"/>
              </a:solidFill>
            </a:rPr>
            <a:t>conflicts</a:t>
          </a:r>
          <a:r>
            <a:rPr lang="nb-NO" sz="1400" dirty="0" smtClean="0">
              <a:solidFill>
                <a:schemeClr val="tx1"/>
              </a:solidFill>
            </a:rPr>
            <a:t> and </a:t>
          </a:r>
          <a:r>
            <a:rPr lang="nb-NO" sz="1400" dirty="0" err="1" smtClean="0">
              <a:solidFill>
                <a:schemeClr val="tx1"/>
              </a:solidFill>
            </a:rPr>
            <a:t>crime</a:t>
          </a:r>
          <a:endParaRPr lang="en-US" sz="1400" dirty="0">
            <a:solidFill>
              <a:schemeClr val="tx1"/>
            </a:solidFill>
          </a:endParaRPr>
        </a:p>
      </dgm:t>
    </dgm:pt>
    <dgm:pt modelId="{7CE384DC-010A-41BB-81A4-BFF7C39D8686}" type="parTrans" cxnId="{A70FBEEC-563E-483D-B14C-93F4858615A8}">
      <dgm:prSet/>
      <dgm:spPr/>
      <dgm:t>
        <a:bodyPr/>
        <a:lstStyle/>
        <a:p>
          <a:endParaRPr lang="en-US" sz="1000"/>
        </a:p>
      </dgm:t>
    </dgm:pt>
    <dgm:pt modelId="{6A37F903-938E-40FF-BBFB-A86F7BD1F80A}" type="sibTrans" cxnId="{A70FBEEC-563E-483D-B14C-93F4858615A8}">
      <dgm:prSet/>
      <dgm:spPr/>
      <dgm:t>
        <a:bodyPr/>
        <a:lstStyle/>
        <a:p>
          <a:endParaRPr lang="en-US" sz="1000"/>
        </a:p>
      </dgm:t>
    </dgm:pt>
    <dgm:pt modelId="{C346C3C8-FAEA-4331-8323-EB6DB9112ED6}">
      <dgm:prSet custT="1"/>
      <dgm:spPr/>
      <dgm:t>
        <a:bodyPr/>
        <a:lstStyle/>
        <a:p>
          <a:pPr rtl="0"/>
          <a:r>
            <a:rPr lang="nb-NO" sz="1400" dirty="0" smtClean="0"/>
            <a:t>Long-term </a:t>
          </a:r>
          <a:r>
            <a:rPr lang="nb-NO" sz="1400" dirty="0" err="1" smtClean="0"/>
            <a:t>processes</a:t>
          </a:r>
          <a:r>
            <a:rPr lang="nb-NO" sz="1400" dirty="0" smtClean="0"/>
            <a:t> </a:t>
          </a:r>
          <a:r>
            <a:rPr lang="nb-NO" sz="1400" dirty="0" err="1" smtClean="0"/>
            <a:t>of</a:t>
          </a:r>
          <a:r>
            <a:rPr lang="nb-NO" sz="1400" dirty="0" smtClean="0"/>
            <a:t> </a:t>
          </a:r>
          <a:r>
            <a:rPr lang="nb-NO" sz="1400" dirty="0" err="1" smtClean="0"/>
            <a:t>capacity</a:t>
          </a:r>
          <a:r>
            <a:rPr lang="nb-NO" sz="1400" dirty="0" smtClean="0"/>
            <a:t>/</a:t>
          </a:r>
          <a:r>
            <a:rPr lang="nb-NO" sz="1400" dirty="0" err="1" smtClean="0"/>
            <a:t>institution</a:t>
          </a:r>
          <a:r>
            <a:rPr lang="nb-NO" sz="1400" dirty="0" smtClean="0"/>
            <a:t> </a:t>
          </a:r>
          <a:r>
            <a:rPr lang="nb-NO" sz="1400" dirty="0" err="1" smtClean="0"/>
            <a:t>building</a:t>
          </a:r>
          <a:r>
            <a:rPr lang="nb-NO" sz="1400" dirty="0" smtClean="0"/>
            <a:t> not </a:t>
          </a:r>
          <a:r>
            <a:rPr lang="nb-NO" sz="1400" dirty="0" err="1" smtClean="0"/>
            <a:t>prioritized</a:t>
          </a:r>
          <a:r>
            <a:rPr lang="nb-NO" sz="1400" dirty="0" smtClean="0"/>
            <a:t>: Police </a:t>
          </a:r>
          <a:r>
            <a:rPr lang="nb-NO" sz="1400" dirty="0" err="1" smtClean="0"/>
            <a:t>institutions</a:t>
          </a:r>
          <a:r>
            <a:rPr lang="nb-NO" sz="1400" dirty="0" smtClean="0"/>
            <a:t> </a:t>
          </a:r>
          <a:r>
            <a:rPr lang="nb-NO" sz="1400" dirty="0" err="1" smtClean="0"/>
            <a:t>remain</a:t>
          </a:r>
          <a:r>
            <a:rPr lang="nb-NO" sz="1400" dirty="0" smtClean="0"/>
            <a:t> fragile </a:t>
          </a:r>
          <a:r>
            <a:rPr lang="nb-NO" sz="1400" dirty="0" err="1" smtClean="0"/>
            <a:t>long</a:t>
          </a:r>
          <a:r>
            <a:rPr lang="nb-NO" sz="1400" dirty="0" smtClean="0"/>
            <a:t> </a:t>
          </a:r>
          <a:r>
            <a:rPr lang="nb-NO" sz="1400" dirty="0" err="1" smtClean="0"/>
            <a:t>after</a:t>
          </a:r>
          <a:r>
            <a:rPr lang="nb-NO" sz="1400" dirty="0" smtClean="0"/>
            <a:t> </a:t>
          </a:r>
          <a:r>
            <a:rPr lang="nb-NO" sz="1400" dirty="0" err="1" smtClean="0"/>
            <a:t>conflict</a:t>
          </a:r>
          <a:endParaRPr lang="en-US" sz="1400" dirty="0"/>
        </a:p>
      </dgm:t>
    </dgm:pt>
    <dgm:pt modelId="{3D45270B-B315-4C80-AA77-D84C7B6C3B65}" type="parTrans" cxnId="{9FC315F4-35C6-45AD-BB5A-D4A20243A69D}">
      <dgm:prSet/>
      <dgm:spPr/>
      <dgm:t>
        <a:bodyPr/>
        <a:lstStyle/>
        <a:p>
          <a:endParaRPr lang="en-US" sz="1000"/>
        </a:p>
      </dgm:t>
    </dgm:pt>
    <dgm:pt modelId="{71BB0BCA-389B-4B8E-9EE9-3B3187710708}" type="sibTrans" cxnId="{9FC315F4-35C6-45AD-BB5A-D4A20243A69D}">
      <dgm:prSet/>
      <dgm:spPr/>
      <dgm:t>
        <a:bodyPr/>
        <a:lstStyle/>
        <a:p>
          <a:endParaRPr lang="en-US" sz="1000"/>
        </a:p>
      </dgm:t>
    </dgm:pt>
    <dgm:pt modelId="{41F1B8C6-A9E6-4E3F-B5B9-6725FB174A94}">
      <dgm:prSet custT="1"/>
      <dgm:spPr/>
      <dgm:t>
        <a:bodyPr/>
        <a:lstStyle/>
        <a:p>
          <a:pPr rtl="0"/>
          <a:r>
            <a:rPr lang="nb-NO" sz="1400" dirty="0" err="1" smtClean="0"/>
            <a:t>Lack</a:t>
          </a:r>
          <a:r>
            <a:rPr lang="nb-NO" sz="1400" dirty="0" smtClean="0"/>
            <a:t> </a:t>
          </a:r>
          <a:r>
            <a:rPr lang="nb-NO" sz="1400" dirty="0" err="1" smtClean="0"/>
            <a:t>of</a:t>
          </a:r>
          <a:r>
            <a:rPr lang="nb-NO" sz="1400" dirty="0" smtClean="0"/>
            <a:t> a </a:t>
          </a:r>
          <a:r>
            <a:rPr lang="nb-NO" sz="1400" dirty="0" err="1" smtClean="0"/>
            <a:t>substantive</a:t>
          </a:r>
          <a:r>
            <a:rPr lang="nb-NO" sz="1400" dirty="0" smtClean="0"/>
            <a:t> link to </a:t>
          </a:r>
          <a:r>
            <a:rPr lang="nb-NO" sz="1400" dirty="0" err="1" smtClean="0"/>
            <a:t>communities</a:t>
          </a:r>
          <a:r>
            <a:rPr lang="nb-NO" sz="1400" dirty="0" smtClean="0"/>
            <a:t> in </a:t>
          </a:r>
          <a:r>
            <a:rPr lang="nb-NO" sz="1400" dirty="0" err="1" smtClean="0"/>
            <a:t>the</a:t>
          </a:r>
          <a:r>
            <a:rPr lang="nb-NO" sz="1400" dirty="0" smtClean="0"/>
            <a:t> reform </a:t>
          </a:r>
          <a:r>
            <a:rPr lang="nb-NO" sz="1400" dirty="0" err="1" smtClean="0"/>
            <a:t>process</a:t>
          </a:r>
          <a:endParaRPr lang="en-US" sz="1400" dirty="0"/>
        </a:p>
      </dgm:t>
    </dgm:pt>
    <dgm:pt modelId="{CA03DC2C-800A-40F2-AD58-87CA25BD703F}" type="parTrans" cxnId="{CE98CD36-574B-46D5-80D6-64BA44E306D4}">
      <dgm:prSet/>
      <dgm:spPr/>
      <dgm:t>
        <a:bodyPr/>
        <a:lstStyle/>
        <a:p>
          <a:endParaRPr lang="en-US" sz="1000"/>
        </a:p>
      </dgm:t>
    </dgm:pt>
    <dgm:pt modelId="{1F7BFB8B-1B9F-431F-AF6B-FD721B6BC924}" type="sibTrans" cxnId="{CE98CD36-574B-46D5-80D6-64BA44E306D4}">
      <dgm:prSet/>
      <dgm:spPr/>
      <dgm:t>
        <a:bodyPr/>
        <a:lstStyle/>
        <a:p>
          <a:endParaRPr lang="en-US" sz="1000"/>
        </a:p>
      </dgm:t>
    </dgm:pt>
    <dgm:pt modelId="{2FC0886F-46A1-4741-B268-1EC48C63B7C4}">
      <dgm:prSet custT="1"/>
      <dgm:spPr/>
      <dgm:t>
        <a:bodyPr/>
        <a:lstStyle/>
        <a:p>
          <a:pPr rtl="0"/>
          <a:r>
            <a:rPr lang="nb-NO" sz="1400" dirty="0" smtClean="0"/>
            <a:t>The </a:t>
          </a:r>
          <a:r>
            <a:rPr lang="nb-NO" sz="1400" dirty="0" err="1" smtClean="0"/>
            <a:t>result</a:t>
          </a:r>
          <a:r>
            <a:rPr lang="nb-NO" sz="1400" dirty="0" smtClean="0"/>
            <a:t>: </a:t>
          </a:r>
          <a:r>
            <a:rPr lang="nb-NO" sz="1400" dirty="0" err="1" smtClean="0"/>
            <a:t>Lack</a:t>
          </a:r>
          <a:r>
            <a:rPr lang="nb-NO" sz="1400" dirty="0" smtClean="0"/>
            <a:t> </a:t>
          </a:r>
          <a:r>
            <a:rPr lang="nb-NO" sz="1400" dirty="0" err="1" smtClean="0"/>
            <a:t>of</a:t>
          </a:r>
          <a:r>
            <a:rPr lang="nb-NO" sz="1400" dirty="0" smtClean="0"/>
            <a:t> trust </a:t>
          </a:r>
          <a:r>
            <a:rPr lang="nb-NO" sz="1400" dirty="0" err="1" smtClean="0"/>
            <a:t>between</a:t>
          </a:r>
          <a:r>
            <a:rPr lang="nb-NO" sz="1400" dirty="0" smtClean="0"/>
            <a:t> </a:t>
          </a:r>
          <a:r>
            <a:rPr lang="nb-NO" sz="1400" dirty="0" err="1" smtClean="0"/>
            <a:t>police</a:t>
          </a:r>
          <a:r>
            <a:rPr lang="nb-NO" sz="1400" dirty="0" smtClean="0"/>
            <a:t> and </a:t>
          </a:r>
          <a:r>
            <a:rPr lang="nb-NO" sz="1400" dirty="0" err="1" smtClean="0"/>
            <a:t>community</a:t>
          </a:r>
          <a:r>
            <a:rPr lang="nb-NO" sz="1400" dirty="0" smtClean="0"/>
            <a:t> </a:t>
          </a:r>
          <a:r>
            <a:rPr lang="nb-NO" sz="1400" dirty="0" err="1" smtClean="0"/>
            <a:t>members</a:t>
          </a:r>
          <a:r>
            <a:rPr lang="nb-NO" sz="1400" dirty="0" smtClean="0"/>
            <a:t> - Police </a:t>
          </a:r>
          <a:r>
            <a:rPr lang="nb-NO" sz="1400" dirty="0" err="1" smtClean="0"/>
            <a:t>continue</a:t>
          </a:r>
          <a:r>
            <a:rPr lang="nb-NO" sz="1400" dirty="0" smtClean="0"/>
            <a:t> to be </a:t>
          </a:r>
          <a:r>
            <a:rPr lang="nb-NO" sz="1400" dirty="0" err="1" smtClean="0"/>
            <a:t>perceived</a:t>
          </a:r>
          <a:r>
            <a:rPr lang="nb-NO" sz="1400" dirty="0" smtClean="0"/>
            <a:t> as </a:t>
          </a:r>
          <a:r>
            <a:rPr lang="nb-NO" sz="1400" dirty="0" err="1" smtClean="0"/>
            <a:t>perpetrators</a:t>
          </a:r>
          <a:r>
            <a:rPr lang="nb-NO" sz="1400" dirty="0" smtClean="0"/>
            <a:t> </a:t>
          </a:r>
          <a:r>
            <a:rPr lang="nb-NO" sz="1400" dirty="0" err="1" smtClean="0"/>
            <a:t>of</a:t>
          </a:r>
          <a:r>
            <a:rPr lang="nb-NO" sz="1400" dirty="0" smtClean="0"/>
            <a:t> </a:t>
          </a:r>
          <a:r>
            <a:rPr lang="nb-NO" sz="1400" dirty="0" err="1" smtClean="0"/>
            <a:t>crime</a:t>
          </a:r>
          <a:r>
            <a:rPr lang="nb-NO" sz="1400" dirty="0" smtClean="0"/>
            <a:t> - </a:t>
          </a:r>
          <a:r>
            <a:rPr lang="nb-NO" sz="1400" dirty="0" err="1" smtClean="0"/>
            <a:t>source</a:t>
          </a:r>
          <a:r>
            <a:rPr lang="nb-NO" sz="1400" dirty="0" smtClean="0"/>
            <a:t> </a:t>
          </a:r>
          <a:r>
            <a:rPr lang="nb-NO" sz="1400" dirty="0" err="1" smtClean="0"/>
            <a:t>of</a:t>
          </a:r>
          <a:r>
            <a:rPr lang="nb-NO" sz="1400" dirty="0" smtClean="0"/>
            <a:t> </a:t>
          </a:r>
          <a:r>
            <a:rPr lang="nb-NO" sz="1400" dirty="0" err="1" smtClean="0"/>
            <a:t>insecurity</a:t>
          </a:r>
          <a:r>
            <a:rPr lang="nb-NO" sz="1400" dirty="0" smtClean="0"/>
            <a:t> </a:t>
          </a:r>
          <a:endParaRPr lang="en-US" sz="1400" dirty="0"/>
        </a:p>
      </dgm:t>
    </dgm:pt>
    <dgm:pt modelId="{6E721077-11D1-4DE6-9B75-C77DBFCC5FFF}" type="parTrans" cxnId="{9AC79E28-F009-412A-AD7B-F493D53F7AF5}">
      <dgm:prSet/>
      <dgm:spPr/>
      <dgm:t>
        <a:bodyPr/>
        <a:lstStyle/>
        <a:p>
          <a:endParaRPr lang="en-US" sz="1000"/>
        </a:p>
      </dgm:t>
    </dgm:pt>
    <dgm:pt modelId="{AC76DE64-E901-4A80-8CDC-6DB63A5FE6B7}" type="sibTrans" cxnId="{9AC79E28-F009-412A-AD7B-F493D53F7AF5}">
      <dgm:prSet/>
      <dgm:spPr/>
      <dgm:t>
        <a:bodyPr/>
        <a:lstStyle/>
        <a:p>
          <a:endParaRPr lang="en-US" sz="1000"/>
        </a:p>
      </dgm:t>
    </dgm:pt>
    <dgm:pt modelId="{791C86E5-D64E-40A4-885A-A13DD4B709DE}" type="pres">
      <dgm:prSet presAssocID="{8D8385F2-9B8F-4B5E-B7D1-B05EE84D621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0DEC8510-BB0B-46CC-BAD9-204617CD572B}" type="pres">
      <dgm:prSet presAssocID="{8D8385F2-9B8F-4B5E-B7D1-B05EE84D6214}" presName="Name1" presStyleCnt="0"/>
      <dgm:spPr/>
      <dgm:t>
        <a:bodyPr/>
        <a:lstStyle/>
        <a:p>
          <a:endParaRPr lang="en-US"/>
        </a:p>
      </dgm:t>
    </dgm:pt>
    <dgm:pt modelId="{C8F60D76-2670-4979-8AD3-1F06B0099086}" type="pres">
      <dgm:prSet presAssocID="{8D8385F2-9B8F-4B5E-B7D1-B05EE84D6214}" presName="cycle" presStyleCnt="0"/>
      <dgm:spPr/>
      <dgm:t>
        <a:bodyPr/>
        <a:lstStyle/>
        <a:p>
          <a:endParaRPr lang="en-US"/>
        </a:p>
      </dgm:t>
    </dgm:pt>
    <dgm:pt modelId="{9DE41FEB-443F-4F62-ACDD-8D4752C4FEAE}" type="pres">
      <dgm:prSet presAssocID="{8D8385F2-9B8F-4B5E-B7D1-B05EE84D6214}" presName="srcNode" presStyleLbl="node1" presStyleIdx="0" presStyleCnt="4"/>
      <dgm:spPr/>
      <dgm:t>
        <a:bodyPr/>
        <a:lstStyle/>
        <a:p>
          <a:endParaRPr lang="en-US"/>
        </a:p>
      </dgm:t>
    </dgm:pt>
    <dgm:pt modelId="{4E26392C-A648-4BBE-8A89-0E69606E7812}" type="pres">
      <dgm:prSet presAssocID="{8D8385F2-9B8F-4B5E-B7D1-B05EE84D6214}" presName="conn" presStyleLbl="parChTrans1D2" presStyleIdx="0" presStyleCnt="1"/>
      <dgm:spPr/>
      <dgm:t>
        <a:bodyPr/>
        <a:lstStyle/>
        <a:p>
          <a:endParaRPr lang="en-US"/>
        </a:p>
      </dgm:t>
    </dgm:pt>
    <dgm:pt modelId="{B78199D5-5F1C-4EE1-8A5F-56582CDBC431}" type="pres">
      <dgm:prSet presAssocID="{8D8385F2-9B8F-4B5E-B7D1-B05EE84D6214}" presName="extraNode" presStyleLbl="node1" presStyleIdx="0" presStyleCnt="4"/>
      <dgm:spPr/>
      <dgm:t>
        <a:bodyPr/>
        <a:lstStyle/>
        <a:p>
          <a:endParaRPr lang="en-US"/>
        </a:p>
      </dgm:t>
    </dgm:pt>
    <dgm:pt modelId="{AC68A2AF-E206-4A07-80D1-EFFA24320A86}" type="pres">
      <dgm:prSet presAssocID="{8D8385F2-9B8F-4B5E-B7D1-B05EE84D6214}" presName="dstNode" presStyleLbl="node1" presStyleIdx="0" presStyleCnt="4"/>
      <dgm:spPr/>
      <dgm:t>
        <a:bodyPr/>
        <a:lstStyle/>
        <a:p>
          <a:endParaRPr lang="en-US"/>
        </a:p>
      </dgm:t>
    </dgm:pt>
    <dgm:pt modelId="{7A0079FB-3507-42E6-8D55-64753F9404D0}" type="pres">
      <dgm:prSet presAssocID="{D5B38391-3198-4668-9EF2-9CD1C5120ABE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9D532F-DC70-4B0B-BC39-2EE1C1B58B8A}" type="pres">
      <dgm:prSet presAssocID="{D5B38391-3198-4668-9EF2-9CD1C5120ABE}" presName="accent_1" presStyleCnt="0"/>
      <dgm:spPr/>
      <dgm:t>
        <a:bodyPr/>
        <a:lstStyle/>
        <a:p>
          <a:endParaRPr lang="en-US"/>
        </a:p>
      </dgm:t>
    </dgm:pt>
    <dgm:pt modelId="{C417CBD5-28B0-415C-9DFA-E05B1B938502}" type="pres">
      <dgm:prSet presAssocID="{D5B38391-3198-4668-9EF2-9CD1C5120ABE}" presName="accentRepeatNode" presStyleLbl="solidFgAcc1" presStyleIdx="0" presStyleCnt="4"/>
      <dgm:spPr/>
      <dgm:t>
        <a:bodyPr/>
        <a:lstStyle/>
        <a:p>
          <a:endParaRPr lang="en-US"/>
        </a:p>
      </dgm:t>
    </dgm:pt>
    <dgm:pt modelId="{3CE3CDF4-F369-4405-A1FC-1E9E20BF458D}" type="pres">
      <dgm:prSet presAssocID="{C346C3C8-FAEA-4331-8323-EB6DB9112ED6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346347-7283-4AEE-9EBB-5B3AE727779B}" type="pres">
      <dgm:prSet presAssocID="{C346C3C8-FAEA-4331-8323-EB6DB9112ED6}" presName="accent_2" presStyleCnt="0"/>
      <dgm:spPr/>
      <dgm:t>
        <a:bodyPr/>
        <a:lstStyle/>
        <a:p>
          <a:endParaRPr lang="en-US"/>
        </a:p>
      </dgm:t>
    </dgm:pt>
    <dgm:pt modelId="{E2453F79-A699-4ABF-A108-19769E6CD1F4}" type="pres">
      <dgm:prSet presAssocID="{C346C3C8-FAEA-4331-8323-EB6DB9112ED6}" presName="accentRepeatNode" presStyleLbl="solidFgAcc1" presStyleIdx="1" presStyleCnt="4"/>
      <dgm:spPr/>
      <dgm:t>
        <a:bodyPr/>
        <a:lstStyle/>
        <a:p>
          <a:endParaRPr lang="en-US"/>
        </a:p>
      </dgm:t>
    </dgm:pt>
    <dgm:pt modelId="{D6A1ABEE-2832-48DA-8EB8-CFC0B74A3C95}" type="pres">
      <dgm:prSet presAssocID="{41F1B8C6-A9E6-4E3F-B5B9-6725FB174A94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1F5AD1-6E7D-46E6-B2DC-ED4FC68838B3}" type="pres">
      <dgm:prSet presAssocID="{41F1B8C6-A9E6-4E3F-B5B9-6725FB174A94}" presName="accent_3" presStyleCnt="0"/>
      <dgm:spPr/>
      <dgm:t>
        <a:bodyPr/>
        <a:lstStyle/>
        <a:p>
          <a:endParaRPr lang="en-US"/>
        </a:p>
      </dgm:t>
    </dgm:pt>
    <dgm:pt modelId="{E7798B5C-4642-41E9-BCAB-77485E83D919}" type="pres">
      <dgm:prSet presAssocID="{41F1B8C6-A9E6-4E3F-B5B9-6725FB174A94}" presName="accentRepeatNode" presStyleLbl="solidFgAcc1" presStyleIdx="2" presStyleCnt="4"/>
      <dgm:spPr/>
      <dgm:t>
        <a:bodyPr/>
        <a:lstStyle/>
        <a:p>
          <a:endParaRPr lang="en-US"/>
        </a:p>
      </dgm:t>
    </dgm:pt>
    <dgm:pt modelId="{6C71842F-D127-4593-A18C-AC209369EA77}" type="pres">
      <dgm:prSet presAssocID="{2FC0886F-46A1-4741-B268-1EC48C63B7C4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82ABA7-C82D-4777-9ED5-21CBCCF2C219}" type="pres">
      <dgm:prSet presAssocID="{2FC0886F-46A1-4741-B268-1EC48C63B7C4}" presName="accent_4" presStyleCnt="0"/>
      <dgm:spPr/>
      <dgm:t>
        <a:bodyPr/>
        <a:lstStyle/>
        <a:p>
          <a:endParaRPr lang="en-US"/>
        </a:p>
      </dgm:t>
    </dgm:pt>
    <dgm:pt modelId="{1E8BD335-12A1-4BFF-A3B0-0BD0DF1B5FE8}" type="pres">
      <dgm:prSet presAssocID="{2FC0886F-46A1-4741-B268-1EC48C63B7C4}" presName="accentRepeatNode" presStyleLbl="solidFgAcc1" presStyleIdx="3" presStyleCnt="4"/>
      <dgm:spPr/>
      <dgm:t>
        <a:bodyPr/>
        <a:lstStyle/>
        <a:p>
          <a:endParaRPr lang="en-US"/>
        </a:p>
      </dgm:t>
    </dgm:pt>
  </dgm:ptLst>
  <dgm:cxnLst>
    <dgm:cxn modelId="{64271E68-9196-483C-B8F3-BAB2D8C0DCCB}" type="presOf" srcId="{6A37F903-938E-40FF-BBFB-A86F7BD1F80A}" destId="{4E26392C-A648-4BBE-8A89-0E69606E7812}" srcOrd="0" destOrd="0" presId="urn:microsoft.com/office/officeart/2008/layout/VerticalCurvedList"/>
    <dgm:cxn modelId="{B0069F23-36E5-43AA-8C48-6E1117D1376D}" type="presOf" srcId="{41F1B8C6-A9E6-4E3F-B5B9-6725FB174A94}" destId="{D6A1ABEE-2832-48DA-8EB8-CFC0B74A3C95}" srcOrd="0" destOrd="0" presId="urn:microsoft.com/office/officeart/2008/layout/VerticalCurvedList"/>
    <dgm:cxn modelId="{9FC315F4-35C6-45AD-BB5A-D4A20243A69D}" srcId="{8D8385F2-9B8F-4B5E-B7D1-B05EE84D6214}" destId="{C346C3C8-FAEA-4331-8323-EB6DB9112ED6}" srcOrd="1" destOrd="0" parTransId="{3D45270B-B315-4C80-AA77-D84C7B6C3B65}" sibTransId="{71BB0BCA-389B-4B8E-9EE9-3B3187710708}"/>
    <dgm:cxn modelId="{21225306-7090-4CE4-8770-FD9BACAE399A}" type="presOf" srcId="{8D8385F2-9B8F-4B5E-B7D1-B05EE84D6214}" destId="{791C86E5-D64E-40A4-885A-A13DD4B709DE}" srcOrd="0" destOrd="0" presId="urn:microsoft.com/office/officeart/2008/layout/VerticalCurvedList"/>
    <dgm:cxn modelId="{53B82DFB-5BEC-40B6-96EC-8DF65011C7F7}" type="presOf" srcId="{D5B38391-3198-4668-9EF2-9CD1C5120ABE}" destId="{7A0079FB-3507-42E6-8D55-64753F9404D0}" srcOrd="0" destOrd="0" presId="urn:microsoft.com/office/officeart/2008/layout/VerticalCurvedList"/>
    <dgm:cxn modelId="{9AC79E28-F009-412A-AD7B-F493D53F7AF5}" srcId="{8D8385F2-9B8F-4B5E-B7D1-B05EE84D6214}" destId="{2FC0886F-46A1-4741-B268-1EC48C63B7C4}" srcOrd="3" destOrd="0" parTransId="{6E721077-11D1-4DE6-9B75-C77DBFCC5FFF}" sibTransId="{AC76DE64-E901-4A80-8CDC-6DB63A5FE6B7}"/>
    <dgm:cxn modelId="{76BC2850-03AA-4665-8ABE-A9D1710DEA15}" type="presOf" srcId="{2FC0886F-46A1-4741-B268-1EC48C63B7C4}" destId="{6C71842F-D127-4593-A18C-AC209369EA77}" srcOrd="0" destOrd="0" presId="urn:microsoft.com/office/officeart/2008/layout/VerticalCurvedList"/>
    <dgm:cxn modelId="{CE98CD36-574B-46D5-80D6-64BA44E306D4}" srcId="{8D8385F2-9B8F-4B5E-B7D1-B05EE84D6214}" destId="{41F1B8C6-A9E6-4E3F-B5B9-6725FB174A94}" srcOrd="2" destOrd="0" parTransId="{CA03DC2C-800A-40F2-AD58-87CA25BD703F}" sibTransId="{1F7BFB8B-1B9F-431F-AF6B-FD721B6BC924}"/>
    <dgm:cxn modelId="{F2980700-1B61-4823-AF28-730826A58429}" type="presOf" srcId="{C346C3C8-FAEA-4331-8323-EB6DB9112ED6}" destId="{3CE3CDF4-F369-4405-A1FC-1E9E20BF458D}" srcOrd="0" destOrd="0" presId="urn:microsoft.com/office/officeart/2008/layout/VerticalCurvedList"/>
    <dgm:cxn modelId="{A70FBEEC-563E-483D-B14C-93F4858615A8}" srcId="{8D8385F2-9B8F-4B5E-B7D1-B05EE84D6214}" destId="{D5B38391-3198-4668-9EF2-9CD1C5120ABE}" srcOrd="0" destOrd="0" parTransId="{7CE384DC-010A-41BB-81A4-BFF7C39D8686}" sibTransId="{6A37F903-938E-40FF-BBFB-A86F7BD1F80A}"/>
    <dgm:cxn modelId="{F1DE5920-0AE8-41B8-AF83-3586FD70E77B}" type="presParOf" srcId="{791C86E5-D64E-40A4-885A-A13DD4B709DE}" destId="{0DEC8510-BB0B-46CC-BAD9-204617CD572B}" srcOrd="0" destOrd="0" presId="urn:microsoft.com/office/officeart/2008/layout/VerticalCurvedList"/>
    <dgm:cxn modelId="{271ED1D9-5534-489E-B73B-E142764DBDC2}" type="presParOf" srcId="{0DEC8510-BB0B-46CC-BAD9-204617CD572B}" destId="{C8F60D76-2670-4979-8AD3-1F06B0099086}" srcOrd="0" destOrd="0" presId="urn:microsoft.com/office/officeart/2008/layout/VerticalCurvedList"/>
    <dgm:cxn modelId="{01F284F6-2A7C-4D2A-AEC0-BFC072548338}" type="presParOf" srcId="{C8F60D76-2670-4979-8AD3-1F06B0099086}" destId="{9DE41FEB-443F-4F62-ACDD-8D4752C4FEAE}" srcOrd="0" destOrd="0" presId="urn:microsoft.com/office/officeart/2008/layout/VerticalCurvedList"/>
    <dgm:cxn modelId="{0010D5E1-9500-4D82-AA65-51369A49107E}" type="presParOf" srcId="{C8F60D76-2670-4979-8AD3-1F06B0099086}" destId="{4E26392C-A648-4BBE-8A89-0E69606E7812}" srcOrd="1" destOrd="0" presId="urn:microsoft.com/office/officeart/2008/layout/VerticalCurvedList"/>
    <dgm:cxn modelId="{172ADC0C-89FE-455C-BD11-EDB8D41D2415}" type="presParOf" srcId="{C8F60D76-2670-4979-8AD3-1F06B0099086}" destId="{B78199D5-5F1C-4EE1-8A5F-56582CDBC431}" srcOrd="2" destOrd="0" presId="urn:microsoft.com/office/officeart/2008/layout/VerticalCurvedList"/>
    <dgm:cxn modelId="{DFB4685A-E4A0-4477-AA3F-85D3452BBD21}" type="presParOf" srcId="{C8F60D76-2670-4979-8AD3-1F06B0099086}" destId="{AC68A2AF-E206-4A07-80D1-EFFA24320A86}" srcOrd="3" destOrd="0" presId="urn:microsoft.com/office/officeart/2008/layout/VerticalCurvedList"/>
    <dgm:cxn modelId="{D0652770-4D1E-4BF0-A585-A38CD036A642}" type="presParOf" srcId="{0DEC8510-BB0B-46CC-BAD9-204617CD572B}" destId="{7A0079FB-3507-42E6-8D55-64753F9404D0}" srcOrd="1" destOrd="0" presId="urn:microsoft.com/office/officeart/2008/layout/VerticalCurvedList"/>
    <dgm:cxn modelId="{518514A9-4026-4402-9BAD-778EE46080FB}" type="presParOf" srcId="{0DEC8510-BB0B-46CC-BAD9-204617CD572B}" destId="{619D532F-DC70-4B0B-BC39-2EE1C1B58B8A}" srcOrd="2" destOrd="0" presId="urn:microsoft.com/office/officeart/2008/layout/VerticalCurvedList"/>
    <dgm:cxn modelId="{AF4510FB-9DD1-469A-80DE-39A390EE6C6C}" type="presParOf" srcId="{619D532F-DC70-4B0B-BC39-2EE1C1B58B8A}" destId="{C417CBD5-28B0-415C-9DFA-E05B1B938502}" srcOrd="0" destOrd="0" presId="urn:microsoft.com/office/officeart/2008/layout/VerticalCurvedList"/>
    <dgm:cxn modelId="{6D347F50-5991-498A-9E11-85302FB76B01}" type="presParOf" srcId="{0DEC8510-BB0B-46CC-BAD9-204617CD572B}" destId="{3CE3CDF4-F369-4405-A1FC-1E9E20BF458D}" srcOrd="3" destOrd="0" presId="urn:microsoft.com/office/officeart/2008/layout/VerticalCurvedList"/>
    <dgm:cxn modelId="{4159ED8A-6D05-4CA8-8B29-D31359ECA485}" type="presParOf" srcId="{0DEC8510-BB0B-46CC-BAD9-204617CD572B}" destId="{AB346347-7283-4AEE-9EBB-5B3AE727779B}" srcOrd="4" destOrd="0" presId="urn:microsoft.com/office/officeart/2008/layout/VerticalCurvedList"/>
    <dgm:cxn modelId="{2E80A82F-82B6-4738-A8CC-AA6267861D92}" type="presParOf" srcId="{AB346347-7283-4AEE-9EBB-5B3AE727779B}" destId="{E2453F79-A699-4ABF-A108-19769E6CD1F4}" srcOrd="0" destOrd="0" presId="urn:microsoft.com/office/officeart/2008/layout/VerticalCurvedList"/>
    <dgm:cxn modelId="{46527193-6663-4D36-855C-88D633767868}" type="presParOf" srcId="{0DEC8510-BB0B-46CC-BAD9-204617CD572B}" destId="{D6A1ABEE-2832-48DA-8EB8-CFC0B74A3C95}" srcOrd="5" destOrd="0" presId="urn:microsoft.com/office/officeart/2008/layout/VerticalCurvedList"/>
    <dgm:cxn modelId="{778E87AD-6394-492A-9992-AFE9E8728231}" type="presParOf" srcId="{0DEC8510-BB0B-46CC-BAD9-204617CD572B}" destId="{841F5AD1-6E7D-46E6-B2DC-ED4FC68838B3}" srcOrd="6" destOrd="0" presId="urn:microsoft.com/office/officeart/2008/layout/VerticalCurvedList"/>
    <dgm:cxn modelId="{5989A64C-B2D4-4AA8-ADF1-D7267E8C403A}" type="presParOf" srcId="{841F5AD1-6E7D-46E6-B2DC-ED4FC68838B3}" destId="{E7798B5C-4642-41E9-BCAB-77485E83D919}" srcOrd="0" destOrd="0" presId="urn:microsoft.com/office/officeart/2008/layout/VerticalCurvedList"/>
    <dgm:cxn modelId="{F991D41E-B1AA-42A3-9AC7-CD78F5DA96B6}" type="presParOf" srcId="{0DEC8510-BB0B-46CC-BAD9-204617CD572B}" destId="{6C71842F-D127-4593-A18C-AC209369EA77}" srcOrd="7" destOrd="0" presId="urn:microsoft.com/office/officeart/2008/layout/VerticalCurvedList"/>
    <dgm:cxn modelId="{25717C7D-342B-4161-95D9-36CAE3FFDA9D}" type="presParOf" srcId="{0DEC8510-BB0B-46CC-BAD9-204617CD572B}" destId="{2882ABA7-C82D-4777-9ED5-21CBCCF2C219}" srcOrd="8" destOrd="0" presId="urn:microsoft.com/office/officeart/2008/layout/VerticalCurvedList"/>
    <dgm:cxn modelId="{4369841A-74F5-47AE-A983-F912B7386814}" type="presParOf" srcId="{2882ABA7-C82D-4777-9ED5-21CBCCF2C219}" destId="{1E8BD335-12A1-4BFF-A3B0-0BD0DF1B5FE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8385F2-9B8F-4B5E-B7D1-B05EE84D6214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5B38391-3198-4668-9EF2-9CD1C5120ABE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nb-NO" sz="1400" dirty="0" err="1" smtClean="0">
              <a:solidFill>
                <a:schemeClr val="tx1"/>
              </a:solidFill>
            </a:rPr>
            <a:t>What</a:t>
          </a:r>
          <a:r>
            <a:rPr lang="nb-NO" sz="1400" dirty="0" smtClean="0">
              <a:solidFill>
                <a:schemeClr val="tx1"/>
              </a:solidFill>
            </a:rPr>
            <a:t> is </a:t>
          </a:r>
          <a:r>
            <a:rPr lang="nb-NO" sz="1400" dirty="0" err="1" smtClean="0">
              <a:solidFill>
                <a:schemeClr val="tx1"/>
              </a:solidFill>
            </a:rPr>
            <a:t>community</a:t>
          </a:r>
          <a:r>
            <a:rPr lang="nb-NO" sz="1400" dirty="0" smtClean="0">
              <a:solidFill>
                <a:schemeClr val="tx1"/>
              </a:solidFill>
            </a:rPr>
            <a:t> – </a:t>
          </a:r>
          <a:r>
            <a:rPr lang="nb-NO" sz="1400" dirty="0" err="1" smtClean="0">
              <a:solidFill>
                <a:schemeClr val="tx1"/>
              </a:solidFill>
            </a:rPr>
            <a:t>oriented</a:t>
          </a:r>
          <a:r>
            <a:rPr lang="nb-NO" sz="1400" dirty="0" smtClean="0">
              <a:solidFill>
                <a:schemeClr val="tx1"/>
              </a:solidFill>
            </a:rPr>
            <a:t> </a:t>
          </a:r>
          <a:r>
            <a:rPr lang="nb-NO" sz="1400" dirty="0" err="1" smtClean="0">
              <a:solidFill>
                <a:schemeClr val="tx1"/>
              </a:solidFill>
            </a:rPr>
            <a:t>policing</a:t>
          </a:r>
          <a:r>
            <a:rPr lang="nb-NO" sz="1400" dirty="0" smtClean="0">
              <a:solidFill>
                <a:schemeClr val="tx1"/>
              </a:solidFill>
            </a:rPr>
            <a:t>?</a:t>
          </a:r>
          <a:endParaRPr lang="en-US" sz="1400" dirty="0">
            <a:solidFill>
              <a:schemeClr val="tx1"/>
            </a:solidFill>
          </a:endParaRPr>
        </a:p>
      </dgm:t>
    </dgm:pt>
    <dgm:pt modelId="{7CE384DC-010A-41BB-81A4-BFF7C39D8686}" type="parTrans" cxnId="{A70FBEEC-563E-483D-B14C-93F4858615A8}">
      <dgm:prSet/>
      <dgm:spPr/>
      <dgm:t>
        <a:bodyPr/>
        <a:lstStyle/>
        <a:p>
          <a:endParaRPr lang="en-US" sz="1000"/>
        </a:p>
      </dgm:t>
    </dgm:pt>
    <dgm:pt modelId="{6A37F903-938E-40FF-BBFB-A86F7BD1F80A}" type="sibTrans" cxnId="{A70FBEEC-563E-483D-B14C-93F4858615A8}">
      <dgm:prSet/>
      <dgm:spPr/>
      <dgm:t>
        <a:bodyPr/>
        <a:lstStyle/>
        <a:p>
          <a:endParaRPr lang="en-US" sz="1000"/>
        </a:p>
      </dgm:t>
    </dgm:pt>
    <dgm:pt modelId="{C346C3C8-FAEA-4331-8323-EB6DB9112ED6}">
      <dgm:prSet custT="1"/>
      <dgm:spPr/>
      <dgm:t>
        <a:bodyPr/>
        <a:lstStyle/>
        <a:p>
          <a:pPr rtl="0"/>
          <a:r>
            <a:rPr lang="nb-NO" sz="1400" dirty="0" smtClean="0"/>
            <a:t>Is it a </a:t>
          </a:r>
          <a:r>
            <a:rPr lang="nb-NO" sz="1400" dirty="0" err="1" smtClean="0"/>
            <a:t>strategy</a:t>
          </a:r>
          <a:r>
            <a:rPr lang="nb-NO" sz="1400" dirty="0" smtClean="0"/>
            <a:t>? A </a:t>
          </a:r>
          <a:r>
            <a:rPr lang="nb-NO" sz="1400" dirty="0" err="1" smtClean="0"/>
            <a:t>model</a:t>
          </a:r>
          <a:r>
            <a:rPr lang="nb-NO" sz="1400" dirty="0" smtClean="0"/>
            <a:t>? A </a:t>
          </a:r>
          <a:r>
            <a:rPr lang="nb-NO" sz="1400" dirty="0" err="1" smtClean="0"/>
            <a:t>philosophy</a:t>
          </a:r>
          <a:r>
            <a:rPr lang="nb-NO" sz="1400" dirty="0" smtClean="0"/>
            <a:t>? </a:t>
          </a:r>
          <a:r>
            <a:rPr lang="nb-NO" sz="1400" dirty="0" err="1" smtClean="0"/>
            <a:t>Does</a:t>
          </a:r>
          <a:r>
            <a:rPr lang="nb-NO" sz="1400" dirty="0" smtClean="0"/>
            <a:t> it </a:t>
          </a:r>
          <a:r>
            <a:rPr lang="nb-NO" sz="1400" dirty="0" err="1" smtClean="0"/>
            <a:t>differ</a:t>
          </a:r>
          <a:r>
            <a:rPr lang="nb-NO" sz="1400" dirty="0" smtClean="0"/>
            <a:t> in </a:t>
          </a:r>
          <a:r>
            <a:rPr lang="nb-NO" sz="1400" dirty="0" err="1" smtClean="0"/>
            <a:t>each</a:t>
          </a:r>
          <a:r>
            <a:rPr lang="nb-NO" sz="1400" dirty="0" smtClean="0"/>
            <a:t> </a:t>
          </a:r>
          <a:r>
            <a:rPr lang="nb-NO" sz="1400" dirty="0" err="1" smtClean="0"/>
            <a:t>context</a:t>
          </a:r>
          <a:r>
            <a:rPr lang="nb-NO" sz="1400" dirty="0" smtClean="0"/>
            <a:t>? </a:t>
          </a:r>
          <a:endParaRPr lang="en-US" sz="1400" dirty="0"/>
        </a:p>
      </dgm:t>
    </dgm:pt>
    <dgm:pt modelId="{3D45270B-B315-4C80-AA77-D84C7B6C3B65}" type="parTrans" cxnId="{9FC315F4-35C6-45AD-BB5A-D4A20243A69D}">
      <dgm:prSet/>
      <dgm:spPr/>
      <dgm:t>
        <a:bodyPr/>
        <a:lstStyle/>
        <a:p>
          <a:endParaRPr lang="en-US" sz="1000"/>
        </a:p>
      </dgm:t>
    </dgm:pt>
    <dgm:pt modelId="{71BB0BCA-389B-4B8E-9EE9-3B3187710708}" type="sibTrans" cxnId="{9FC315F4-35C6-45AD-BB5A-D4A20243A69D}">
      <dgm:prSet/>
      <dgm:spPr/>
      <dgm:t>
        <a:bodyPr/>
        <a:lstStyle/>
        <a:p>
          <a:endParaRPr lang="en-US" sz="1000"/>
        </a:p>
      </dgm:t>
    </dgm:pt>
    <dgm:pt modelId="{41F1B8C6-A9E6-4E3F-B5B9-6725FB174A94}">
      <dgm:prSet custT="1"/>
      <dgm:spPr/>
      <dgm:t>
        <a:bodyPr/>
        <a:lstStyle/>
        <a:p>
          <a:pPr rtl="0"/>
          <a:r>
            <a:rPr lang="nb-NO" sz="1400" dirty="0" smtClean="0"/>
            <a:t>Who </a:t>
          </a:r>
          <a:r>
            <a:rPr lang="nb-NO" sz="1400" dirty="0" err="1" smtClean="0"/>
            <a:t>decides</a:t>
          </a:r>
          <a:r>
            <a:rPr lang="nb-NO" sz="1400" dirty="0" smtClean="0"/>
            <a:t> </a:t>
          </a:r>
          <a:r>
            <a:rPr lang="nb-NO" sz="1400" dirty="0" err="1" smtClean="0"/>
            <a:t>the</a:t>
          </a:r>
          <a:r>
            <a:rPr lang="nb-NO" sz="1400" dirty="0" smtClean="0"/>
            <a:t> </a:t>
          </a:r>
          <a:r>
            <a:rPr lang="nb-NO" sz="1400" dirty="0" err="1" smtClean="0"/>
            <a:t>definition</a:t>
          </a:r>
          <a:r>
            <a:rPr lang="nb-NO" sz="1400" dirty="0" smtClean="0"/>
            <a:t> – </a:t>
          </a:r>
          <a:r>
            <a:rPr lang="nb-NO" sz="1400" dirty="0" err="1" smtClean="0"/>
            <a:t>the</a:t>
          </a:r>
          <a:r>
            <a:rPr lang="nb-NO" sz="1400" dirty="0" smtClean="0"/>
            <a:t> </a:t>
          </a:r>
          <a:r>
            <a:rPr lang="nb-NO" sz="1400" dirty="0" err="1" smtClean="0"/>
            <a:t>international</a:t>
          </a:r>
          <a:r>
            <a:rPr lang="nb-NO" sz="1400" dirty="0" smtClean="0"/>
            <a:t> </a:t>
          </a:r>
          <a:r>
            <a:rPr lang="nb-NO" sz="1400" dirty="0" err="1" smtClean="0"/>
            <a:t>community</a:t>
          </a:r>
          <a:r>
            <a:rPr lang="nb-NO" sz="1400" dirty="0" smtClean="0"/>
            <a:t>? National </a:t>
          </a:r>
          <a:r>
            <a:rPr lang="nb-NO" sz="1400" dirty="0" err="1" smtClean="0"/>
            <a:t>police</a:t>
          </a:r>
          <a:r>
            <a:rPr lang="nb-NO" sz="1400" dirty="0" smtClean="0"/>
            <a:t>? </a:t>
          </a:r>
          <a:r>
            <a:rPr lang="nb-NO" sz="1400" dirty="0" err="1" smtClean="0"/>
            <a:t>Civil</a:t>
          </a:r>
          <a:r>
            <a:rPr lang="nb-NO" sz="1400" dirty="0" smtClean="0"/>
            <a:t> </a:t>
          </a:r>
          <a:r>
            <a:rPr lang="nb-NO" sz="1400" dirty="0" err="1" smtClean="0"/>
            <a:t>society</a:t>
          </a:r>
          <a:r>
            <a:rPr lang="nb-NO" sz="1400" dirty="0" smtClean="0"/>
            <a:t>?</a:t>
          </a:r>
          <a:endParaRPr lang="en-US" sz="1400" dirty="0"/>
        </a:p>
      </dgm:t>
    </dgm:pt>
    <dgm:pt modelId="{CA03DC2C-800A-40F2-AD58-87CA25BD703F}" type="parTrans" cxnId="{CE98CD36-574B-46D5-80D6-64BA44E306D4}">
      <dgm:prSet/>
      <dgm:spPr/>
      <dgm:t>
        <a:bodyPr/>
        <a:lstStyle/>
        <a:p>
          <a:endParaRPr lang="en-US" sz="1000"/>
        </a:p>
      </dgm:t>
    </dgm:pt>
    <dgm:pt modelId="{1F7BFB8B-1B9F-431F-AF6B-FD721B6BC924}" type="sibTrans" cxnId="{CE98CD36-574B-46D5-80D6-64BA44E306D4}">
      <dgm:prSet/>
      <dgm:spPr/>
      <dgm:t>
        <a:bodyPr/>
        <a:lstStyle/>
        <a:p>
          <a:endParaRPr lang="en-US" sz="1000"/>
        </a:p>
      </dgm:t>
    </dgm:pt>
    <dgm:pt modelId="{2FC0886F-46A1-4741-B268-1EC48C63B7C4}">
      <dgm:prSet custT="1"/>
      <dgm:spPr/>
      <dgm:t>
        <a:bodyPr/>
        <a:lstStyle/>
        <a:p>
          <a:pPr rtl="0"/>
          <a:r>
            <a:rPr lang="en-US" sz="1400" dirty="0" smtClean="0"/>
            <a:t>COP aims to establish (or re-establish) trusting relationships between communities and police – preventative, collaborative and problem solving</a:t>
          </a:r>
          <a:endParaRPr lang="en-US" sz="1400" dirty="0"/>
        </a:p>
      </dgm:t>
    </dgm:pt>
    <dgm:pt modelId="{6E721077-11D1-4DE6-9B75-C77DBFCC5FFF}" type="parTrans" cxnId="{9AC79E28-F009-412A-AD7B-F493D53F7AF5}">
      <dgm:prSet/>
      <dgm:spPr/>
      <dgm:t>
        <a:bodyPr/>
        <a:lstStyle/>
        <a:p>
          <a:endParaRPr lang="en-US" sz="1000"/>
        </a:p>
      </dgm:t>
    </dgm:pt>
    <dgm:pt modelId="{AC76DE64-E901-4A80-8CDC-6DB63A5FE6B7}" type="sibTrans" cxnId="{9AC79E28-F009-412A-AD7B-F493D53F7AF5}">
      <dgm:prSet/>
      <dgm:spPr/>
      <dgm:t>
        <a:bodyPr/>
        <a:lstStyle/>
        <a:p>
          <a:endParaRPr lang="en-US" sz="1000"/>
        </a:p>
      </dgm:t>
    </dgm:pt>
    <dgm:pt modelId="{791C86E5-D64E-40A4-885A-A13DD4B709DE}" type="pres">
      <dgm:prSet presAssocID="{8D8385F2-9B8F-4B5E-B7D1-B05EE84D621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0DEC8510-BB0B-46CC-BAD9-204617CD572B}" type="pres">
      <dgm:prSet presAssocID="{8D8385F2-9B8F-4B5E-B7D1-B05EE84D6214}" presName="Name1" presStyleCnt="0"/>
      <dgm:spPr/>
      <dgm:t>
        <a:bodyPr/>
        <a:lstStyle/>
        <a:p>
          <a:endParaRPr lang="en-US"/>
        </a:p>
      </dgm:t>
    </dgm:pt>
    <dgm:pt modelId="{C8F60D76-2670-4979-8AD3-1F06B0099086}" type="pres">
      <dgm:prSet presAssocID="{8D8385F2-9B8F-4B5E-B7D1-B05EE84D6214}" presName="cycle" presStyleCnt="0"/>
      <dgm:spPr/>
      <dgm:t>
        <a:bodyPr/>
        <a:lstStyle/>
        <a:p>
          <a:endParaRPr lang="en-US"/>
        </a:p>
      </dgm:t>
    </dgm:pt>
    <dgm:pt modelId="{9DE41FEB-443F-4F62-ACDD-8D4752C4FEAE}" type="pres">
      <dgm:prSet presAssocID="{8D8385F2-9B8F-4B5E-B7D1-B05EE84D6214}" presName="srcNode" presStyleLbl="node1" presStyleIdx="0" presStyleCnt="4"/>
      <dgm:spPr/>
      <dgm:t>
        <a:bodyPr/>
        <a:lstStyle/>
        <a:p>
          <a:endParaRPr lang="en-US"/>
        </a:p>
      </dgm:t>
    </dgm:pt>
    <dgm:pt modelId="{4E26392C-A648-4BBE-8A89-0E69606E7812}" type="pres">
      <dgm:prSet presAssocID="{8D8385F2-9B8F-4B5E-B7D1-B05EE84D6214}" presName="conn" presStyleLbl="parChTrans1D2" presStyleIdx="0" presStyleCnt="1"/>
      <dgm:spPr/>
      <dgm:t>
        <a:bodyPr/>
        <a:lstStyle/>
        <a:p>
          <a:endParaRPr lang="en-US"/>
        </a:p>
      </dgm:t>
    </dgm:pt>
    <dgm:pt modelId="{B78199D5-5F1C-4EE1-8A5F-56582CDBC431}" type="pres">
      <dgm:prSet presAssocID="{8D8385F2-9B8F-4B5E-B7D1-B05EE84D6214}" presName="extraNode" presStyleLbl="node1" presStyleIdx="0" presStyleCnt="4"/>
      <dgm:spPr/>
      <dgm:t>
        <a:bodyPr/>
        <a:lstStyle/>
        <a:p>
          <a:endParaRPr lang="en-US"/>
        </a:p>
      </dgm:t>
    </dgm:pt>
    <dgm:pt modelId="{AC68A2AF-E206-4A07-80D1-EFFA24320A86}" type="pres">
      <dgm:prSet presAssocID="{8D8385F2-9B8F-4B5E-B7D1-B05EE84D6214}" presName="dstNode" presStyleLbl="node1" presStyleIdx="0" presStyleCnt="4"/>
      <dgm:spPr/>
      <dgm:t>
        <a:bodyPr/>
        <a:lstStyle/>
        <a:p>
          <a:endParaRPr lang="en-US"/>
        </a:p>
      </dgm:t>
    </dgm:pt>
    <dgm:pt modelId="{7A0079FB-3507-42E6-8D55-64753F9404D0}" type="pres">
      <dgm:prSet presAssocID="{D5B38391-3198-4668-9EF2-9CD1C5120ABE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9D532F-DC70-4B0B-BC39-2EE1C1B58B8A}" type="pres">
      <dgm:prSet presAssocID="{D5B38391-3198-4668-9EF2-9CD1C5120ABE}" presName="accent_1" presStyleCnt="0"/>
      <dgm:spPr/>
      <dgm:t>
        <a:bodyPr/>
        <a:lstStyle/>
        <a:p>
          <a:endParaRPr lang="en-US"/>
        </a:p>
      </dgm:t>
    </dgm:pt>
    <dgm:pt modelId="{C417CBD5-28B0-415C-9DFA-E05B1B938502}" type="pres">
      <dgm:prSet presAssocID="{D5B38391-3198-4668-9EF2-9CD1C5120ABE}" presName="accentRepeatNode" presStyleLbl="solidFgAcc1" presStyleIdx="0" presStyleCnt="4"/>
      <dgm:spPr/>
      <dgm:t>
        <a:bodyPr/>
        <a:lstStyle/>
        <a:p>
          <a:endParaRPr lang="en-US"/>
        </a:p>
      </dgm:t>
    </dgm:pt>
    <dgm:pt modelId="{3CE3CDF4-F369-4405-A1FC-1E9E20BF458D}" type="pres">
      <dgm:prSet presAssocID="{C346C3C8-FAEA-4331-8323-EB6DB9112ED6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346347-7283-4AEE-9EBB-5B3AE727779B}" type="pres">
      <dgm:prSet presAssocID="{C346C3C8-FAEA-4331-8323-EB6DB9112ED6}" presName="accent_2" presStyleCnt="0"/>
      <dgm:spPr/>
      <dgm:t>
        <a:bodyPr/>
        <a:lstStyle/>
        <a:p>
          <a:endParaRPr lang="en-US"/>
        </a:p>
      </dgm:t>
    </dgm:pt>
    <dgm:pt modelId="{E2453F79-A699-4ABF-A108-19769E6CD1F4}" type="pres">
      <dgm:prSet presAssocID="{C346C3C8-FAEA-4331-8323-EB6DB9112ED6}" presName="accentRepeatNode" presStyleLbl="solidFgAcc1" presStyleIdx="1" presStyleCnt="4"/>
      <dgm:spPr/>
      <dgm:t>
        <a:bodyPr/>
        <a:lstStyle/>
        <a:p>
          <a:endParaRPr lang="en-US"/>
        </a:p>
      </dgm:t>
    </dgm:pt>
    <dgm:pt modelId="{D6A1ABEE-2832-48DA-8EB8-CFC0B74A3C95}" type="pres">
      <dgm:prSet presAssocID="{41F1B8C6-A9E6-4E3F-B5B9-6725FB174A94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1F5AD1-6E7D-46E6-B2DC-ED4FC68838B3}" type="pres">
      <dgm:prSet presAssocID="{41F1B8C6-A9E6-4E3F-B5B9-6725FB174A94}" presName="accent_3" presStyleCnt="0"/>
      <dgm:spPr/>
      <dgm:t>
        <a:bodyPr/>
        <a:lstStyle/>
        <a:p>
          <a:endParaRPr lang="en-US"/>
        </a:p>
      </dgm:t>
    </dgm:pt>
    <dgm:pt modelId="{E7798B5C-4642-41E9-BCAB-77485E83D919}" type="pres">
      <dgm:prSet presAssocID="{41F1B8C6-A9E6-4E3F-B5B9-6725FB174A94}" presName="accentRepeatNode" presStyleLbl="solidFgAcc1" presStyleIdx="2" presStyleCnt="4"/>
      <dgm:spPr/>
      <dgm:t>
        <a:bodyPr/>
        <a:lstStyle/>
        <a:p>
          <a:endParaRPr lang="en-US"/>
        </a:p>
      </dgm:t>
    </dgm:pt>
    <dgm:pt modelId="{6C71842F-D127-4593-A18C-AC209369EA77}" type="pres">
      <dgm:prSet presAssocID="{2FC0886F-46A1-4741-B268-1EC48C63B7C4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82ABA7-C82D-4777-9ED5-21CBCCF2C219}" type="pres">
      <dgm:prSet presAssocID="{2FC0886F-46A1-4741-B268-1EC48C63B7C4}" presName="accent_4" presStyleCnt="0"/>
      <dgm:spPr/>
      <dgm:t>
        <a:bodyPr/>
        <a:lstStyle/>
        <a:p>
          <a:endParaRPr lang="en-US"/>
        </a:p>
      </dgm:t>
    </dgm:pt>
    <dgm:pt modelId="{1E8BD335-12A1-4BFF-A3B0-0BD0DF1B5FE8}" type="pres">
      <dgm:prSet presAssocID="{2FC0886F-46A1-4741-B268-1EC48C63B7C4}" presName="accentRepeatNode" presStyleLbl="solidFgAcc1" presStyleIdx="3" presStyleCnt="4"/>
      <dgm:spPr/>
      <dgm:t>
        <a:bodyPr/>
        <a:lstStyle/>
        <a:p>
          <a:endParaRPr lang="en-US"/>
        </a:p>
      </dgm:t>
    </dgm:pt>
  </dgm:ptLst>
  <dgm:cxnLst>
    <dgm:cxn modelId="{030AA7C5-5325-49CB-B27A-EC7D52F6D006}" type="presOf" srcId="{D5B38391-3198-4668-9EF2-9CD1C5120ABE}" destId="{7A0079FB-3507-42E6-8D55-64753F9404D0}" srcOrd="0" destOrd="0" presId="urn:microsoft.com/office/officeart/2008/layout/VerticalCurvedList"/>
    <dgm:cxn modelId="{9FC315F4-35C6-45AD-BB5A-D4A20243A69D}" srcId="{8D8385F2-9B8F-4B5E-B7D1-B05EE84D6214}" destId="{C346C3C8-FAEA-4331-8323-EB6DB9112ED6}" srcOrd="1" destOrd="0" parTransId="{3D45270B-B315-4C80-AA77-D84C7B6C3B65}" sibTransId="{71BB0BCA-389B-4B8E-9EE9-3B3187710708}"/>
    <dgm:cxn modelId="{9AC79E28-F009-412A-AD7B-F493D53F7AF5}" srcId="{8D8385F2-9B8F-4B5E-B7D1-B05EE84D6214}" destId="{2FC0886F-46A1-4741-B268-1EC48C63B7C4}" srcOrd="3" destOrd="0" parTransId="{6E721077-11D1-4DE6-9B75-C77DBFCC5FFF}" sibTransId="{AC76DE64-E901-4A80-8CDC-6DB63A5FE6B7}"/>
    <dgm:cxn modelId="{0FBA669F-1E84-4A8E-95DC-9F8F313FD6E4}" type="presOf" srcId="{2FC0886F-46A1-4741-B268-1EC48C63B7C4}" destId="{6C71842F-D127-4593-A18C-AC209369EA77}" srcOrd="0" destOrd="0" presId="urn:microsoft.com/office/officeart/2008/layout/VerticalCurvedList"/>
    <dgm:cxn modelId="{2E1FA3A0-EF41-4303-9A7D-9F63FE375C4E}" type="presOf" srcId="{8D8385F2-9B8F-4B5E-B7D1-B05EE84D6214}" destId="{791C86E5-D64E-40A4-885A-A13DD4B709DE}" srcOrd="0" destOrd="0" presId="urn:microsoft.com/office/officeart/2008/layout/VerticalCurvedList"/>
    <dgm:cxn modelId="{CE98CD36-574B-46D5-80D6-64BA44E306D4}" srcId="{8D8385F2-9B8F-4B5E-B7D1-B05EE84D6214}" destId="{41F1B8C6-A9E6-4E3F-B5B9-6725FB174A94}" srcOrd="2" destOrd="0" parTransId="{CA03DC2C-800A-40F2-AD58-87CA25BD703F}" sibTransId="{1F7BFB8B-1B9F-431F-AF6B-FD721B6BC924}"/>
    <dgm:cxn modelId="{F1FAEA33-98A9-4783-8FE7-3FC1A113A826}" type="presOf" srcId="{C346C3C8-FAEA-4331-8323-EB6DB9112ED6}" destId="{3CE3CDF4-F369-4405-A1FC-1E9E20BF458D}" srcOrd="0" destOrd="0" presId="urn:microsoft.com/office/officeart/2008/layout/VerticalCurvedList"/>
    <dgm:cxn modelId="{BD3940F4-B168-47C6-B57B-73ABB9A79A21}" type="presOf" srcId="{6A37F903-938E-40FF-BBFB-A86F7BD1F80A}" destId="{4E26392C-A648-4BBE-8A89-0E69606E7812}" srcOrd="0" destOrd="0" presId="urn:microsoft.com/office/officeart/2008/layout/VerticalCurvedList"/>
    <dgm:cxn modelId="{C6CC2E7C-4FFD-4F72-89DE-150F30279FBD}" type="presOf" srcId="{41F1B8C6-A9E6-4E3F-B5B9-6725FB174A94}" destId="{D6A1ABEE-2832-48DA-8EB8-CFC0B74A3C95}" srcOrd="0" destOrd="0" presId="urn:microsoft.com/office/officeart/2008/layout/VerticalCurvedList"/>
    <dgm:cxn modelId="{A70FBEEC-563E-483D-B14C-93F4858615A8}" srcId="{8D8385F2-9B8F-4B5E-B7D1-B05EE84D6214}" destId="{D5B38391-3198-4668-9EF2-9CD1C5120ABE}" srcOrd="0" destOrd="0" parTransId="{7CE384DC-010A-41BB-81A4-BFF7C39D8686}" sibTransId="{6A37F903-938E-40FF-BBFB-A86F7BD1F80A}"/>
    <dgm:cxn modelId="{66B54DCE-BB7B-46A7-836E-CF54E7B69784}" type="presParOf" srcId="{791C86E5-D64E-40A4-885A-A13DD4B709DE}" destId="{0DEC8510-BB0B-46CC-BAD9-204617CD572B}" srcOrd="0" destOrd="0" presId="urn:microsoft.com/office/officeart/2008/layout/VerticalCurvedList"/>
    <dgm:cxn modelId="{C593FC45-9233-4E05-9C07-8F0DE2833B92}" type="presParOf" srcId="{0DEC8510-BB0B-46CC-BAD9-204617CD572B}" destId="{C8F60D76-2670-4979-8AD3-1F06B0099086}" srcOrd="0" destOrd="0" presId="urn:microsoft.com/office/officeart/2008/layout/VerticalCurvedList"/>
    <dgm:cxn modelId="{A82EC934-D4F7-4354-A6FC-386C61CF85FC}" type="presParOf" srcId="{C8F60D76-2670-4979-8AD3-1F06B0099086}" destId="{9DE41FEB-443F-4F62-ACDD-8D4752C4FEAE}" srcOrd="0" destOrd="0" presId="urn:microsoft.com/office/officeart/2008/layout/VerticalCurvedList"/>
    <dgm:cxn modelId="{FDEF8D19-3233-4865-A686-E5667529DA97}" type="presParOf" srcId="{C8F60D76-2670-4979-8AD3-1F06B0099086}" destId="{4E26392C-A648-4BBE-8A89-0E69606E7812}" srcOrd="1" destOrd="0" presId="urn:microsoft.com/office/officeart/2008/layout/VerticalCurvedList"/>
    <dgm:cxn modelId="{F583301E-C677-4BF8-AFA4-AE431070D35E}" type="presParOf" srcId="{C8F60D76-2670-4979-8AD3-1F06B0099086}" destId="{B78199D5-5F1C-4EE1-8A5F-56582CDBC431}" srcOrd="2" destOrd="0" presId="urn:microsoft.com/office/officeart/2008/layout/VerticalCurvedList"/>
    <dgm:cxn modelId="{3FE78B58-A612-4311-B3AA-98575619C1ED}" type="presParOf" srcId="{C8F60D76-2670-4979-8AD3-1F06B0099086}" destId="{AC68A2AF-E206-4A07-80D1-EFFA24320A86}" srcOrd="3" destOrd="0" presId="urn:microsoft.com/office/officeart/2008/layout/VerticalCurvedList"/>
    <dgm:cxn modelId="{43B04DAC-EC00-41F5-B074-23E13679670E}" type="presParOf" srcId="{0DEC8510-BB0B-46CC-BAD9-204617CD572B}" destId="{7A0079FB-3507-42E6-8D55-64753F9404D0}" srcOrd="1" destOrd="0" presId="urn:microsoft.com/office/officeart/2008/layout/VerticalCurvedList"/>
    <dgm:cxn modelId="{6DF03924-3F40-4AE2-8CE7-0C99210D93B0}" type="presParOf" srcId="{0DEC8510-BB0B-46CC-BAD9-204617CD572B}" destId="{619D532F-DC70-4B0B-BC39-2EE1C1B58B8A}" srcOrd="2" destOrd="0" presId="urn:microsoft.com/office/officeart/2008/layout/VerticalCurvedList"/>
    <dgm:cxn modelId="{117ACCD6-E7E1-4F04-8B92-9D794689A6F4}" type="presParOf" srcId="{619D532F-DC70-4B0B-BC39-2EE1C1B58B8A}" destId="{C417CBD5-28B0-415C-9DFA-E05B1B938502}" srcOrd="0" destOrd="0" presId="urn:microsoft.com/office/officeart/2008/layout/VerticalCurvedList"/>
    <dgm:cxn modelId="{A3730BBF-F6E0-4228-810E-AF431DA53269}" type="presParOf" srcId="{0DEC8510-BB0B-46CC-BAD9-204617CD572B}" destId="{3CE3CDF4-F369-4405-A1FC-1E9E20BF458D}" srcOrd="3" destOrd="0" presId="urn:microsoft.com/office/officeart/2008/layout/VerticalCurvedList"/>
    <dgm:cxn modelId="{20FFD6B1-3CC8-45A3-9839-8E938BA6030D}" type="presParOf" srcId="{0DEC8510-BB0B-46CC-BAD9-204617CD572B}" destId="{AB346347-7283-4AEE-9EBB-5B3AE727779B}" srcOrd="4" destOrd="0" presId="urn:microsoft.com/office/officeart/2008/layout/VerticalCurvedList"/>
    <dgm:cxn modelId="{302A7A5C-3826-43A9-A6DE-4DB43101CCE6}" type="presParOf" srcId="{AB346347-7283-4AEE-9EBB-5B3AE727779B}" destId="{E2453F79-A699-4ABF-A108-19769E6CD1F4}" srcOrd="0" destOrd="0" presId="urn:microsoft.com/office/officeart/2008/layout/VerticalCurvedList"/>
    <dgm:cxn modelId="{9A66663E-9633-4DCF-9EB8-D237AE7EB482}" type="presParOf" srcId="{0DEC8510-BB0B-46CC-BAD9-204617CD572B}" destId="{D6A1ABEE-2832-48DA-8EB8-CFC0B74A3C95}" srcOrd="5" destOrd="0" presId="urn:microsoft.com/office/officeart/2008/layout/VerticalCurvedList"/>
    <dgm:cxn modelId="{3E3A6DA4-2109-421B-8ADC-E5282409014F}" type="presParOf" srcId="{0DEC8510-BB0B-46CC-BAD9-204617CD572B}" destId="{841F5AD1-6E7D-46E6-B2DC-ED4FC68838B3}" srcOrd="6" destOrd="0" presId="urn:microsoft.com/office/officeart/2008/layout/VerticalCurvedList"/>
    <dgm:cxn modelId="{95A3BA32-7A24-4B75-8D3A-6B49BAD0A1EB}" type="presParOf" srcId="{841F5AD1-6E7D-46E6-B2DC-ED4FC68838B3}" destId="{E7798B5C-4642-41E9-BCAB-77485E83D919}" srcOrd="0" destOrd="0" presId="urn:microsoft.com/office/officeart/2008/layout/VerticalCurvedList"/>
    <dgm:cxn modelId="{4A3DD3D7-915D-4CD7-9AE2-6E8A2D8B6F87}" type="presParOf" srcId="{0DEC8510-BB0B-46CC-BAD9-204617CD572B}" destId="{6C71842F-D127-4593-A18C-AC209369EA77}" srcOrd="7" destOrd="0" presId="urn:microsoft.com/office/officeart/2008/layout/VerticalCurvedList"/>
    <dgm:cxn modelId="{5167902A-1367-4F79-A13B-C2DE6BA606DC}" type="presParOf" srcId="{0DEC8510-BB0B-46CC-BAD9-204617CD572B}" destId="{2882ABA7-C82D-4777-9ED5-21CBCCF2C219}" srcOrd="8" destOrd="0" presId="urn:microsoft.com/office/officeart/2008/layout/VerticalCurvedList"/>
    <dgm:cxn modelId="{2447FFA8-1C4F-4D65-A662-92BE913591BC}" type="presParOf" srcId="{2882ABA7-C82D-4777-9ED5-21CBCCF2C219}" destId="{1E8BD335-12A1-4BFF-A3B0-0BD0DF1B5FE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5C48D00-3ABA-4A10-B5EB-461776AFDA2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3DC3E42-D6D6-4DD1-BA3B-F7FD98C44B59}">
      <dgm:prSet/>
      <dgm:spPr/>
      <dgm:t>
        <a:bodyPr/>
        <a:lstStyle/>
        <a:p>
          <a:pPr rtl="0"/>
          <a:r>
            <a:rPr lang="en-US" dirty="0">
              <a:solidFill>
                <a:schemeClr val="accent2"/>
              </a:solidFill>
            </a:rPr>
            <a:t>Extreme </a:t>
          </a:r>
          <a:r>
            <a:rPr lang="en-US" dirty="0">
              <a:solidFill>
                <a:schemeClr val="bg1"/>
              </a:solidFill>
            </a:rPr>
            <a:t>conflict-sensitivity</a:t>
          </a:r>
        </a:p>
      </dgm:t>
    </dgm:pt>
    <dgm:pt modelId="{183FAA67-0DAC-41A2-B434-449DAEBF780F}" type="parTrans" cxnId="{8F5135B1-22BA-483A-B1CE-39DC282CBD43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F971F08B-72FD-4ABD-B6B4-2918FFAFDF68}" type="sibTrans" cxnId="{8F5135B1-22BA-483A-B1CE-39DC282CBD43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C5DB5417-EFF1-45DB-BA97-376CE751D581}">
      <dgm:prSet/>
      <dgm:spPr/>
      <dgm:t>
        <a:bodyPr/>
        <a:lstStyle/>
        <a:p>
          <a:pPr rtl="0"/>
          <a:r>
            <a:rPr lang="en-US" dirty="0">
              <a:solidFill>
                <a:schemeClr val="accent2"/>
              </a:solidFill>
            </a:rPr>
            <a:t>Chronic violence</a:t>
          </a:r>
          <a:r>
            <a:rPr lang="en-US" dirty="0">
              <a:solidFill>
                <a:schemeClr val="bg1"/>
              </a:solidFill>
            </a:rPr>
            <a:t>: gender, minorities</a:t>
          </a:r>
        </a:p>
      </dgm:t>
    </dgm:pt>
    <dgm:pt modelId="{AE9CEFC4-7D96-4C76-ABED-D05063E51918}" type="parTrans" cxnId="{3A2F103E-1302-4340-9879-C1230EA3F36F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443AB2D1-D03A-438C-9E5D-E012ED086DAB}" type="sibTrans" cxnId="{3A2F103E-1302-4340-9879-C1230EA3F36F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FB4F3A60-2FAE-45F4-AA9A-B98A41BC4A47}">
      <dgm:prSet/>
      <dgm:spPr/>
      <dgm:t>
        <a:bodyPr/>
        <a:lstStyle/>
        <a:p>
          <a:pPr rtl="0"/>
          <a:r>
            <a:rPr lang="en-US" dirty="0">
              <a:solidFill>
                <a:schemeClr val="accent2"/>
              </a:solidFill>
            </a:rPr>
            <a:t>Weak/corrupt</a:t>
          </a:r>
          <a:r>
            <a:rPr lang="en-US" dirty="0">
              <a:solidFill>
                <a:schemeClr val="bg1"/>
              </a:solidFill>
            </a:rPr>
            <a:t> formal institutions</a:t>
          </a:r>
        </a:p>
      </dgm:t>
    </dgm:pt>
    <dgm:pt modelId="{40B74EEF-F3AC-4D4C-94A7-53E93B4C6CB3}" type="parTrans" cxnId="{39690091-6A2F-4EE9-B926-E3880495D568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74E6BE73-7878-4ED7-B9E2-F5CEAF0BA888}" type="sibTrans" cxnId="{39690091-6A2F-4EE9-B926-E3880495D568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41BF3A0D-8E86-4D61-B00F-0130B899A4F6}">
      <dgm:prSet/>
      <dgm:spPr/>
      <dgm:t>
        <a:bodyPr/>
        <a:lstStyle/>
        <a:p>
          <a:pPr rtl="0"/>
          <a:r>
            <a:rPr lang="en-US" dirty="0">
              <a:solidFill>
                <a:schemeClr val="bg1"/>
              </a:solidFill>
            </a:rPr>
            <a:t>Strong </a:t>
          </a:r>
          <a:r>
            <a:rPr lang="en-US" dirty="0">
              <a:solidFill>
                <a:schemeClr val="accent2"/>
              </a:solidFill>
            </a:rPr>
            <a:t>informal security</a:t>
          </a:r>
          <a:r>
            <a:rPr lang="en-US" dirty="0">
              <a:solidFill>
                <a:schemeClr val="bg1"/>
              </a:solidFill>
            </a:rPr>
            <a:t> networks</a:t>
          </a:r>
        </a:p>
      </dgm:t>
    </dgm:pt>
    <dgm:pt modelId="{93953F8D-E56A-4F28-9EC3-1B854EFAEEA6}" type="parTrans" cxnId="{6ABD8D66-D78A-4359-BBD4-D4C3B3C9518C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32A79327-53E6-467C-89CE-AE2A501D8365}" type="sibTrans" cxnId="{6ABD8D66-D78A-4359-BBD4-D4C3B3C9518C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ABE293B8-7F3F-4347-80B5-BF1B91EAA75A}">
      <dgm:prSet/>
      <dgm:spPr/>
      <dgm:t>
        <a:bodyPr/>
        <a:lstStyle/>
        <a:p>
          <a:pPr rtl="0"/>
          <a:r>
            <a:rPr lang="en-US" dirty="0">
              <a:solidFill>
                <a:schemeClr val="bg1"/>
              </a:solidFill>
            </a:rPr>
            <a:t>Police and government as </a:t>
          </a:r>
          <a:r>
            <a:rPr lang="en-US" dirty="0">
              <a:solidFill>
                <a:schemeClr val="accent2"/>
              </a:solidFill>
            </a:rPr>
            <a:t>providers of insecurity</a:t>
          </a:r>
        </a:p>
      </dgm:t>
    </dgm:pt>
    <dgm:pt modelId="{F399A5FE-B06E-435E-995C-868E0CE887C6}" type="parTrans" cxnId="{4185E893-1F2C-413C-8DE9-7A9C41568320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210EE0CD-1274-469A-8088-8CAE77A1AF91}" type="sibTrans" cxnId="{4185E893-1F2C-413C-8DE9-7A9C41568320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ACDF6CFC-A271-4601-9430-26DFAAF6155E}">
      <dgm:prSet/>
      <dgm:spPr/>
      <dgm:t>
        <a:bodyPr/>
        <a:lstStyle/>
        <a:p>
          <a:pPr rtl="0"/>
          <a:r>
            <a:rPr lang="en-US" dirty="0">
              <a:solidFill>
                <a:schemeClr val="accent2"/>
              </a:solidFill>
            </a:rPr>
            <a:t>Lack of trust </a:t>
          </a:r>
          <a:r>
            <a:rPr lang="en-US" dirty="0">
              <a:solidFill>
                <a:schemeClr val="bg1"/>
              </a:solidFill>
            </a:rPr>
            <a:t>and accountability</a:t>
          </a:r>
        </a:p>
      </dgm:t>
    </dgm:pt>
    <dgm:pt modelId="{D5051F34-DB11-474C-9F9F-26E8F3B3CAFB}" type="parTrans" cxnId="{9E538618-EA26-4AC0-8499-3F22629686CB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34030ABA-6EE7-417A-849C-554516A0693E}" type="sibTrans" cxnId="{9E538618-EA26-4AC0-8499-3F22629686CB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5957CBC8-FDF6-4937-B260-91AB81771777}">
      <dgm:prSet/>
      <dgm:spPr/>
      <dgm:t>
        <a:bodyPr/>
        <a:lstStyle/>
        <a:p>
          <a:pPr rtl="0"/>
          <a:r>
            <a:rPr lang="en-US" dirty="0">
              <a:solidFill>
                <a:schemeClr val="bg1"/>
              </a:solidFill>
            </a:rPr>
            <a:t>Competing reform </a:t>
          </a:r>
          <a:r>
            <a:rPr lang="en-US" dirty="0">
              <a:solidFill>
                <a:schemeClr val="accent2"/>
              </a:solidFill>
            </a:rPr>
            <a:t>processes/political agendas</a:t>
          </a:r>
        </a:p>
      </dgm:t>
    </dgm:pt>
    <dgm:pt modelId="{C52A4FF9-A5B3-4596-A918-A64556DB1290}" type="parTrans" cxnId="{A484781F-041A-4C05-998F-28FD8794127E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28CAA44D-EDD4-4D4C-B020-95EB76BECC92}" type="sibTrans" cxnId="{A484781F-041A-4C05-998F-28FD8794127E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95A15834-6715-4133-B93D-39DB67D4E62F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E22FB6FA-12DF-4EA7-B776-1D718EC7B3C3}" type="parTrans" cxnId="{10C91CEF-E684-494A-98D1-0C573A0834ED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A17DBE20-3890-4F38-8A02-AC9CF9C25E4F}" type="sibTrans" cxnId="{10C91CEF-E684-494A-98D1-0C573A0834ED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74429DA1-9774-4572-8284-9A9312798261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65460BDA-FA98-4881-B40C-483FC9C69904}" type="parTrans" cxnId="{C35FFDC8-8919-4202-8389-1A7B8A3F5B0C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72B7AD10-CC8D-461F-A55D-198B6A6BD969}" type="sibTrans" cxnId="{C35FFDC8-8919-4202-8389-1A7B8A3F5B0C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00BB720C-3826-4A63-A4DA-E92F2C22841B}" type="pres">
      <dgm:prSet presAssocID="{E5C48D00-3ABA-4A10-B5EB-461776AFDA2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01445A-9BB3-4159-9953-DE6BE3C80BC7}" type="pres">
      <dgm:prSet presAssocID="{03DC3E42-D6D6-4DD1-BA3B-F7FD98C44B59}" presName="circ1" presStyleLbl="vennNode1" presStyleIdx="0" presStyleCnt="7"/>
      <dgm:spPr>
        <a:solidFill>
          <a:schemeClr val="accent3">
            <a:lumMod val="60000"/>
            <a:lumOff val="40000"/>
            <a:alpha val="50000"/>
          </a:schemeClr>
        </a:solidFill>
      </dgm:spPr>
      <dgm:t>
        <a:bodyPr/>
        <a:lstStyle/>
        <a:p>
          <a:endParaRPr lang="en-US"/>
        </a:p>
      </dgm:t>
    </dgm:pt>
    <dgm:pt modelId="{5E97D7FA-B919-4A30-B897-624A8AC9F978}" type="pres">
      <dgm:prSet presAssocID="{03DC3E42-D6D6-4DD1-BA3B-F7FD98C44B5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54B2A4-4DCF-4866-BD4C-51DAF3A19CEC}" type="pres">
      <dgm:prSet presAssocID="{C5DB5417-EFF1-45DB-BA97-376CE751D581}" presName="circ2" presStyleLbl="vennNode1" presStyleIdx="1" presStyleCnt="7"/>
      <dgm:spPr>
        <a:solidFill>
          <a:schemeClr val="accent4">
            <a:lumMod val="60000"/>
            <a:lumOff val="40000"/>
            <a:alpha val="50000"/>
          </a:schemeClr>
        </a:solidFill>
      </dgm:spPr>
      <dgm:t>
        <a:bodyPr/>
        <a:lstStyle/>
        <a:p>
          <a:endParaRPr lang="en-US"/>
        </a:p>
      </dgm:t>
    </dgm:pt>
    <dgm:pt modelId="{4BD3C4F3-AE07-418E-B478-3ECAE7F47C43}" type="pres">
      <dgm:prSet presAssocID="{C5DB5417-EFF1-45DB-BA97-376CE751D58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297CB3-9FA8-40C9-AE60-AF8CD0D3B2F9}" type="pres">
      <dgm:prSet presAssocID="{FB4F3A60-2FAE-45F4-AA9A-B98A41BC4A47}" presName="circ3" presStyleLbl="vennNode1" presStyleIdx="2" presStyleCnt="7"/>
      <dgm:spPr>
        <a:solidFill>
          <a:schemeClr val="accent4">
            <a:lumMod val="75000"/>
            <a:alpha val="50000"/>
          </a:schemeClr>
        </a:solidFill>
      </dgm:spPr>
      <dgm:t>
        <a:bodyPr/>
        <a:lstStyle/>
        <a:p>
          <a:endParaRPr lang="en-US"/>
        </a:p>
      </dgm:t>
    </dgm:pt>
    <dgm:pt modelId="{04B283C1-2C74-4FF5-A6D5-A15C3DAA4C47}" type="pres">
      <dgm:prSet presAssocID="{FB4F3A60-2FAE-45F4-AA9A-B98A41BC4A4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DB6B19-C42C-421F-B608-EB1690CFC5C2}" type="pres">
      <dgm:prSet presAssocID="{41BF3A0D-8E86-4D61-B00F-0130B899A4F6}" presName="circ4" presStyleLbl="vennNode1" presStyleIdx="3" presStyleCnt="7"/>
      <dgm:spPr>
        <a:solidFill>
          <a:schemeClr val="accent4">
            <a:lumMod val="75000"/>
            <a:alpha val="50000"/>
          </a:schemeClr>
        </a:solidFill>
      </dgm:spPr>
      <dgm:t>
        <a:bodyPr/>
        <a:lstStyle/>
        <a:p>
          <a:endParaRPr lang="en-US"/>
        </a:p>
      </dgm:t>
    </dgm:pt>
    <dgm:pt modelId="{6FA0E196-58EA-46AD-B0D5-E2DDE95F6EE3}" type="pres">
      <dgm:prSet presAssocID="{41BF3A0D-8E86-4D61-B00F-0130B899A4F6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312037-3C76-4FEF-A216-3CF368C70FF7}" type="pres">
      <dgm:prSet presAssocID="{ABE293B8-7F3F-4347-80B5-BF1B91EAA75A}" presName="circ5" presStyleLbl="vennNode1" presStyleIdx="4" presStyleCnt="7"/>
      <dgm:spPr>
        <a:solidFill>
          <a:schemeClr val="accent3">
            <a:lumMod val="75000"/>
            <a:alpha val="50000"/>
          </a:schemeClr>
        </a:solidFill>
      </dgm:spPr>
      <dgm:t>
        <a:bodyPr/>
        <a:lstStyle/>
        <a:p>
          <a:endParaRPr lang="en-US"/>
        </a:p>
      </dgm:t>
    </dgm:pt>
    <dgm:pt modelId="{AF76EB60-5A3F-4AA7-B029-24E6FF53AF6D}" type="pres">
      <dgm:prSet presAssocID="{ABE293B8-7F3F-4347-80B5-BF1B91EAA75A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9F2163-1C63-4C1E-A19C-1803729DA48D}" type="pres">
      <dgm:prSet presAssocID="{ACDF6CFC-A271-4601-9430-26DFAAF6155E}" presName="circ6" presStyleLbl="vennNode1" presStyleIdx="5" presStyleCnt="7"/>
      <dgm:spPr>
        <a:solidFill>
          <a:schemeClr val="accent3">
            <a:lumMod val="75000"/>
            <a:alpha val="50000"/>
          </a:schemeClr>
        </a:solidFill>
      </dgm:spPr>
      <dgm:t>
        <a:bodyPr/>
        <a:lstStyle/>
        <a:p>
          <a:endParaRPr lang="en-US"/>
        </a:p>
      </dgm:t>
    </dgm:pt>
    <dgm:pt modelId="{B4201CB4-5483-4D0B-8343-0D9D72E3BEFB}" type="pres">
      <dgm:prSet presAssocID="{ACDF6CFC-A271-4601-9430-26DFAAF6155E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984464-05B7-4C20-80F0-5BFAB55C69D0}" type="pres">
      <dgm:prSet presAssocID="{5957CBC8-FDF6-4937-B260-91AB81771777}" presName="circ7" presStyleLbl="vennNode1" presStyleIdx="6" presStyleCnt="7"/>
      <dgm:spPr>
        <a:solidFill>
          <a:schemeClr val="accent4">
            <a:lumMod val="20000"/>
            <a:lumOff val="80000"/>
            <a:alpha val="50000"/>
          </a:schemeClr>
        </a:solidFill>
      </dgm:spPr>
      <dgm:t>
        <a:bodyPr/>
        <a:lstStyle/>
        <a:p>
          <a:endParaRPr lang="en-US"/>
        </a:p>
      </dgm:t>
    </dgm:pt>
    <dgm:pt modelId="{2C2DE5C0-1DD7-4BAF-9121-5B43FA1C3EE4}" type="pres">
      <dgm:prSet presAssocID="{5957CBC8-FDF6-4937-B260-91AB81771777}" presName="circ7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38B8D9-5F28-4000-A258-3C174B10D64E}" type="presOf" srcId="{41BF3A0D-8E86-4D61-B00F-0130B899A4F6}" destId="{6FA0E196-58EA-46AD-B0D5-E2DDE95F6EE3}" srcOrd="0" destOrd="0" presId="urn:microsoft.com/office/officeart/2005/8/layout/venn1"/>
    <dgm:cxn modelId="{03A97997-2D15-44C1-BE4F-DB990C3003D0}" type="presOf" srcId="{E5C48D00-3ABA-4A10-B5EB-461776AFDA28}" destId="{00BB720C-3826-4A63-A4DA-E92F2C22841B}" srcOrd="0" destOrd="0" presId="urn:microsoft.com/office/officeart/2005/8/layout/venn1"/>
    <dgm:cxn modelId="{60EE3710-3EA2-48A1-BF58-FF10806F088B}" type="presOf" srcId="{03DC3E42-D6D6-4DD1-BA3B-F7FD98C44B59}" destId="{5E97D7FA-B919-4A30-B897-624A8AC9F978}" srcOrd="0" destOrd="0" presId="urn:microsoft.com/office/officeart/2005/8/layout/venn1"/>
    <dgm:cxn modelId="{3A2F103E-1302-4340-9879-C1230EA3F36F}" srcId="{E5C48D00-3ABA-4A10-B5EB-461776AFDA28}" destId="{C5DB5417-EFF1-45DB-BA97-376CE751D581}" srcOrd="1" destOrd="0" parTransId="{AE9CEFC4-7D96-4C76-ABED-D05063E51918}" sibTransId="{443AB2D1-D03A-438C-9E5D-E012ED086DAB}"/>
    <dgm:cxn modelId="{C35FFDC8-8919-4202-8389-1A7B8A3F5B0C}" srcId="{E5C48D00-3ABA-4A10-B5EB-461776AFDA28}" destId="{74429DA1-9774-4572-8284-9A9312798261}" srcOrd="8" destOrd="0" parTransId="{65460BDA-FA98-4881-B40C-483FC9C69904}" sibTransId="{72B7AD10-CC8D-461F-A55D-198B6A6BD969}"/>
    <dgm:cxn modelId="{39690091-6A2F-4EE9-B926-E3880495D568}" srcId="{E5C48D00-3ABA-4A10-B5EB-461776AFDA28}" destId="{FB4F3A60-2FAE-45F4-AA9A-B98A41BC4A47}" srcOrd="2" destOrd="0" parTransId="{40B74EEF-F3AC-4D4C-94A7-53E93B4C6CB3}" sibTransId="{74E6BE73-7878-4ED7-B9E2-F5CEAF0BA888}"/>
    <dgm:cxn modelId="{8F5135B1-22BA-483A-B1CE-39DC282CBD43}" srcId="{E5C48D00-3ABA-4A10-B5EB-461776AFDA28}" destId="{03DC3E42-D6D6-4DD1-BA3B-F7FD98C44B59}" srcOrd="0" destOrd="0" parTransId="{183FAA67-0DAC-41A2-B434-449DAEBF780F}" sibTransId="{F971F08B-72FD-4ABD-B6B4-2918FFAFDF68}"/>
    <dgm:cxn modelId="{21130E1A-BAA9-45D9-A44E-7FB171062E15}" type="presOf" srcId="{C5DB5417-EFF1-45DB-BA97-376CE751D581}" destId="{4BD3C4F3-AE07-418E-B478-3ECAE7F47C43}" srcOrd="0" destOrd="0" presId="urn:microsoft.com/office/officeart/2005/8/layout/venn1"/>
    <dgm:cxn modelId="{854757A2-EEAE-4543-8144-435C13E7DF76}" type="presOf" srcId="{5957CBC8-FDF6-4937-B260-91AB81771777}" destId="{2C2DE5C0-1DD7-4BAF-9121-5B43FA1C3EE4}" srcOrd="0" destOrd="0" presId="urn:microsoft.com/office/officeart/2005/8/layout/venn1"/>
    <dgm:cxn modelId="{E812E16E-72C3-42F1-81F1-4944BC753086}" type="presOf" srcId="{ABE293B8-7F3F-4347-80B5-BF1B91EAA75A}" destId="{AF76EB60-5A3F-4AA7-B029-24E6FF53AF6D}" srcOrd="0" destOrd="0" presId="urn:microsoft.com/office/officeart/2005/8/layout/venn1"/>
    <dgm:cxn modelId="{9E538618-EA26-4AC0-8499-3F22629686CB}" srcId="{E5C48D00-3ABA-4A10-B5EB-461776AFDA28}" destId="{ACDF6CFC-A271-4601-9430-26DFAAF6155E}" srcOrd="5" destOrd="0" parTransId="{D5051F34-DB11-474C-9F9F-26E8F3B3CAFB}" sibTransId="{34030ABA-6EE7-417A-849C-554516A0693E}"/>
    <dgm:cxn modelId="{6ABD8D66-D78A-4359-BBD4-D4C3B3C9518C}" srcId="{E5C48D00-3ABA-4A10-B5EB-461776AFDA28}" destId="{41BF3A0D-8E86-4D61-B00F-0130B899A4F6}" srcOrd="3" destOrd="0" parTransId="{93953F8D-E56A-4F28-9EC3-1B854EFAEEA6}" sibTransId="{32A79327-53E6-467C-89CE-AE2A501D8365}"/>
    <dgm:cxn modelId="{A484781F-041A-4C05-998F-28FD8794127E}" srcId="{E5C48D00-3ABA-4A10-B5EB-461776AFDA28}" destId="{5957CBC8-FDF6-4937-B260-91AB81771777}" srcOrd="6" destOrd="0" parTransId="{C52A4FF9-A5B3-4596-A918-A64556DB1290}" sibTransId="{28CAA44D-EDD4-4D4C-B020-95EB76BECC92}"/>
    <dgm:cxn modelId="{4185E893-1F2C-413C-8DE9-7A9C41568320}" srcId="{E5C48D00-3ABA-4A10-B5EB-461776AFDA28}" destId="{ABE293B8-7F3F-4347-80B5-BF1B91EAA75A}" srcOrd="4" destOrd="0" parTransId="{F399A5FE-B06E-435E-995C-868E0CE887C6}" sibTransId="{210EE0CD-1274-469A-8088-8CAE77A1AF91}"/>
    <dgm:cxn modelId="{12841703-D279-4F79-8E11-E26AA7ECEFE3}" type="presOf" srcId="{ACDF6CFC-A271-4601-9430-26DFAAF6155E}" destId="{B4201CB4-5483-4D0B-8343-0D9D72E3BEFB}" srcOrd="0" destOrd="0" presId="urn:microsoft.com/office/officeart/2005/8/layout/venn1"/>
    <dgm:cxn modelId="{36AF3384-BC87-4356-B991-1983C1C85992}" type="presOf" srcId="{FB4F3A60-2FAE-45F4-AA9A-B98A41BC4A47}" destId="{04B283C1-2C74-4FF5-A6D5-A15C3DAA4C47}" srcOrd="0" destOrd="0" presId="urn:microsoft.com/office/officeart/2005/8/layout/venn1"/>
    <dgm:cxn modelId="{10C91CEF-E684-494A-98D1-0C573A0834ED}" srcId="{E5C48D00-3ABA-4A10-B5EB-461776AFDA28}" destId="{95A15834-6715-4133-B93D-39DB67D4E62F}" srcOrd="7" destOrd="0" parTransId="{E22FB6FA-12DF-4EA7-B776-1D718EC7B3C3}" sibTransId="{A17DBE20-3890-4F38-8A02-AC9CF9C25E4F}"/>
    <dgm:cxn modelId="{832DA415-BA4B-4032-ADBD-7ECC9DF61A9D}" type="presParOf" srcId="{00BB720C-3826-4A63-A4DA-E92F2C22841B}" destId="{CB01445A-9BB3-4159-9953-DE6BE3C80BC7}" srcOrd="0" destOrd="0" presId="urn:microsoft.com/office/officeart/2005/8/layout/venn1"/>
    <dgm:cxn modelId="{21E4EA8E-8E34-4D7B-8517-C56F3F84FD94}" type="presParOf" srcId="{00BB720C-3826-4A63-A4DA-E92F2C22841B}" destId="{5E97D7FA-B919-4A30-B897-624A8AC9F978}" srcOrd="1" destOrd="0" presId="urn:microsoft.com/office/officeart/2005/8/layout/venn1"/>
    <dgm:cxn modelId="{40D0ADF1-7D48-4F95-80D7-F1EED30D3768}" type="presParOf" srcId="{00BB720C-3826-4A63-A4DA-E92F2C22841B}" destId="{7154B2A4-4DCF-4866-BD4C-51DAF3A19CEC}" srcOrd="2" destOrd="0" presId="urn:microsoft.com/office/officeart/2005/8/layout/venn1"/>
    <dgm:cxn modelId="{A38ED8F3-4270-41AB-A169-47B59B2F7580}" type="presParOf" srcId="{00BB720C-3826-4A63-A4DA-E92F2C22841B}" destId="{4BD3C4F3-AE07-418E-B478-3ECAE7F47C43}" srcOrd="3" destOrd="0" presId="urn:microsoft.com/office/officeart/2005/8/layout/venn1"/>
    <dgm:cxn modelId="{B40FE7FA-B80F-4E65-83BF-A3632E7D723F}" type="presParOf" srcId="{00BB720C-3826-4A63-A4DA-E92F2C22841B}" destId="{FF297CB3-9FA8-40C9-AE60-AF8CD0D3B2F9}" srcOrd="4" destOrd="0" presId="urn:microsoft.com/office/officeart/2005/8/layout/venn1"/>
    <dgm:cxn modelId="{3D76F502-A142-4197-8366-BBA6C8643290}" type="presParOf" srcId="{00BB720C-3826-4A63-A4DA-E92F2C22841B}" destId="{04B283C1-2C74-4FF5-A6D5-A15C3DAA4C47}" srcOrd="5" destOrd="0" presId="urn:microsoft.com/office/officeart/2005/8/layout/venn1"/>
    <dgm:cxn modelId="{95F7B263-A4E8-459A-85CB-BEF7E2184553}" type="presParOf" srcId="{00BB720C-3826-4A63-A4DA-E92F2C22841B}" destId="{2ADB6B19-C42C-421F-B608-EB1690CFC5C2}" srcOrd="6" destOrd="0" presId="urn:microsoft.com/office/officeart/2005/8/layout/venn1"/>
    <dgm:cxn modelId="{0404BAD5-1962-460A-9F02-0F08C2E3E62D}" type="presParOf" srcId="{00BB720C-3826-4A63-A4DA-E92F2C22841B}" destId="{6FA0E196-58EA-46AD-B0D5-E2DDE95F6EE3}" srcOrd="7" destOrd="0" presId="urn:microsoft.com/office/officeart/2005/8/layout/venn1"/>
    <dgm:cxn modelId="{2AA7A210-E074-429F-8A36-D48DB302415F}" type="presParOf" srcId="{00BB720C-3826-4A63-A4DA-E92F2C22841B}" destId="{AD312037-3C76-4FEF-A216-3CF368C70FF7}" srcOrd="8" destOrd="0" presId="urn:microsoft.com/office/officeart/2005/8/layout/venn1"/>
    <dgm:cxn modelId="{216D7015-223B-40A7-AC53-5F58A5661CE2}" type="presParOf" srcId="{00BB720C-3826-4A63-A4DA-E92F2C22841B}" destId="{AF76EB60-5A3F-4AA7-B029-24E6FF53AF6D}" srcOrd="9" destOrd="0" presId="urn:microsoft.com/office/officeart/2005/8/layout/venn1"/>
    <dgm:cxn modelId="{A26A06D2-7C08-40DD-A6E3-AFDE9FE95073}" type="presParOf" srcId="{00BB720C-3826-4A63-A4DA-E92F2C22841B}" destId="{259F2163-1C63-4C1E-A19C-1803729DA48D}" srcOrd="10" destOrd="0" presId="urn:microsoft.com/office/officeart/2005/8/layout/venn1"/>
    <dgm:cxn modelId="{C9A78089-4F40-463F-B64E-3458023A0EA8}" type="presParOf" srcId="{00BB720C-3826-4A63-A4DA-E92F2C22841B}" destId="{B4201CB4-5483-4D0B-8343-0D9D72E3BEFB}" srcOrd="11" destOrd="0" presId="urn:microsoft.com/office/officeart/2005/8/layout/venn1"/>
    <dgm:cxn modelId="{1BA86F05-0D46-477D-AE56-99BF5777B8A9}" type="presParOf" srcId="{00BB720C-3826-4A63-A4DA-E92F2C22841B}" destId="{08984464-05B7-4C20-80F0-5BFAB55C69D0}" srcOrd="12" destOrd="0" presId="urn:microsoft.com/office/officeart/2005/8/layout/venn1"/>
    <dgm:cxn modelId="{C62A2940-3A4A-450B-B811-575121E00226}" type="presParOf" srcId="{00BB720C-3826-4A63-A4DA-E92F2C22841B}" destId="{2C2DE5C0-1DD7-4BAF-9121-5B43FA1C3EE4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26392C-A648-4BBE-8A89-0E69606E7812}">
      <dsp:nvSpPr>
        <dsp:cNvPr id="0" name=""/>
        <dsp:cNvSpPr/>
      </dsp:nvSpPr>
      <dsp:spPr>
        <a:xfrm>
          <a:off x="-3075149" y="-473451"/>
          <a:ext cx="3668131" cy="3668131"/>
        </a:xfrm>
        <a:prstGeom prst="blockArc">
          <a:avLst>
            <a:gd name="adj1" fmla="val 18900000"/>
            <a:gd name="adj2" fmla="val 2700000"/>
            <a:gd name="adj3" fmla="val 589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0079FB-3507-42E6-8D55-64753F9404D0}">
      <dsp:nvSpPr>
        <dsp:cNvPr id="0" name=""/>
        <dsp:cNvSpPr/>
      </dsp:nvSpPr>
      <dsp:spPr>
        <a:xfrm>
          <a:off x="311072" y="209208"/>
          <a:ext cx="7666688" cy="41863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2291" tIns="35560" rIns="35560" bIns="3556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Global threats (terrorism ,drug and trafficking networks, displaced persons etc.) often originate in conflict and post-conflict contexts where law and order is extremely challenging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311072" y="209208"/>
        <a:ext cx="7666688" cy="418633"/>
      </dsp:txXfrm>
    </dsp:sp>
    <dsp:sp modelId="{C417CBD5-28B0-415C-9DFA-E05B1B938502}">
      <dsp:nvSpPr>
        <dsp:cNvPr id="0" name=""/>
        <dsp:cNvSpPr/>
      </dsp:nvSpPr>
      <dsp:spPr>
        <a:xfrm>
          <a:off x="49426" y="156878"/>
          <a:ext cx="523292" cy="5232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E3CDF4-F369-4405-A1FC-1E9E20BF458D}">
      <dsp:nvSpPr>
        <dsp:cNvPr id="0" name=""/>
        <dsp:cNvSpPr/>
      </dsp:nvSpPr>
      <dsp:spPr>
        <a:xfrm>
          <a:off x="551085" y="837267"/>
          <a:ext cx="7426675" cy="41863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2291" tIns="35560" rIns="35560" bIns="3556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The international community spends billions to support police reform processes in post-conflict contexts</a:t>
          </a:r>
          <a:endParaRPr lang="en-US" sz="1400" kern="1200" dirty="0"/>
        </a:p>
      </dsp:txBody>
      <dsp:txXfrm>
        <a:off x="551085" y="837267"/>
        <a:ext cx="7426675" cy="418633"/>
      </dsp:txXfrm>
    </dsp:sp>
    <dsp:sp modelId="{E2453F79-A699-4ABF-A108-19769E6CD1F4}">
      <dsp:nvSpPr>
        <dsp:cNvPr id="0" name=""/>
        <dsp:cNvSpPr/>
      </dsp:nvSpPr>
      <dsp:spPr>
        <a:xfrm>
          <a:off x="289439" y="784938"/>
          <a:ext cx="523292" cy="5232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A1ABEE-2832-48DA-8EB8-CFC0B74A3C95}">
      <dsp:nvSpPr>
        <dsp:cNvPr id="0" name=""/>
        <dsp:cNvSpPr/>
      </dsp:nvSpPr>
      <dsp:spPr>
        <a:xfrm>
          <a:off x="551085" y="1465327"/>
          <a:ext cx="7426675" cy="41863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2291" tIns="35560" rIns="35560" bIns="3556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Conventional, top-down, militarized approaches have proven to be neither effective nor sustainable.</a:t>
          </a:r>
          <a:endParaRPr lang="en-US" sz="1400" kern="1200" dirty="0"/>
        </a:p>
      </dsp:txBody>
      <dsp:txXfrm>
        <a:off x="551085" y="1465327"/>
        <a:ext cx="7426675" cy="418633"/>
      </dsp:txXfrm>
    </dsp:sp>
    <dsp:sp modelId="{E7798B5C-4642-41E9-BCAB-77485E83D919}">
      <dsp:nvSpPr>
        <dsp:cNvPr id="0" name=""/>
        <dsp:cNvSpPr/>
      </dsp:nvSpPr>
      <dsp:spPr>
        <a:xfrm>
          <a:off x="289439" y="1412998"/>
          <a:ext cx="523292" cy="5232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71842F-D127-4593-A18C-AC209369EA77}">
      <dsp:nvSpPr>
        <dsp:cNvPr id="0" name=""/>
        <dsp:cNvSpPr/>
      </dsp:nvSpPr>
      <dsp:spPr>
        <a:xfrm>
          <a:off x="311072" y="2093387"/>
          <a:ext cx="7666688" cy="41863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2291" tIns="35560" rIns="35560" bIns="3556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Community-oriented policing (COP) is promising, but there remains a lack of in-depth understanding of police-community relationships in police reform assistance.   </a:t>
          </a:r>
          <a:endParaRPr lang="en-US" sz="1400" kern="1200" dirty="0"/>
        </a:p>
      </dsp:txBody>
      <dsp:txXfrm>
        <a:off x="311072" y="2093387"/>
        <a:ext cx="7666688" cy="418633"/>
      </dsp:txXfrm>
    </dsp:sp>
    <dsp:sp modelId="{1E8BD335-12A1-4BFF-A3B0-0BD0DF1B5FE8}">
      <dsp:nvSpPr>
        <dsp:cNvPr id="0" name=""/>
        <dsp:cNvSpPr/>
      </dsp:nvSpPr>
      <dsp:spPr>
        <a:xfrm>
          <a:off x="49426" y="2041057"/>
          <a:ext cx="523292" cy="5232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26392C-A648-4BBE-8A89-0E69606E7812}">
      <dsp:nvSpPr>
        <dsp:cNvPr id="0" name=""/>
        <dsp:cNvSpPr/>
      </dsp:nvSpPr>
      <dsp:spPr>
        <a:xfrm>
          <a:off x="-3075149" y="-473451"/>
          <a:ext cx="3668131" cy="3668131"/>
        </a:xfrm>
        <a:prstGeom prst="blockArc">
          <a:avLst>
            <a:gd name="adj1" fmla="val 18900000"/>
            <a:gd name="adj2" fmla="val 2700000"/>
            <a:gd name="adj3" fmla="val 589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0079FB-3507-42E6-8D55-64753F9404D0}">
      <dsp:nvSpPr>
        <dsp:cNvPr id="0" name=""/>
        <dsp:cNvSpPr/>
      </dsp:nvSpPr>
      <dsp:spPr>
        <a:xfrm>
          <a:off x="311072" y="209208"/>
          <a:ext cx="7666688" cy="41863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2291" tIns="35560" rIns="35560" bIns="3556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err="1" smtClean="0">
              <a:solidFill>
                <a:schemeClr val="tx1"/>
              </a:solidFill>
            </a:rPr>
            <a:t>Focus</a:t>
          </a:r>
          <a:r>
            <a:rPr lang="nb-NO" sz="1400" kern="1200" dirty="0" smtClean="0">
              <a:solidFill>
                <a:schemeClr val="tx1"/>
              </a:solidFill>
            </a:rPr>
            <a:t> </a:t>
          </a:r>
          <a:r>
            <a:rPr lang="nb-NO" sz="1400" kern="1200" dirty="0" err="1" smtClean="0">
              <a:solidFill>
                <a:schemeClr val="tx1"/>
              </a:solidFill>
            </a:rPr>
            <a:t>on</a:t>
          </a:r>
          <a:r>
            <a:rPr lang="nb-NO" sz="1400" kern="1200" dirty="0" smtClean="0">
              <a:solidFill>
                <a:schemeClr val="tx1"/>
              </a:solidFill>
            </a:rPr>
            <a:t> </a:t>
          </a:r>
          <a:r>
            <a:rPr lang="nb-NO" sz="1400" kern="1200" dirty="0" err="1" smtClean="0">
              <a:solidFill>
                <a:schemeClr val="tx1"/>
              </a:solidFill>
            </a:rPr>
            <a:t>short</a:t>
          </a:r>
          <a:r>
            <a:rPr lang="nb-NO" sz="1400" kern="1200" dirty="0" smtClean="0">
              <a:solidFill>
                <a:schemeClr val="tx1"/>
              </a:solidFill>
            </a:rPr>
            <a:t>-term training </a:t>
          </a:r>
          <a:r>
            <a:rPr lang="nb-NO" sz="1400" kern="1200" dirty="0" err="1" smtClean="0">
              <a:solidFill>
                <a:schemeClr val="tx1"/>
              </a:solidFill>
            </a:rPr>
            <a:t>of</a:t>
          </a:r>
          <a:r>
            <a:rPr lang="nb-NO" sz="1400" kern="1200" dirty="0" smtClean="0">
              <a:solidFill>
                <a:schemeClr val="tx1"/>
              </a:solidFill>
            </a:rPr>
            <a:t> </a:t>
          </a:r>
          <a:r>
            <a:rPr lang="nb-NO" sz="1400" kern="1200" dirty="0" err="1" smtClean="0">
              <a:solidFill>
                <a:schemeClr val="tx1"/>
              </a:solidFill>
            </a:rPr>
            <a:t>police</a:t>
          </a:r>
          <a:r>
            <a:rPr lang="nb-NO" sz="1400" kern="1200" dirty="0" smtClean="0">
              <a:solidFill>
                <a:schemeClr val="tx1"/>
              </a:solidFill>
            </a:rPr>
            <a:t> for fighting </a:t>
          </a:r>
          <a:r>
            <a:rPr lang="nb-NO" sz="1400" kern="1200" dirty="0" err="1" smtClean="0">
              <a:solidFill>
                <a:schemeClr val="tx1"/>
              </a:solidFill>
            </a:rPr>
            <a:t>terrorism</a:t>
          </a:r>
          <a:r>
            <a:rPr lang="nb-NO" sz="1400" kern="1200" dirty="0" smtClean="0">
              <a:solidFill>
                <a:schemeClr val="tx1"/>
              </a:solidFill>
            </a:rPr>
            <a:t> and militants, </a:t>
          </a:r>
          <a:r>
            <a:rPr lang="nb-NO" sz="1400" kern="1200" dirty="0" err="1" smtClean="0">
              <a:solidFill>
                <a:schemeClr val="tx1"/>
              </a:solidFill>
            </a:rPr>
            <a:t>rather</a:t>
          </a:r>
          <a:r>
            <a:rPr lang="nb-NO" sz="1400" kern="1200" dirty="0" smtClean="0">
              <a:solidFill>
                <a:schemeClr val="tx1"/>
              </a:solidFill>
            </a:rPr>
            <a:t> </a:t>
          </a:r>
          <a:r>
            <a:rPr lang="nb-NO" sz="1400" kern="1200" dirty="0" err="1" smtClean="0">
              <a:solidFill>
                <a:schemeClr val="tx1"/>
              </a:solidFill>
            </a:rPr>
            <a:t>than</a:t>
          </a:r>
          <a:r>
            <a:rPr lang="nb-NO" sz="1400" kern="1200" dirty="0" smtClean="0">
              <a:solidFill>
                <a:schemeClr val="tx1"/>
              </a:solidFill>
            </a:rPr>
            <a:t> </a:t>
          </a:r>
          <a:r>
            <a:rPr lang="nb-NO" sz="1400" kern="1200" dirty="0" err="1" smtClean="0">
              <a:solidFill>
                <a:schemeClr val="tx1"/>
              </a:solidFill>
            </a:rPr>
            <a:t>lower-level</a:t>
          </a:r>
          <a:r>
            <a:rPr lang="nb-NO" sz="1400" kern="1200" dirty="0" smtClean="0">
              <a:solidFill>
                <a:schemeClr val="tx1"/>
              </a:solidFill>
            </a:rPr>
            <a:t> </a:t>
          </a:r>
          <a:r>
            <a:rPr lang="nb-NO" sz="1400" kern="1200" dirty="0" err="1" smtClean="0">
              <a:solidFill>
                <a:schemeClr val="tx1"/>
              </a:solidFill>
            </a:rPr>
            <a:t>conflicts</a:t>
          </a:r>
          <a:r>
            <a:rPr lang="nb-NO" sz="1400" kern="1200" dirty="0" smtClean="0">
              <a:solidFill>
                <a:schemeClr val="tx1"/>
              </a:solidFill>
            </a:rPr>
            <a:t> and </a:t>
          </a:r>
          <a:r>
            <a:rPr lang="nb-NO" sz="1400" kern="1200" dirty="0" err="1" smtClean="0">
              <a:solidFill>
                <a:schemeClr val="tx1"/>
              </a:solidFill>
            </a:rPr>
            <a:t>crime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311072" y="209208"/>
        <a:ext cx="7666688" cy="418633"/>
      </dsp:txXfrm>
    </dsp:sp>
    <dsp:sp modelId="{C417CBD5-28B0-415C-9DFA-E05B1B938502}">
      <dsp:nvSpPr>
        <dsp:cNvPr id="0" name=""/>
        <dsp:cNvSpPr/>
      </dsp:nvSpPr>
      <dsp:spPr>
        <a:xfrm>
          <a:off x="49426" y="156878"/>
          <a:ext cx="523292" cy="5232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E3CDF4-F369-4405-A1FC-1E9E20BF458D}">
      <dsp:nvSpPr>
        <dsp:cNvPr id="0" name=""/>
        <dsp:cNvSpPr/>
      </dsp:nvSpPr>
      <dsp:spPr>
        <a:xfrm>
          <a:off x="551085" y="837267"/>
          <a:ext cx="7426675" cy="41863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2291" tIns="35560" rIns="35560" bIns="3556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/>
            <a:t>Long-term </a:t>
          </a:r>
          <a:r>
            <a:rPr lang="nb-NO" sz="1400" kern="1200" dirty="0" err="1" smtClean="0"/>
            <a:t>processes</a:t>
          </a:r>
          <a:r>
            <a:rPr lang="nb-NO" sz="1400" kern="1200" dirty="0" smtClean="0"/>
            <a:t> </a:t>
          </a:r>
          <a:r>
            <a:rPr lang="nb-NO" sz="1400" kern="1200" dirty="0" err="1" smtClean="0"/>
            <a:t>of</a:t>
          </a:r>
          <a:r>
            <a:rPr lang="nb-NO" sz="1400" kern="1200" dirty="0" smtClean="0"/>
            <a:t> </a:t>
          </a:r>
          <a:r>
            <a:rPr lang="nb-NO" sz="1400" kern="1200" dirty="0" err="1" smtClean="0"/>
            <a:t>capacity</a:t>
          </a:r>
          <a:r>
            <a:rPr lang="nb-NO" sz="1400" kern="1200" dirty="0" smtClean="0"/>
            <a:t>/</a:t>
          </a:r>
          <a:r>
            <a:rPr lang="nb-NO" sz="1400" kern="1200" dirty="0" err="1" smtClean="0"/>
            <a:t>institution</a:t>
          </a:r>
          <a:r>
            <a:rPr lang="nb-NO" sz="1400" kern="1200" dirty="0" smtClean="0"/>
            <a:t> </a:t>
          </a:r>
          <a:r>
            <a:rPr lang="nb-NO" sz="1400" kern="1200" dirty="0" err="1" smtClean="0"/>
            <a:t>building</a:t>
          </a:r>
          <a:r>
            <a:rPr lang="nb-NO" sz="1400" kern="1200" dirty="0" smtClean="0"/>
            <a:t> not </a:t>
          </a:r>
          <a:r>
            <a:rPr lang="nb-NO" sz="1400" kern="1200" dirty="0" err="1" smtClean="0"/>
            <a:t>prioritized</a:t>
          </a:r>
          <a:r>
            <a:rPr lang="nb-NO" sz="1400" kern="1200" dirty="0" smtClean="0"/>
            <a:t>: Police </a:t>
          </a:r>
          <a:r>
            <a:rPr lang="nb-NO" sz="1400" kern="1200" dirty="0" err="1" smtClean="0"/>
            <a:t>institutions</a:t>
          </a:r>
          <a:r>
            <a:rPr lang="nb-NO" sz="1400" kern="1200" dirty="0" smtClean="0"/>
            <a:t> </a:t>
          </a:r>
          <a:r>
            <a:rPr lang="nb-NO" sz="1400" kern="1200" dirty="0" err="1" smtClean="0"/>
            <a:t>remain</a:t>
          </a:r>
          <a:r>
            <a:rPr lang="nb-NO" sz="1400" kern="1200" dirty="0" smtClean="0"/>
            <a:t> fragile </a:t>
          </a:r>
          <a:r>
            <a:rPr lang="nb-NO" sz="1400" kern="1200" dirty="0" err="1" smtClean="0"/>
            <a:t>long</a:t>
          </a:r>
          <a:r>
            <a:rPr lang="nb-NO" sz="1400" kern="1200" dirty="0" smtClean="0"/>
            <a:t> </a:t>
          </a:r>
          <a:r>
            <a:rPr lang="nb-NO" sz="1400" kern="1200" dirty="0" err="1" smtClean="0"/>
            <a:t>after</a:t>
          </a:r>
          <a:r>
            <a:rPr lang="nb-NO" sz="1400" kern="1200" dirty="0" smtClean="0"/>
            <a:t> </a:t>
          </a:r>
          <a:r>
            <a:rPr lang="nb-NO" sz="1400" kern="1200" dirty="0" err="1" smtClean="0"/>
            <a:t>conflict</a:t>
          </a:r>
          <a:endParaRPr lang="en-US" sz="1400" kern="1200" dirty="0"/>
        </a:p>
      </dsp:txBody>
      <dsp:txXfrm>
        <a:off x="551085" y="837267"/>
        <a:ext cx="7426675" cy="418633"/>
      </dsp:txXfrm>
    </dsp:sp>
    <dsp:sp modelId="{E2453F79-A699-4ABF-A108-19769E6CD1F4}">
      <dsp:nvSpPr>
        <dsp:cNvPr id="0" name=""/>
        <dsp:cNvSpPr/>
      </dsp:nvSpPr>
      <dsp:spPr>
        <a:xfrm>
          <a:off x="289439" y="784938"/>
          <a:ext cx="523292" cy="5232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A1ABEE-2832-48DA-8EB8-CFC0B74A3C95}">
      <dsp:nvSpPr>
        <dsp:cNvPr id="0" name=""/>
        <dsp:cNvSpPr/>
      </dsp:nvSpPr>
      <dsp:spPr>
        <a:xfrm>
          <a:off x="551085" y="1465327"/>
          <a:ext cx="7426675" cy="41863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2291" tIns="35560" rIns="35560" bIns="3556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err="1" smtClean="0"/>
            <a:t>Lack</a:t>
          </a:r>
          <a:r>
            <a:rPr lang="nb-NO" sz="1400" kern="1200" dirty="0" smtClean="0"/>
            <a:t> </a:t>
          </a:r>
          <a:r>
            <a:rPr lang="nb-NO" sz="1400" kern="1200" dirty="0" err="1" smtClean="0"/>
            <a:t>of</a:t>
          </a:r>
          <a:r>
            <a:rPr lang="nb-NO" sz="1400" kern="1200" dirty="0" smtClean="0"/>
            <a:t> a </a:t>
          </a:r>
          <a:r>
            <a:rPr lang="nb-NO" sz="1400" kern="1200" dirty="0" err="1" smtClean="0"/>
            <a:t>substantive</a:t>
          </a:r>
          <a:r>
            <a:rPr lang="nb-NO" sz="1400" kern="1200" dirty="0" smtClean="0"/>
            <a:t> link to </a:t>
          </a:r>
          <a:r>
            <a:rPr lang="nb-NO" sz="1400" kern="1200" dirty="0" err="1" smtClean="0"/>
            <a:t>communities</a:t>
          </a:r>
          <a:r>
            <a:rPr lang="nb-NO" sz="1400" kern="1200" dirty="0" smtClean="0"/>
            <a:t> in </a:t>
          </a:r>
          <a:r>
            <a:rPr lang="nb-NO" sz="1400" kern="1200" dirty="0" err="1" smtClean="0"/>
            <a:t>the</a:t>
          </a:r>
          <a:r>
            <a:rPr lang="nb-NO" sz="1400" kern="1200" dirty="0" smtClean="0"/>
            <a:t> reform </a:t>
          </a:r>
          <a:r>
            <a:rPr lang="nb-NO" sz="1400" kern="1200" dirty="0" err="1" smtClean="0"/>
            <a:t>process</a:t>
          </a:r>
          <a:endParaRPr lang="en-US" sz="1400" kern="1200" dirty="0"/>
        </a:p>
      </dsp:txBody>
      <dsp:txXfrm>
        <a:off x="551085" y="1465327"/>
        <a:ext cx="7426675" cy="418633"/>
      </dsp:txXfrm>
    </dsp:sp>
    <dsp:sp modelId="{E7798B5C-4642-41E9-BCAB-77485E83D919}">
      <dsp:nvSpPr>
        <dsp:cNvPr id="0" name=""/>
        <dsp:cNvSpPr/>
      </dsp:nvSpPr>
      <dsp:spPr>
        <a:xfrm>
          <a:off x="289439" y="1412998"/>
          <a:ext cx="523292" cy="5232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71842F-D127-4593-A18C-AC209369EA77}">
      <dsp:nvSpPr>
        <dsp:cNvPr id="0" name=""/>
        <dsp:cNvSpPr/>
      </dsp:nvSpPr>
      <dsp:spPr>
        <a:xfrm>
          <a:off x="311072" y="2093387"/>
          <a:ext cx="7666688" cy="41863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2291" tIns="35560" rIns="35560" bIns="3556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/>
            <a:t>The </a:t>
          </a:r>
          <a:r>
            <a:rPr lang="nb-NO" sz="1400" kern="1200" dirty="0" err="1" smtClean="0"/>
            <a:t>result</a:t>
          </a:r>
          <a:r>
            <a:rPr lang="nb-NO" sz="1400" kern="1200" dirty="0" smtClean="0"/>
            <a:t>: </a:t>
          </a:r>
          <a:r>
            <a:rPr lang="nb-NO" sz="1400" kern="1200" dirty="0" err="1" smtClean="0"/>
            <a:t>Lack</a:t>
          </a:r>
          <a:r>
            <a:rPr lang="nb-NO" sz="1400" kern="1200" dirty="0" smtClean="0"/>
            <a:t> </a:t>
          </a:r>
          <a:r>
            <a:rPr lang="nb-NO" sz="1400" kern="1200" dirty="0" err="1" smtClean="0"/>
            <a:t>of</a:t>
          </a:r>
          <a:r>
            <a:rPr lang="nb-NO" sz="1400" kern="1200" dirty="0" smtClean="0"/>
            <a:t> trust </a:t>
          </a:r>
          <a:r>
            <a:rPr lang="nb-NO" sz="1400" kern="1200" dirty="0" err="1" smtClean="0"/>
            <a:t>between</a:t>
          </a:r>
          <a:r>
            <a:rPr lang="nb-NO" sz="1400" kern="1200" dirty="0" smtClean="0"/>
            <a:t> </a:t>
          </a:r>
          <a:r>
            <a:rPr lang="nb-NO" sz="1400" kern="1200" dirty="0" err="1" smtClean="0"/>
            <a:t>police</a:t>
          </a:r>
          <a:r>
            <a:rPr lang="nb-NO" sz="1400" kern="1200" dirty="0" smtClean="0"/>
            <a:t> and </a:t>
          </a:r>
          <a:r>
            <a:rPr lang="nb-NO" sz="1400" kern="1200" dirty="0" err="1" smtClean="0"/>
            <a:t>community</a:t>
          </a:r>
          <a:r>
            <a:rPr lang="nb-NO" sz="1400" kern="1200" dirty="0" smtClean="0"/>
            <a:t> </a:t>
          </a:r>
          <a:r>
            <a:rPr lang="nb-NO" sz="1400" kern="1200" dirty="0" err="1" smtClean="0"/>
            <a:t>members</a:t>
          </a:r>
          <a:r>
            <a:rPr lang="nb-NO" sz="1400" kern="1200" dirty="0" smtClean="0"/>
            <a:t> - Police </a:t>
          </a:r>
          <a:r>
            <a:rPr lang="nb-NO" sz="1400" kern="1200" dirty="0" err="1" smtClean="0"/>
            <a:t>continue</a:t>
          </a:r>
          <a:r>
            <a:rPr lang="nb-NO" sz="1400" kern="1200" dirty="0" smtClean="0"/>
            <a:t> to be </a:t>
          </a:r>
          <a:r>
            <a:rPr lang="nb-NO" sz="1400" kern="1200" dirty="0" err="1" smtClean="0"/>
            <a:t>perceived</a:t>
          </a:r>
          <a:r>
            <a:rPr lang="nb-NO" sz="1400" kern="1200" dirty="0" smtClean="0"/>
            <a:t> as </a:t>
          </a:r>
          <a:r>
            <a:rPr lang="nb-NO" sz="1400" kern="1200" dirty="0" err="1" smtClean="0"/>
            <a:t>perpetrators</a:t>
          </a:r>
          <a:r>
            <a:rPr lang="nb-NO" sz="1400" kern="1200" dirty="0" smtClean="0"/>
            <a:t> </a:t>
          </a:r>
          <a:r>
            <a:rPr lang="nb-NO" sz="1400" kern="1200" dirty="0" err="1" smtClean="0"/>
            <a:t>of</a:t>
          </a:r>
          <a:r>
            <a:rPr lang="nb-NO" sz="1400" kern="1200" dirty="0" smtClean="0"/>
            <a:t> </a:t>
          </a:r>
          <a:r>
            <a:rPr lang="nb-NO" sz="1400" kern="1200" dirty="0" err="1" smtClean="0"/>
            <a:t>crime</a:t>
          </a:r>
          <a:r>
            <a:rPr lang="nb-NO" sz="1400" kern="1200" dirty="0" smtClean="0"/>
            <a:t> - </a:t>
          </a:r>
          <a:r>
            <a:rPr lang="nb-NO" sz="1400" kern="1200" dirty="0" err="1" smtClean="0"/>
            <a:t>source</a:t>
          </a:r>
          <a:r>
            <a:rPr lang="nb-NO" sz="1400" kern="1200" dirty="0" smtClean="0"/>
            <a:t> </a:t>
          </a:r>
          <a:r>
            <a:rPr lang="nb-NO" sz="1400" kern="1200" dirty="0" err="1" smtClean="0"/>
            <a:t>of</a:t>
          </a:r>
          <a:r>
            <a:rPr lang="nb-NO" sz="1400" kern="1200" dirty="0" smtClean="0"/>
            <a:t> </a:t>
          </a:r>
          <a:r>
            <a:rPr lang="nb-NO" sz="1400" kern="1200" dirty="0" err="1" smtClean="0"/>
            <a:t>insecurity</a:t>
          </a:r>
          <a:r>
            <a:rPr lang="nb-NO" sz="1400" kern="1200" dirty="0" smtClean="0"/>
            <a:t> </a:t>
          </a:r>
          <a:endParaRPr lang="en-US" sz="1400" kern="1200" dirty="0"/>
        </a:p>
      </dsp:txBody>
      <dsp:txXfrm>
        <a:off x="311072" y="2093387"/>
        <a:ext cx="7666688" cy="418633"/>
      </dsp:txXfrm>
    </dsp:sp>
    <dsp:sp modelId="{1E8BD335-12A1-4BFF-A3B0-0BD0DF1B5FE8}">
      <dsp:nvSpPr>
        <dsp:cNvPr id="0" name=""/>
        <dsp:cNvSpPr/>
      </dsp:nvSpPr>
      <dsp:spPr>
        <a:xfrm>
          <a:off x="49426" y="2041057"/>
          <a:ext cx="523292" cy="5232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26392C-A648-4BBE-8A89-0E69606E7812}">
      <dsp:nvSpPr>
        <dsp:cNvPr id="0" name=""/>
        <dsp:cNvSpPr/>
      </dsp:nvSpPr>
      <dsp:spPr>
        <a:xfrm>
          <a:off x="-3075149" y="-473451"/>
          <a:ext cx="3668131" cy="3668131"/>
        </a:xfrm>
        <a:prstGeom prst="blockArc">
          <a:avLst>
            <a:gd name="adj1" fmla="val 18900000"/>
            <a:gd name="adj2" fmla="val 2700000"/>
            <a:gd name="adj3" fmla="val 589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0079FB-3507-42E6-8D55-64753F9404D0}">
      <dsp:nvSpPr>
        <dsp:cNvPr id="0" name=""/>
        <dsp:cNvSpPr/>
      </dsp:nvSpPr>
      <dsp:spPr>
        <a:xfrm>
          <a:off x="311072" y="209208"/>
          <a:ext cx="7666688" cy="41863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2291" tIns="35560" rIns="35560" bIns="3556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err="1" smtClean="0">
              <a:solidFill>
                <a:schemeClr val="tx1"/>
              </a:solidFill>
            </a:rPr>
            <a:t>What</a:t>
          </a:r>
          <a:r>
            <a:rPr lang="nb-NO" sz="1400" kern="1200" dirty="0" smtClean="0">
              <a:solidFill>
                <a:schemeClr val="tx1"/>
              </a:solidFill>
            </a:rPr>
            <a:t> is </a:t>
          </a:r>
          <a:r>
            <a:rPr lang="nb-NO" sz="1400" kern="1200" dirty="0" err="1" smtClean="0">
              <a:solidFill>
                <a:schemeClr val="tx1"/>
              </a:solidFill>
            </a:rPr>
            <a:t>community</a:t>
          </a:r>
          <a:r>
            <a:rPr lang="nb-NO" sz="1400" kern="1200" dirty="0" smtClean="0">
              <a:solidFill>
                <a:schemeClr val="tx1"/>
              </a:solidFill>
            </a:rPr>
            <a:t> – </a:t>
          </a:r>
          <a:r>
            <a:rPr lang="nb-NO" sz="1400" kern="1200" dirty="0" err="1" smtClean="0">
              <a:solidFill>
                <a:schemeClr val="tx1"/>
              </a:solidFill>
            </a:rPr>
            <a:t>oriented</a:t>
          </a:r>
          <a:r>
            <a:rPr lang="nb-NO" sz="1400" kern="1200" dirty="0" smtClean="0">
              <a:solidFill>
                <a:schemeClr val="tx1"/>
              </a:solidFill>
            </a:rPr>
            <a:t> </a:t>
          </a:r>
          <a:r>
            <a:rPr lang="nb-NO" sz="1400" kern="1200" dirty="0" err="1" smtClean="0">
              <a:solidFill>
                <a:schemeClr val="tx1"/>
              </a:solidFill>
            </a:rPr>
            <a:t>policing</a:t>
          </a:r>
          <a:r>
            <a:rPr lang="nb-NO" sz="1400" kern="1200" dirty="0" smtClean="0">
              <a:solidFill>
                <a:schemeClr val="tx1"/>
              </a:solidFill>
            </a:rPr>
            <a:t>?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311072" y="209208"/>
        <a:ext cx="7666688" cy="418633"/>
      </dsp:txXfrm>
    </dsp:sp>
    <dsp:sp modelId="{C417CBD5-28B0-415C-9DFA-E05B1B938502}">
      <dsp:nvSpPr>
        <dsp:cNvPr id="0" name=""/>
        <dsp:cNvSpPr/>
      </dsp:nvSpPr>
      <dsp:spPr>
        <a:xfrm>
          <a:off x="49426" y="156878"/>
          <a:ext cx="523292" cy="5232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E3CDF4-F369-4405-A1FC-1E9E20BF458D}">
      <dsp:nvSpPr>
        <dsp:cNvPr id="0" name=""/>
        <dsp:cNvSpPr/>
      </dsp:nvSpPr>
      <dsp:spPr>
        <a:xfrm>
          <a:off x="551085" y="837267"/>
          <a:ext cx="7426675" cy="41863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2291" tIns="35560" rIns="35560" bIns="3556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/>
            <a:t>Is it a </a:t>
          </a:r>
          <a:r>
            <a:rPr lang="nb-NO" sz="1400" kern="1200" dirty="0" err="1" smtClean="0"/>
            <a:t>strategy</a:t>
          </a:r>
          <a:r>
            <a:rPr lang="nb-NO" sz="1400" kern="1200" dirty="0" smtClean="0"/>
            <a:t>? A </a:t>
          </a:r>
          <a:r>
            <a:rPr lang="nb-NO" sz="1400" kern="1200" dirty="0" err="1" smtClean="0"/>
            <a:t>model</a:t>
          </a:r>
          <a:r>
            <a:rPr lang="nb-NO" sz="1400" kern="1200" dirty="0" smtClean="0"/>
            <a:t>? A </a:t>
          </a:r>
          <a:r>
            <a:rPr lang="nb-NO" sz="1400" kern="1200" dirty="0" err="1" smtClean="0"/>
            <a:t>philosophy</a:t>
          </a:r>
          <a:r>
            <a:rPr lang="nb-NO" sz="1400" kern="1200" dirty="0" smtClean="0"/>
            <a:t>? </a:t>
          </a:r>
          <a:r>
            <a:rPr lang="nb-NO" sz="1400" kern="1200" dirty="0" err="1" smtClean="0"/>
            <a:t>Does</a:t>
          </a:r>
          <a:r>
            <a:rPr lang="nb-NO" sz="1400" kern="1200" dirty="0" smtClean="0"/>
            <a:t> it </a:t>
          </a:r>
          <a:r>
            <a:rPr lang="nb-NO" sz="1400" kern="1200" dirty="0" err="1" smtClean="0"/>
            <a:t>differ</a:t>
          </a:r>
          <a:r>
            <a:rPr lang="nb-NO" sz="1400" kern="1200" dirty="0" smtClean="0"/>
            <a:t> in </a:t>
          </a:r>
          <a:r>
            <a:rPr lang="nb-NO" sz="1400" kern="1200" dirty="0" err="1" smtClean="0"/>
            <a:t>each</a:t>
          </a:r>
          <a:r>
            <a:rPr lang="nb-NO" sz="1400" kern="1200" dirty="0" smtClean="0"/>
            <a:t> </a:t>
          </a:r>
          <a:r>
            <a:rPr lang="nb-NO" sz="1400" kern="1200" dirty="0" err="1" smtClean="0"/>
            <a:t>context</a:t>
          </a:r>
          <a:r>
            <a:rPr lang="nb-NO" sz="1400" kern="1200" dirty="0" smtClean="0"/>
            <a:t>? </a:t>
          </a:r>
          <a:endParaRPr lang="en-US" sz="1400" kern="1200" dirty="0"/>
        </a:p>
      </dsp:txBody>
      <dsp:txXfrm>
        <a:off x="551085" y="837267"/>
        <a:ext cx="7426675" cy="418633"/>
      </dsp:txXfrm>
    </dsp:sp>
    <dsp:sp modelId="{E2453F79-A699-4ABF-A108-19769E6CD1F4}">
      <dsp:nvSpPr>
        <dsp:cNvPr id="0" name=""/>
        <dsp:cNvSpPr/>
      </dsp:nvSpPr>
      <dsp:spPr>
        <a:xfrm>
          <a:off x="289439" y="784938"/>
          <a:ext cx="523292" cy="5232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A1ABEE-2832-48DA-8EB8-CFC0B74A3C95}">
      <dsp:nvSpPr>
        <dsp:cNvPr id="0" name=""/>
        <dsp:cNvSpPr/>
      </dsp:nvSpPr>
      <dsp:spPr>
        <a:xfrm>
          <a:off x="551085" y="1465327"/>
          <a:ext cx="7426675" cy="41863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2291" tIns="35560" rIns="35560" bIns="3556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/>
            <a:t>Who </a:t>
          </a:r>
          <a:r>
            <a:rPr lang="nb-NO" sz="1400" kern="1200" dirty="0" err="1" smtClean="0"/>
            <a:t>decides</a:t>
          </a:r>
          <a:r>
            <a:rPr lang="nb-NO" sz="1400" kern="1200" dirty="0" smtClean="0"/>
            <a:t> </a:t>
          </a:r>
          <a:r>
            <a:rPr lang="nb-NO" sz="1400" kern="1200" dirty="0" err="1" smtClean="0"/>
            <a:t>the</a:t>
          </a:r>
          <a:r>
            <a:rPr lang="nb-NO" sz="1400" kern="1200" dirty="0" smtClean="0"/>
            <a:t> </a:t>
          </a:r>
          <a:r>
            <a:rPr lang="nb-NO" sz="1400" kern="1200" dirty="0" err="1" smtClean="0"/>
            <a:t>definition</a:t>
          </a:r>
          <a:r>
            <a:rPr lang="nb-NO" sz="1400" kern="1200" dirty="0" smtClean="0"/>
            <a:t> – </a:t>
          </a:r>
          <a:r>
            <a:rPr lang="nb-NO" sz="1400" kern="1200" dirty="0" err="1" smtClean="0"/>
            <a:t>the</a:t>
          </a:r>
          <a:r>
            <a:rPr lang="nb-NO" sz="1400" kern="1200" dirty="0" smtClean="0"/>
            <a:t> </a:t>
          </a:r>
          <a:r>
            <a:rPr lang="nb-NO" sz="1400" kern="1200" dirty="0" err="1" smtClean="0"/>
            <a:t>international</a:t>
          </a:r>
          <a:r>
            <a:rPr lang="nb-NO" sz="1400" kern="1200" dirty="0" smtClean="0"/>
            <a:t> </a:t>
          </a:r>
          <a:r>
            <a:rPr lang="nb-NO" sz="1400" kern="1200" dirty="0" err="1" smtClean="0"/>
            <a:t>community</a:t>
          </a:r>
          <a:r>
            <a:rPr lang="nb-NO" sz="1400" kern="1200" dirty="0" smtClean="0"/>
            <a:t>? National </a:t>
          </a:r>
          <a:r>
            <a:rPr lang="nb-NO" sz="1400" kern="1200" dirty="0" err="1" smtClean="0"/>
            <a:t>police</a:t>
          </a:r>
          <a:r>
            <a:rPr lang="nb-NO" sz="1400" kern="1200" dirty="0" smtClean="0"/>
            <a:t>? </a:t>
          </a:r>
          <a:r>
            <a:rPr lang="nb-NO" sz="1400" kern="1200" dirty="0" err="1" smtClean="0"/>
            <a:t>Civil</a:t>
          </a:r>
          <a:r>
            <a:rPr lang="nb-NO" sz="1400" kern="1200" dirty="0" smtClean="0"/>
            <a:t> </a:t>
          </a:r>
          <a:r>
            <a:rPr lang="nb-NO" sz="1400" kern="1200" dirty="0" err="1" smtClean="0"/>
            <a:t>society</a:t>
          </a:r>
          <a:r>
            <a:rPr lang="nb-NO" sz="1400" kern="1200" dirty="0" smtClean="0"/>
            <a:t>?</a:t>
          </a:r>
          <a:endParaRPr lang="en-US" sz="1400" kern="1200" dirty="0"/>
        </a:p>
      </dsp:txBody>
      <dsp:txXfrm>
        <a:off x="551085" y="1465327"/>
        <a:ext cx="7426675" cy="418633"/>
      </dsp:txXfrm>
    </dsp:sp>
    <dsp:sp modelId="{E7798B5C-4642-41E9-BCAB-77485E83D919}">
      <dsp:nvSpPr>
        <dsp:cNvPr id="0" name=""/>
        <dsp:cNvSpPr/>
      </dsp:nvSpPr>
      <dsp:spPr>
        <a:xfrm>
          <a:off x="289439" y="1412998"/>
          <a:ext cx="523292" cy="5232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71842F-D127-4593-A18C-AC209369EA77}">
      <dsp:nvSpPr>
        <dsp:cNvPr id="0" name=""/>
        <dsp:cNvSpPr/>
      </dsp:nvSpPr>
      <dsp:spPr>
        <a:xfrm>
          <a:off x="311072" y="2093387"/>
          <a:ext cx="7666688" cy="41863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2291" tIns="35560" rIns="35560" bIns="3556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COP aims to establish (or re-establish) trusting relationships between communities and police – preventative, collaborative and problem solving</a:t>
          </a:r>
          <a:endParaRPr lang="en-US" sz="1400" kern="1200" dirty="0"/>
        </a:p>
      </dsp:txBody>
      <dsp:txXfrm>
        <a:off x="311072" y="2093387"/>
        <a:ext cx="7666688" cy="418633"/>
      </dsp:txXfrm>
    </dsp:sp>
    <dsp:sp modelId="{1E8BD335-12A1-4BFF-A3B0-0BD0DF1B5FE8}">
      <dsp:nvSpPr>
        <dsp:cNvPr id="0" name=""/>
        <dsp:cNvSpPr/>
      </dsp:nvSpPr>
      <dsp:spPr>
        <a:xfrm>
          <a:off x="49426" y="2041057"/>
          <a:ext cx="523292" cy="5232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01445A-9BB3-4159-9953-DE6BE3C80BC7}">
      <dsp:nvSpPr>
        <dsp:cNvPr id="0" name=""/>
        <dsp:cNvSpPr/>
      </dsp:nvSpPr>
      <dsp:spPr>
        <a:xfrm>
          <a:off x="3197471" y="1246660"/>
          <a:ext cx="1597056" cy="1597252"/>
        </a:xfrm>
        <a:prstGeom prst="ellipse">
          <a:avLst/>
        </a:prstGeom>
        <a:solidFill>
          <a:schemeClr val="accent3">
            <a:lumMod val="60000"/>
            <a:lumOff val="4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E97D7FA-B919-4A30-B897-624A8AC9F978}">
      <dsp:nvSpPr>
        <dsp:cNvPr id="0" name=""/>
        <dsp:cNvSpPr/>
      </dsp:nvSpPr>
      <dsp:spPr>
        <a:xfrm>
          <a:off x="3081019" y="0"/>
          <a:ext cx="1829960" cy="97930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chemeClr val="accent2"/>
              </a:solidFill>
            </a:rPr>
            <a:t>Extreme </a:t>
          </a:r>
          <a:r>
            <a:rPr lang="en-US" sz="1600" kern="1200" dirty="0">
              <a:solidFill>
                <a:schemeClr val="bg1"/>
              </a:solidFill>
            </a:rPr>
            <a:t>conflict-sensitivity</a:t>
          </a:r>
        </a:p>
      </dsp:txBody>
      <dsp:txXfrm>
        <a:off x="3081019" y="0"/>
        <a:ext cx="1829960" cy="979308"/>
      </dsp:txXfrm>
    </dsp:sp>
    <dsp:sp modelId="{7154B2A4-4DCF-4866-BD4C-51DAF3A19CEC}">
      <dsp:nvSpPr>
        <dsp:cNvPr id="0" name=""/>
        <dsp:cNvSpPr/>
      </dsp:nvSpPr>
      <dsp:spPr>
        <a:xfrm>
          <a:off x="3665941" y="1471901"/>
          <a:ext cx="1597056" cy="1597252"/>
        </a:xfrm>
        <a:prstGeom prst="ellipse">
          <a:avLst/>
        </a:prstGeom>
        <a:solidFill>
          <a:schemeClr val="accent4">
            <a:lumMod val="60000"/>
            <a:lumOff val="4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BD3C4F3-AE07-418E-B478-3ECAE7F47C43}">
      <dsp:nvSpPr>
        <dsp:cNvPr id="0" name=""/>
        <dsp:cNvSpPr/>
      </dsp:nvSpPr>
      <dsp:spPr>
        <a:xfrm>
          <a:off x="5459968" y="930343"/>
          <a:ext cx="1730144" cy="107723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chemeClr val="accent2"/>
              </a:solidFill>
            </a:rPr>
            <a:t>Chronic violence</a:t>
          </a:r>
          <a:r>
            <a:rPr lang="en-US" sz="1600" kern="1200" dirty="0">
              <a:solidFill>
                <a:schemeClr val="bg1"/>
              </a:solidFill>
            </a:rPr>
            <a:t>: gender, minorities</a:t>
          </a:r>
        </a:p>
      </dsp:txBody>
      <dsp:txXfrm>
        <a:off x="5459968" y="930343"/>
        <a:ext cx="1730144" cy="1077239"/>
      </dsp:txXfrm>
    </dsp:sp>
    <dsp:sp modelId="{FF297CB3-9FA8-40C9-AE60-AF8CD0D3B2F9}">
      <dsp:nvSpPr>
        <dsp:cNvPr id="0" name=""/>
        <dsp:cNvSpPr/>
      </dsp:nvSpPr>
      <dsp:spPr>
        <a:xfrm>
          <a:off x="3781062" y="1978693"/>
          <a:ext cx="1597056" cy="1597252"/>
        </a:xfrm>
        <a:prstGeom prst="ellipse">
          <a:avLst/>
        </a:prstGeom>
        <a:solidFill>
          <a:schemeClr val="accent4">
            <a:lumMod val="7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4B283C1-2C74-4FF5-A6D5-A15C3DAA4C47}">
      <dsp:nvSpPr>
        <dsp:cNvPr id="0" name=""/>
        <dsp:cNvSpPr/>
      </dsp:nvSpPr>
      <dsp:spPr>
        <a:xfrm>
          <a:off x="5626328" y="2301375"/>
          <a:ext cx="1696872" cy="115068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chemeClr val="accent2"/>
              </a:solidFill>
            </a:rPr>
            <a:t>Weak/corrupt</a:t>
          </a:r>
          <a:r>
            <a:rPr lang="en-US" sz="1600" kern="1200" dirty="0">
              <a:solidFill>
                <a:schemeClr val="bg1"/>
              </a:solidFill>
            </a:rPr>
            <a:t> formal institutions</a:t>
          </a:r>
        </a:p>
      </dsp:txBody>
      <dsp:txXfrm>
        <a:off x="5626328" y="2301375"/>
        <a:ext cx="1696872" cy="1150687"/>
      </dsp:txXfrm>
    </dsp:sp>
    <dsp:sp modelId="{2ADB6B19-C42C-421F-B608-EB1690CFC5C2}">
      <dsp:nvSpPr>
        <dsp:cNvPr id="0" name=""/>
        <dsp:cNvSpPr/>
      </dsp:nvSpPr>
      <dsp:spPr>
        <a:xfrm>
          <a:off x="3456993" y="2385106"/>
          <a:ext cx="1597056" cy="1597252"/>
        </a:xfrm>
        <a:prstGeom prst="ellipse">
          <a:avLst/>
        </a:prstGeom>
        <a:solidFill>
          <a:schemeClr val="accent4">
            <a:lumMod val="7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FA0E196-58EA-46AD-B0D5-E2DDE95F6EE3}">
      <dsp:nvSpPr>
        <dsp:cNvPr id="0" name=""/>
        <dsp:cNvSpPr/>
      </dsp:nvSpPr>
      <dsp:spPr>
        <a:xfrm>
          <a:off x="4894344" y="3843787"/>
          <a:ext cx="1829960" cy="105275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chemeClr val="bg1"/>
              </a:solidFill>
            </a:rPr>
            <a:t>Strong </a:t>
          </a:r>
          <a:r>
            <a:rPr lang="en-US" sz="1600" kern="1200" dirty="0">
              <a:solidFill>
                <a:schemeClr val="accent2"/>
              </a:solidFill>
            </a:rPr>
            <a:t>informal security</a:t>
          </a:r>
          <a:r>
            <a:rPr lang="en-US" sz="1600" kern="1200" dirty="0">
              <a:solidFill>
                <a:schemeClr val="bg1"/>
              </a:solidFill>
            </a:rPr>
            <a:t> networks</a:t>
          </a:r>
        </a:p>
      </dsp:txBody>
      <dsp:txXfrm>
        <a:off x="4894344" y="3843787"/>
        <a:ext cx="1829960" cy="1052756"/>
      </dsp:txXfrm>
    </dsp:sp>
    <dsp:sp modelId="{AD312037-3C76-4FEF-A216-3CF368C70FF7}">
      <dsp:nvSpPr>
        <dsp:cNvPr id="0" name=""/>
        <dsp:cNvSpPr/>
      </dsp:nvSpPr>
      <dsp:spPr>
        <a:xfrm>
          <a:off x="2937949" y="2385106"/>
          <a:ext cx="1597056" cy="1597252"/>
        </a:xfrm>
        <a:prstGeom prst="ellipse">
          <a:avLst/>
        </a:prstGeom>
        <a:solidFill>
          <a:schemeClr val="accent3">
            <a:lumMod val="7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F76EB60-5A3F-4AA7-B029-24E6FF53AF6D}">
      <dsp:nvSpPr>
        <dsp:cNvPr id="0" name=""/>
        <dsp:cNvSpPr/>
      </dsp:nvSpPr>
      <dsp:spPr>
        <a:xfrm>
          <a:off x="1267694" y="3843787"/>
          <a:ext cx="1829960" cy="105275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chemeClr val="bg1"/>
              </a:solidFill>
            </a:rPr>
            <a:t>Police and government as </a:t>
          </a:r>
          <a:r>
            <a:rPr lang="en-US" sz="1600" kern="1200" dirty="0">
              <a:solidFill>
                <a:schemeClr val="accent2"/>
              </a:solidFill>
            </a:rPr>
            <a:t>providers of insecurity</a:t>
          </a:r>
        </a:p>
      </dsp:txBody>
      <dsp:txXfrm>
        <a:off x="1267694" y="3843787"/>
        <a:ext cx="1829960" cy="1052756"/>
      </dsp:txXfrm>
    </dsp:sp>
    <dsp:sp modelId="{259F2163-1C63-4C1E-A19C-1803729DA48D}">
      <dsp:nvSpPr>
        <dsp:cNvPr id="0" name=""/>
        <dsp:cNvSpPr/>
      </dsp:nvSpPr>
      <dsp:spPr>
        <a:xfrm>
          <a:off x="2613880" y="1978693"/>
          <a:ext cx="1597056" cy="1597252"/>
        </a:xfrm>
        <a:prstGeom prst="ellipse">
          <a:avLst/>
        </a:prstGeom>
        <a:solidFill>
          <a:schemeClr val="accent3">
            <a:lumMod val="7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4201CB4-5483-4D0B-8343-0D9D72E3BEFB}">
      <dsp:nvSpPr>
        <dsp:cNvPr id="0" name=""/>
        <dsp:cNvSpPr/>
      </dsp:nvSpPr>
      <dsp:spPr>
        <a:xfrm>
          <a:off x="668798" y="2301375"/>
          <a:ext cx="1696872" cy="115068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chemeClr val="accent2"/>
              </a:solidFill>
            </a:rPr>
            <a:t>Lack of trust </a:t>
          </a:r>
          <a:r>
            <a:rPr lang="en-US" sz="1600" kern="1200" dirty="0">
              <a:solidFill>
                <a:schemeClr val="bg1"/>
              </a:solidFill>
            </a:rPr>
            <a:t>and accountability</a:t>
          </a:r>
        </a:p>
      </dsp:txBody>
      <dsp:txXfrm>
        <a:off x="668798" y="2301375"/>
        <a:ext cx="1696872" cy="1150687"/>
      </dsp:txXfrm>
    </dsp:sp>
    <dsp:sp modelId="{08984464-05B7-4C20-80F0-5BFAB55C69D0}">
      <dsp:nvSpPr>
        <dsp:cNvPr id="0" name=""/>
        <dsp:cNvSpPr/>
      </dsp:nvSpPr>
      <dsp:spPr>
        <a:xfrm>
          <a:off x="2729001" y="1471901"/>
          <a:ext cx="1597056" cy="1597252"/>
        </a:xfrm>
        <a:prstGeom prst="ellipse">
          <a:avLst/>
        </a:prstGeom>
        <a:solidFill>
          <a:schemeClr val="accent4">
            <a:lumMod val="20000"/>
            <a:lumOff val="8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C2DE5C0-1DD7-4BAF-9121-5B43FA1C3EE4}">
      <dsp:nvSpPr>
        <dsp:cNvPr id="0" name=""/>
        <dsp:cNvSpPr/>
      </dsp:nvSpPr>
      <dsp:spPr>
        <a:xfrm>
          <a:off x="801886" y="930343"/>
          <a:ext cx="1730144" cy="107723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chemeClr val="bg1"/>
              </a:solidFill>
            </a:rPr>
            <a:t>Competing reform </a:t>
          </a:r>
          <a:r>
            <a:rPr lang="en-US" sz="1600" kern="1200" dirty="0">
              <a:solidFill>
                <a:schemeClr val="accent2"/>
              </a:solidFill>
            </a:rPr>
            <a:t>processes/political agendas</a:t>
          </a:r>
        </a:p>
      </dsp:txBody>
      <dsp:txXfrm>
        <a:off x="801886" y="930343"/>
        <a:ext cx="1730144" cy="10772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DDFF2F-3BF7-4EF1-94C1-A693D9757340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F5F550-B3F1-41C9-9876-43931D0A2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3118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013BB-223A-4A7A-A9B6-504A14290792}" type="datetimeFigureOut">
              <a:rPr lang="nb-NO" smtClean="0"/>
              <a:t>14.11.2016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BF349-27A5-44C1-8C69-2C3879FAD2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5638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Fors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531" y="2571889"/>
            <a:ext cx="2147040" cy="17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Bilde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93"/>
          <a:stretch/>
        </p:blipFill>
        <p:spPr>
          <a:xfrm>
            <a:off x="4476749" y="2570986"/>
            <a:ext cx="3240793" cy="1716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032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noProof="0" smtClean="0"/>
              <a:t>Norwegian University of Life Sciences</a:t>
            </a:r>
            <a:endParaRPr lang="en-GB" noProof="0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 err="1" smtClean="0"/>
              <a:t>Tittel</a:t>
            </a:r>
            <a:r>
              <a:rPr lang="en-GB" noProof="0" dirty="0" smtClean="0"/>
              <a:t> </a:t>
            </a:r>
            <a:r>
              <a:rPr lang="en-GB" noProof="0" dirty="0" err="1" smtClean="0"/>
              <a:t>på</a:t>
            </a:r>
            <a:r>
              <a:rPr lang="en-GB" noProof="0" dirty="0" smtClean="0"/>
              <a:t> </a:t>
            </a:r>
            <a:r>
              <a:rPr lang="en-GB" noProof="0" dirty="0" err="1" smtClean="0"/>
              <a:t>presentasjon</a:t>
            </a:r>
            <a:endParaRPr lang="en-GB" noProof="0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9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576000" y="1920873"/>
            <a:ext cx="7992000" cy="4127501"/>
          </a:xfrm>
          <a:noFill/>
        </p:spPr>
        <p:txBody>
          <a:bodyPr tIns="216000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868463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stes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NMBU\nmbu_ppt_sisteside_grafikk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20874"/>
            <a:ext cx="9144000" cy="493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3588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79353" y="1844825"/>
            <a:ext cx="3794294" cy="3960440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Fourth level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Fifth level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70353" y="1844825"/>
            <a:ext cx="3794294" cy="3960440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Fourth level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Fifth level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noProof="0" smtClean="0"/>
              <a:t>Norwegian University of Life Sciences</a:t>
            </a:r>
            <a:endParaRPr lang="en-GB" noProof="0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 err="1" smtClean="0"/>
              <a:t>Tittel</a:t>
            </a:r>
            <a:r>
              <a:rPr lang="en-GB" noProof="0" dirty="0" smtClean="0"/>
              <a:t> </a:t>
            </a:r>
            <a:r>
              <a:rPr lang="en-GB" noProof="0" dirty="0" err="1" smtClean="0"/>
              <a:t>på</a:t>
            </a:r>
            <a:r>
              <a:rPr lang="en-GB" noProof="0" dirty="0" smtClean="0"/>
              <a:t> </a:t>
            </a:r>
            <a:r>
              <a:rPr lang="en-GB" noProof="0" dirty="0" err="1" smtClean="0"/>
              <a:t>presentasjon</a:t>
            </a:r>
            <a:endParaRPr lang="en-GB" noProof="0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9755124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5862" y="1592719"/>
            <a:ext cx="3807674" cy="738664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763687" y="1592719"/>
            <a:ext cx="3807939" cy="738664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noProof="0" smtClean="0"/>
              <a:t>Norwegian University of Life Sciences</a:t>
            </a:r>
            <a:endParaRPr lang="en-GB" noProof="0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 err="1" smtClean="0"/>
              <a:t>Tittel</a:t>
            </a:r>
            <a:r>
              <a:rPr lang="en-GB" noProof="0" dirty="0" smtClean="0"/>
              <a:t> </a:t>
            </a:r>
            <a:r>
              <a:rPr lang="en-GB" noProof="0" dirty="0" err="1" smtClean="0"/>
              <a:t>på</a:t>
            </a:r>
            <a:r>
              <a:rPr lang="en-GB" noProof="0" dirty="0" smtClean="0"/>
              <a:t> </a:t>
            </a:r>
            <a:r>
              <a:rPr lang="en-GB" noProof="0" dirty="0" err="1" smtClean="0"/>
              <a:t>presentasjon</a:t>
            </a:r>
            <a:endParaRPr lang="en-GB" noProof="0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12" name="Plassholder for innhold 2"/>
          <p:cNvSpPr>
            <a:spLocks noGrp="1"/>
          </p:cNvSpPr>
          <p:nvPr>
            <p:ph sz="half" idx="13"/>
          </p:nvPr>
        </p:nvSpPr>
        <p:spPr>
          <a:xfrm>
            <a:off x="579353" y="2348880"/>
            <a:ext cx="3794294" cy="3456384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Fourth level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Fifth level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3" name="Plassholder for innhold 3"/>
          <p:cNvSpPr>
            <a:spLocks noGrp="1"/>
          </p:cNvSpPr>
          <p:nvPr>
            <p:ph sz="half" idx="2"/>
          </p:nvPr>
        </p:nvSpPr>
        <p:spPr>
          <a:xfrm>
            <a:off x="4770353" y="2348880"/>
            <a:ext cx="3794294" cy="3456384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Fourth level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Fifth level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818289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noProof="0" smtClean="0"/>
              <a:t>Norwegian University of Life Sciences</a:t>
            </a:r>
            <a:endParaRPr lang="en-GB" noProof="0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 err="1" smtClean="0"/>
              <a:t>Tittel</a:t>
            </a:r>
            <a:r>
              <a:rPr lang="en-GB" noProof="0" dirty="0" smtClean="0"/>
              <a:t> </a:t>
            </a:r>
            <a:r>
              <a:rPr lang="en-GB" noProof="0" dirty="0" err="1" smtClean="0"/>
              <a:t>på</a:t>
            </a:r>
            <a:r>
              <a:rPr lang="en-GB" noProof="0" dirty="0" smtClean="0"/>
              <a:t> </a:t>
            </a:r>
            <a:r>
              <a:rPr lang="en-GB" noProof="0" dirty="0" err="1" smtClean="0"/>
              <a:t>presentasjon</a:t>
            </a:r>
            <a:endParaRPr lang="en-GB" noProof="0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322050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noProof="0" smtClean="0"/>
              <a:t>Norwegian University of Life Sciences</a:t>
            </a:r>
            <a:endParaRPr lang="en-GB" noProof="0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 err="1" smtClean="0"/>
              <a:t>Tittel</a:t>
            </a:r>
            <a:r>
              <a:rPr lang="en-GB" noProof="0" dirty="0" smtClean="0"/>
              <a:t> </a:t>
            </a:r>
            <a:r>
              <a:rPr lang="en-GB" noProof="0" dirty="0" err="1" smtClean="0"/>
              <a:t>på</a:t>
            </a:r>
            <a:r>
              <a:rPr lang="en-GB" noProof="0" dirty="0" smtClean="0"/>
              <a:t> </a:t>
            </a:r>
            <a:r>
              <a:rPr lang="en-GB" noProof="0" dirty="0" err="1" smtClean="0"/>
              <a:t>presentasjon</a:t>
            </a:r>
            <a:endParaRPr lang="en-GB" noProof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707763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animasjon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598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#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noProof="0" smtClean="0"/>
              <a:t>Norwegian University of Life Sciences</a:t>
            </a:r>
            <a:endParaRPr lang="en-GB" noProof="0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 smtClean="0"/>
              <a:t>Tittel</a:t>
            </a:r>
            <a:r>
              <a:rPr lang="en-GB" noProof="0" dirty="0" smtClean="0"/>
              <a:t> </a:t>
            </a:r>
            <a:r>
              <a:rPr lang="en-GB" noProof="0" dirty="0" err="1" smtClean="0"/>
              <a:t>på</a:t>
            </a:r>
            <a:r>
              <a:rPr lang="en-GB" noProof="0" dirty="0" smtClean="0"/>
              <a:t> </a:t>
            </a:r>
            <a:r>
              <a:rPr lang="en-GB" noProof="0" dirty="0" err="1" smtClean="0"/>
              <a:t>presentasjon</a:t>
            </a:r>
            <a:endParaRPr lang="en-GB" noProof="0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6503D8D-F27D-49CA-A299-3589FD585F6D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cxnSp>
        <p:nvCxnSpPr>
          <p:cNvPr id="7" name="Rett linje 6"/>
          <p:cNvCxnSpPr/>
          <p:nvPr userDrawn="1"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2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369332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3956400"/>
            <a:ext cx="7992000" cy="336550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err="1" smtClean="0"/>
              <a:t>Dato</a:t>
            </a:r>
            <a:endParaRPr lang="en-GB" noProof="0" dirty="0"/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8646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#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369332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noProof="0" smtClean="0"/>
              <a:t>Norwegian University of Life Sciences</a:t>
            </a:r>
            <a:endParaRPr lang="en-GB" noProof="0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ICT4COP: A </a:t>
            </a:r>
            <a:r>
              <a:rPr lang="nb-NO" dirty="0" err="1" smtClean="0"/>
              <a:t>Horizon</a:t>
            </a:r>
            <a:r>
              <a:rPr lang="nb-NO" dirty="0" smtClean="0"/>
              <a:t> 2020 Research &amp; </a:t>
            </a:r>
            <a:r>
              <a:rPr lang="nb-NO" dirty="0" err="1" smtClean="0"/>
              <a:t>Innovation</a:t>
            </a:r>
            <a:r>
              <a:rPr lang="nb-NO" dirty="0" smtClean="0"/>
              <a:t> Project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6503D8D-F27D-49CA-A299-3589FD585F6D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cxnSp>
        <p:nvCxnSpPr>
          <p:cNvPr id="7" name="Rett linje 6"/>
          <p:cNvCxnSpPr/>
          <p:nvPr userDrawn="1"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3956400"/>
            <a:ext cx="7992000" cy="336550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err="1" smtClean="0"/>
              <a:t>Dato</a:t>
            </a:r>
            <a:endParaRPr lang="en-GB" noProof="0" dirty="0"/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9438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noProof="0" smtClean="0"/>
              <a:t>Norwegian University of Life Sciences</a:t>
            </a:r>
            <a:endParaRPr lang="en-GB" noProof="0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 err="1" smtClean="0"/>
              <a:t>Tittel</a:t>
            </a:r>
            <a:r>
              <a:rPr lang="en-GB" noProof="0" dirty="0" smtClean="0"/>
              <a:t> </a:t>
            </a:r>
            <a:r>
              <a:rPr lang="en-GB" noProof="0" dirty="0" err="1" smtClean="0"/>
              <a:t>på</a:t>
            </a:r>
            <a:r>
              <a:rPr lang="en-GB" noProof="0" dirty="0" smtClean="0"/>
              <a:t> </a:t>
            </a:r>
            <a:r>
              <a:rPr lang="en-GB" noProof="0" dirty="0" err="1" smtClean="0"/>
              <a:t>presentasjon</a:t>
            </a:r>
            <a:endParaRPr lang="en-GB" noProof="0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98607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 til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16000" y="1825831"/>
            <a:ext cx="3852000" cy="3979433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noProof="0" smtClean="0"/>
              <a:t>Norwegian University of Life Sciences</a:t>
            </a:r>
            <a:endParaRPr lang="en-GB" noProof="0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 err="1" smtClean="0"/>
              <a:t>Tittel</a:t>
            </a:r>
            <a:r>
              <a:rPr lang="en-GB" noProof="0" dirty="0" smtClean="0"/>
              <a:t> </a:t>
            </a:r>
            <a:r>
              <a:rPr lang="en-GB" noProof="0" dirty="0" err="1" smtClean="0"/>
              <a:t>på</a:t>
            </a:r>
            <a:r>
              <a:rPr lang="en-GB" noProof="0" dirty="0" smtClean="0"/>
              <a:t> </a:t>
            </a:r>
            <a:r>
              <a:rPr lang="en-GB" noProof="0" dirty="0" err="1" smtClean="0"/>
              <a:t>presentasjon</a:t>
            </a:r>
            <a:endParaRPr lang="en-GB" noProof="0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575999" y="1922400"/>
            <a:ext cx="3870000" cy="4129200"/>
          </a:xfrm>
          <a:noFill/>
        </p:spPr>
        <p:txBody>
          <a:bodyPr tIns="216000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72565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 til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76000" y="1825831"/>
            <a:ext cx="3852000" cy="3979433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noProof="0" smtClean="0"/>
              <a:t>Norwegian University of Life Sciences</a:t>
            </a:r>
            <a:endParaRPr lang="en-GB" noProof="0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 err="1" smtClean="0"/>
              <a:t>Tittel</a:t>
            </a:r>
            <a:r>
              <a:rPr lang="en-GB" noProof="0" dirty="0" smtClean="0"/>
              <a:t> </a:t>
            </a:r>
            <a:r>
              <a:rPr lang="en-GB" noProof="0" dirty="0" err="1" smtClean="0"/>
              <a:t>på</a:t>
            </a:r>
            <a:r>
              <a:rPr lang="en-GB" noProof="0" dirty="0" smtClean="0"/>
              <a:t> </a:t>
            </a:r>
            <a:r>
              <a:rPr lang="en-GB" noProof="0" dirty="0" err="1" smtClean="0"/>
              <a:t>presentasjon</a:t>
            </a:r>
            <a:endParaRPr lang="en-GB" noProof="0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4716016" y="1922400"/>
            <a:ext cx="3870000" cy="4129200"/>
          </a:xfrm>
          <a:noFill/>
        </p:spPr>
        <p:txBody>
          <a:bodyPr tIns="2160000" bIns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861358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vileslide med farge og bilde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96512"/>
            <a:ext cx="9144000" cy="2761488"/>
          </a:xfrm>
          <a:prstGeom prst="rect">
            <a:avLst/>
          </a:prstGeom>
        </p:spPr>
      </p:pic>
      <p:sp>
        <p:nvSpPr>
          <p:cNvPr id="6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7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24622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dirty="0"/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4682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vileslide med tekst og bil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bilde 11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  <a:solidFill>
            <a:schemeClr val="bg1">
              <a:lumMod val="75000"/>
            </a:schemeClr>
          </a:solidFill>
        </p:spPr>
        <p:txBody>
          <a:bodyPr tIns="3600000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7970400" y="392400"/>
            <a:ext cx="676800" cy="5400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10" name="Plassholder for tekst 6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4096800"/>
            <a:ext cx="9144000" cy="27612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24622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281357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76000" y="932071"/>
            <a:ext cx="6818518" cy="615553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/>
          <a:p>
            <a:r>
              <a:rPr lang="en-GB" noProof="0" dirty="0" err="1" smtClean="0"/>
              <a:t>Klikk</a:t>
            </a:r>
            <a:r>
              <a:rPr lang="en-GB" noProof="0" dirty="0" smtClean="0"/>
              <a:t> for å </a:t>
            </a:r>
            <a:r>
              <a:rPr lang="en-GB" noProof="0" dirty="0" err="1" smtClean="0"/>
              <a:t>redigere</a:t>
            </a:r>
            <a:r>
              <a:rPr lang="en-GB" noProof="0" dirty="0" smtClean="0"/>
              <a:t> </a:t>
            </a:r>
            <a:r>
              <a:rPr lang="en-GB" noProof="0" dirty="0" err="1" smtClean="0"/>
              <a:t>tittelstil</a:t>
            </a:r>
            <a:endParaRPr lang="en-GB" noProof="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6000" y="1825831"/>
            <a:ext cx="7992000" cy="397943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/>
            <a:r>
              <a:rPr lang="en-GB" noProof="0" dirty="0" err="1" smtClean="0"/>
              <a:t>Klikk</a:t>
            </a:r>
            <a:r>
              <a:rPr lang="en-GB" noProof="0" dirty="0" smtClean="0"/>
              <a:t> for å </a:t>
            </a:r>
            <a:r>
              <a:rPr lang="en-GB" noProof="0" dirty="0" err="1" smtClean="0"/>
              <a:t>redigere</a:t>
            </a:r>
            <a:r>
              <a:rPr lang="en-GB" noProof="0" dirty="0" smtClean="0"/>
              <a:t> </a:t>
            </a:r>
            <a:r>
              <a:rPr lang="en-GB" noProof="0" dirty="0" err="1" smtClean="0"/>
              <a:t>tekststiler</a:t>
            </a:r>
            <a:r>
              <a:rPr lang="en-GB" noProof="0" dirty="0" smtClean="0"/>
              <a:t> </a:t>
            </a:r>
            <a:r>
              <a:rPr lang="en-GB" noProof="0" dirty="0" err="1" smtClean="0"/>
              <a:t>i</a:t>
            </a:r>
            <a:r>
              <a:rPr lang="en-GB" noProof="0" dirty="0" smtClean="0"/>
              <a:t> </a:t>
            </a:r>
            <a:r>
              <a:rPr lang="en-GB" noProof="0" dirty="0" err="1" smtClean="0"/>
              <a:t>malen</a:t>
            </a:r>
            <a:endParaRPr lang="en-GB" noProof="0" dirty="0" smtClean="0"/>
          </a:p>
          <a:p>
            <a:pPr lvl="1"/>
            <a:r>
              <a:rPr lang="en-GB" noProof="0" dirty="0" smtClean="0"/>
              <a:t>Andre </a:t>
            </a:r>
            <a:r>
              <a:rPr lang="en-GB" noProof="0" dirty="0" err="1" smtClean="0"/>
              <a:t>nivå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Tredje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nivå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Fjerde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nivå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Femte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nivå</a:t>
            </a:r>
            <a:endParaRPr lang="en-GB" noProof="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5353200" y="6372140"/>
            <a:ext cx="2891208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 b="0">
                <a:solidFill>
                  <a:srgbClr val="009D7F"/>
                </a:solidFill>
              </a:defRPr>
            </a:lvl1pPr>
          </a:lstStyle>
          <a:p>
            <a:r>
              <a:rPr lang="nb-NO" noProof="0" smtClean="0"/>
              <a:t>Norwegian University of Life Sciences</a:t>
            </a:r>
            <a:endParaRPr lang="en-GB" noProof="0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76000" y="6372140"/>
            <a:ext cx="47580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 b="0">
                <a:solidFill>
                  <a:srgbClr val="009D7F"/>
                </a:solidFill>
              </a:defRPr>
            </a:lvl1pPr>
          </a:lstStyle>
          <a:p>
            <a:r>
              <a:rPr lang="en-GB" noProof="0" dirty="0" err="1" smtClean="0"/>
              <a:t>Tittel</a:t>
            </a:r>
            <a:r>
              <a:rPr lang="en-GB" noProof="0" dirty="0" smtClean="0"/>
              <a:t> </a:t>
            </a:r>
            <a:r>
              <a:rPr lang="en-GB" noProof="0" dirty="0" err="1" smtClean="0"/>
              <a:t>på</a:t>
            </a:r>
            <a:r>
              <a:rPr lang="en-GB" noProof="0" dirty="0" smtClean="0"/>
              <a:t> </a:t>
            </a:r>
            <a:r>
              <a:rPr lang="en-GB" noProof="0" dirty="0" err="1" smtClean="0"/>
              <a:t>presentasjon</a:t>
            </a:r>
            <a:endParaRPr lang="en-GB" noProof="0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269624" y="6372140"/>
            <a:ext cx="298376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 b="0">
                <a:solidFill>
                  <a:srgbClr val="009D7F"/>
                </a:solidFill>
              </a:defRPr>
            </a:lvl1pPr>
          </a:lstStyle>
          <a:p>
            <a:fld id="{76503D8D-F27D-49CA-A299-3589FD585F6D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cxnSp>
        <p:nvCxnSpPr>
          <p:cNvPr id="13" name="Rett linje 12"/>
          <p:cNvCxnSpPr/>
          <p:nvPr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rgbClr val="009D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C:\Users\Morten\Downloads\NMBU_symbol_1000prosent_av_18mm_RGB.wmf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518" y="389642"/>
            <a:ext cx="676257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5724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8" r:id="rId2"/>
    <p:sldLayoutId id="2147483649" r:id="rId3"/>
    <p:sldLayoutId id="2147483660" r:id="rId4"/>
    <p:sldLayoutId id="2147483650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52" r:id="rId12"/>
    <p:sldLayoutId id="2147483653" r:id="rId13"/>
    <p:sldLayoutId id="2147483654" r:id="rId14"/>
    <p:sldLayoutId id="2147483655" r:id="rId15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rgbClr val="009D7F"/>
          </a:solidFill>
          <a:latin typeface="+mj-lt"/>
          <a:ea typeface="+mj-ea"/>
          <a:cs typeface="+mj-cs"/>
        </a:defRPr>
      </a:lvl1pPr>
    </p:titleStyle>
    <p:bodyStyle>
      <a:lvl1pPr marL="198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4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2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7"/>
          <p:cNvSpPr>
            <a:spLocks noGrp="1"/>
          </p:cNvSpPr>
          <p:nvPr>
            <p:ph type="ctrTitle"/>
          </p:nvPr>
        </p:nvSpPr>
        <p:spPr>
          <a:xfrm>
            <a:off x="550258" y="1844824"/>
            <a:ext cx="7992000" cy="1969770"/>
          </a:xfrm>
        </p:spPr>
        <p:txBody>
          <a:bodyPr/>
          <a:lstStyle/>
          <a:p>
            <a:pPr algn="ctr"/>
            <a:r>
              <a:rPr lang="en-US" sz="3200" dirty="0"/>
              <a:t>Exploring </a:t>
            </a:r>
            <a:r>
              <a:rPr lang="en-US" sz="3200" dirty="0">
                <a:solidFill>
                  <a:schemeClr val="accent2"/>
                </a:solidFill>
              </a:rPr>
              <a:t>community-oriented policing</a:t>
            </a:r>
            <a:r>
              <a:rPr lang="en-US" sz="3200" dirty="0"/>
              <a:t> in post conflict </a:t>
            </a:r>
            <a:r>
              <a:rPr lang="en-US" sz="3200" dirty="0">
                <a:solidFill>
                  <a:schemeClr val="accent2"/>
                </a:solidFill>
              </a:rPr>
              <a:t>police reform</a:t>
            </a:r>
            <a:r>
              <a:rPr lang="en-US" sz="3200" dirty="0"/>
              <a:t>: what can we learn?</a:t>
            </a:r>
            <a:br>
              <a:rPr lang="en-US" sz="3200" dirty="0"/>
            </a:br>
            <a:endParaRPr lang="en-US" sz="3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nb-NO" dirty="0" smtClean="0"/>
              <a:t>Norwegian </a:t>
            </a:r>
            <a:r>
              <a:rPr lang="nb-NO" dirty="0" err="1" smtClean="0"/>
              <a:t>University</a:t>
            </a:r>
            <a:r>
              <a:rPr lang="nb-NO" dirty="0" smtClean="0"/>
              <a:t> of Life Sciences</a:t>
            </a:r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576000" y="6295196"/>
            <a:ext cx="4758000" cy="307777"/>
          </a:xfrm>
        </p:spPr>
        <p:txBody>
          <a:bodyPr/>
          <a:lstStyle/>
          <a:p>
            <a:r>
              <a:rPr lang="nb-NO" dirty="0" smtClean="0"/>
              <a:t>ICT4COP: A </a:t>
            </a:r>
            <a:r>
              <a:rPr lang="nb-NO" dirty="0" err="1" smtClean="0"/>
              <a:t>Horizon</a:t>
            </a:r>
            <a:r>
              <a:rPr lang="nb-NO" dirty="0" smtClean="0"/>
              <a:t> 2020 Research &amp; </a:t>
            </a:r>
            <a:r>
              <a:rPr lang="nb-NO" dirty="0" err="1" smtClean="0"/>
              <a:t>Innovation</a:t>
            </a:r>
            <a:r>
              <a:rPr lang="nb-NO" dirty="0" smtClean="0"/>
              <a:t> Project</a:t>
            </a:r>
          </a:p>
          <a:p>
            <a:r>
              <a:rPr lang="nb-NO" dirty="0" smtClean="0"/>
              <a:t>The ICT4COP Magazine: </a:t>
            </a:r>
            <a:r>
              <a:rPr lang="nb-NO" b="1" dirty="0" smtClean="0"/>
              <a:t>www.communitypolicing.eu</a:t>
            </a:r>
            <a:endParaRPr lang="nb-NO" b="1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1</a:t>
            </a:fld>
            <a:endParaRPr lang="nb-NO"/>
          </a:p>
        </p:txBody>
      </p:sp>
      <p:sp>
        <p:nvSpPr>
          <p:cNvPr id="2" name="TextBox 1"/>
          <p:cNvSpPr txBox="1"/>
          <p:nvPr/>
        </p:nvSpPr>
        <p:spPr>
          <a:xfrm>
            <a:off x="2971594" y="4184171"/>
            <a:ext cx="35317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Ingrid Nyborg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Presentation </a:t>
            </a:r>
            <a:r>
              <a:rPr lang="en-US" dirty="0">
                <a:solidFill>
                  <a:schemeClr val="bg1"/>
                </a:solidFill>
              </a:rPr>
              <a:t>at </a:t>
            </a:r>
            <a:r>
              <a:rPr lang="en-US" dirty="0" err="1">
                <a:solidFill>
                  <a:schemeClr val="bg1"/>
                </a:solidFill>
              </a:rPr>
              <a:t>NorDoc</a:t>
            </a:r>
            <a:r>
              <a:rPr lang="en-US" dirty="0">
                <a:solidFill>
                  <a:schemeClr val="bg1"/>
                </a:solidFill>
              </a:rPr>
              <a:t> Meeting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Oslo</a:t>
            </a:r>
            <a:r>
              <a:rPr lang="en-US" dirty="0">
                <a:solidFill>
                  <a:schemeClr val="bg1"/>
                </a:solidFill>
              </a:rPr>
              <a:t>, October 17</a:t>
            </a:r>
            <a:r>
              <a:rPr lang="en-US" baseline="30000" dirty="0">
                <a:solidFill>
                  <a:schemeClr val="bg1"/>
                </a:solidFill>
              </a:rPr>
              <a:t>th</a:t>
            </a:r>
            <a:r>
              <a:rPr lang="en-US" dirty="0">
                <a:solidFill>
                  <a:schemeClr val="bg1"/>
                </a:solidFill>
              </a:rPr>
              <a:t>, 2016</a:t>
            </a: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87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nb-NO" dirty="0" smtClean="0">
                <a:solidFill>
                  <a:prstClr val="white"/>
                </a:solidFill>
              </a:rPr>
              <a:t>Norwegian </a:t>
            </a:r>
            <a:r>
              <a:rPr lang="nb-NO" dirty="0" err="1" smtClean="0">
                <a:solidFill>
                  <a:prstClr val="white"/>
                </a:solidFill>
              </a:rPr>
              <a:t>University</a:t>
            </a:r>
            <a:r>
              <a:rPr lang="nb-NO" dirty="0" smtClean="0">
                <a:solidFill>
                  <a:prstClr val="white"/>
                </a:solidFill>
              </a:rPr>
              <a:t> </a:t>
            </a:r>
            <a:r>
              <a:rPr lang="nb-NO" dirty="0" err="1" smtClean="0">
                <a:solidFill>
                  <a:prstClr val="white"/>
                </a:solidFill>
              </a:rPr>
              <a:t>of</a:t>
            </a:r>
            <a:r>
              <a:rPr lang="nb-NO" dirty="0" smtClean="0">
                <a:solidFill>
                  <a:prstClr val="white"/>
                </a:solidFill>
              </a:rPr>
              <a:t> Life Sciences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en-GB" smtClean="0">
                <a:solidFill>
                  <a:prstClr val="white"/>
                </a:solidFill>
              </a:rPr>
              <a:pPr/>
              <a:t>10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6000" y="6295196"/>
            <a:ext cx="4758000" cy="307777"/>
          </a:xfrm>
        </p:spPr>
        <p:txBody>
          <a:bodyPr/>
          <a:lstStyle/>
          <a:p>
            <a:r>
              <a:rPr lang="nb-NO" dirty="0" smtClean="0">
                <a:solidFill>
                  <a:prstClr val="white"/>
                </a:solidFill>
              </a:rPr>
              <a:t>ICT4COP: A </a:t>
            </a:r>
            <a:r>
              <a:rPr lang="nb-NO" dirty="0" err="1" smtClean="0">
                <a:solidFill>
                  <a:prstClr val="white"/>
                </a:solidFill>
              </a:rPr>
              <a:t>Horizon</a:t>
            </a:r>
            <a:r>
              <a:rPr lang="nb-NO" dirty="0" smtClean="0">
                <a:solidFill>
                  <a:prstClr val="white"/>
                </a:solidFill>
              </a:rPr>
              <a:t> 2020 Research &amp; </a:t>
            </a:r>
            <a:r>
              <a:rPr lang="nb-NO" dirty="0" err="1" smtClean="0">
                <a:solidFill>
                  <a:prstClr val="white"/>
                </a:solidFill>
              </a:rPr>
              <a:t>Innovation</a:t>
            </a:r>
            <a:r>
              <a:rPr lang="nb-NO" dirty="0" smtClean="0">
                <a:solidFill>
                  <a:prstClr val="white"/>
                </a:solidFill>
              </a:rPr>
              <a:t> Project</a:t>
            </a:r>
          </a:p>
          <a:p>
            <a:r>
              <a:rPr lang="nb-NO" dirty="0">
                <a:solidFill>
                  <a:prstClr val="white"/>
                </a:solidFill>
              </a:rPr>
              <a:t>The ICT4COP Magazine: </a:t>
            </a:r>
            <a:r>
              <a:rPr lang="nb-NO" b="1" dirty="0" smtClean="0">
                <a:solidFill>
                  <a:prstClr val="white"/>
                </a:solidFill>
              </a:rPr>
              <a:t>www.communitypolicing.eu</a:t>
            </a:r>
            <a:endParaRPr lang="nb-NO" b="1" dirty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7968" y="2924944"/>
            <a:ext cx="1619736" cy="1224136"/>
          </a:xfrm>
        </p:spPr>
        <p:txBody>
          <a:bodyPr/>
          <a:lstStyle/>
          <a:p>
            <a:r>
              <a:rPr lang="nb-NO" dirty="0" smtClean="0"/>
              <a:t>Post-</a:t>
            </a:r>
            <a:r>
              <a:rPr lang="nb-NO" dirty="0" err="1" smtClean="0"/>
              <a:t>Conflict</a:t>
            </a:r>
            <a:r>
              <a:rPr lang="nb-NO" dirty="0" smtClean="0"/>
              <a:t> </a:t>
            </a:r>
            <a:r>
              <a:rPr lang="nb-NO" dirty="0" err="1" smtClean="0"/>
              <a:t>Context</a:t>
            </a:r>
            <a:endParaRPr lang="en-US" dirty="0"/>
          </a:p>
        </p:txBody>
      </p:sp>
      <p:graphicFrame>
        <p:nvGraphicFramePr>
          <p:cNvPr id="7" name="Content Placeholder 7"/>
          <p:cNvGraphicFramePr>
            <a:graphicFrameLocks/>
          </p:cNvGraphicFramePr>
          <p:nvPr>
            <p:extLst/>
          </p:nvPr>
        </p:nvGraphicFramePr>
        <p:xfrm>
          <a:off x="1475656" y="764704"/>
          <a:ext cx="799200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1763688" y="2806999"/>
            <a:ext cx="0" cy="1058929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87968" y="2404227"/>
            <a:ext cx="1187688" cy="1888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305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576000" y="722894"/>
            <a:ext cx="7992000" cy="492443"/>
          </a:xfrm>
        </p:spPr>
        <p:txBody>
          <a:bodyPr/>
          <a:lstStyle/>
          <a:p>
            <a:pPr algn="ctr"/>
            <a:r>
              <a:rPr lang="nb-NO" sz="3200" dirty="0" smtClean="0"/>
              <a:t>THE </a:t>
            </a:r>
            <a:r>
              <a:rPr lang="nb-NO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METHODOLOGY</a:t>
            </a:r>
            <a:endParaRPr lang="en-US" sz="3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>
          <a:xfrm>
            <a:off x="3383868" y="2358276"/>
            <a:ext cx="5544616" cy="334074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nb-NO" sz="1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Human Security </a:t>
            </a:r>
            <a:r>
              <a:rPr lang="nb-NO" sz="1400" dirty="0"/>
              <a:t>as a </a:t>
            </a:r>
            <a:r>
              <a:rPr lang="nb-NO" sz="1400" dirty="0" err="1"/>
              <a:t>broad</a:t>
            </a:r>
            <a:r>
              <a:rPr lang="nb-NO" sz="1400" dirty="0"/>
              <a:t>, </a:t>
            </a:r>
            <a:r>
              <a:rPr lang="nb-NO" sz="1400" dirty="0" err="1"/>
              <a:t>integrated</a:t>
            </a:r>
            <a:r>
              <a:rPr lang="nb-NO" sz="1400" dirty="0"/>
              <a:t> </a:t>
            </a:r>
            <a:r>
              <a:rPr lang="nb-NO" sz="1400" dirty="0" err="1" smtClean="0"/>
              <a:t>concept</a:t>
            </a:r>
            <a:endParaRPr lang="nb-NO" sz="1200" dirty="0" smtClean="0"/>
          </a:p>
          <a:p>
            <a:pPr>
              <a:lnSpc>
                <a:spcPct val="150000"/>
              </a:lnSpc>
            </a:pPr>
            <a:endParaRPr lang="nb-NO" sz="1200" dirty="0"/>
          </a:p>
          <a:p>
            <a:pPr>
              <a:lnSpc>
                <a:spcPct val="150000"/>
              </a:lnSpc>
            </a:pPr>
            <a:r>
              <a:rPr lang="nb-NO" sz="16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Interdisciplinary</a:t>
            </a:r>
            <a:r>
              <a:rPr lang="nb-NO" sz="1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nb-NO" sz="16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Ethnographic</a:t>
            </a:r>
            <a:r>
              <a:rPr lang="nb-NO" sz="1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&amp; </a:t>
            </a:r>
            <a:r>
              <a:rPr lang="nb-NO" sz="16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Qualitative</a:t>
            </a:r>
            <a:r>
              <a:rPr lang="nb-NO" sz="1200" dirty="0"/>
              <a:t>: </a:t>
            </a:r>
            <a:r>
              <a:rPr lang="nb-NO" sz="1400" dirty="0"/>
              <a:t>The </a:t>
            </a:r>
            <a:r>
              <a:rPr lang="nb-NO" sz="1400" dirty="0" err="1"/>
              <a:t>importance</a:t>
            </a:r>
            <a:r>
              <a:rPr lang="nb-NO" sz="1400" dirty="0"/>
              <a:t> </a:t>
            </a:r>
            <a:r>
              <a:rPr lang="nb-NO" sz="1400" dirty="0" err="1"/>
              <a:t>of</a:t>
            </a:r>
            <a:r>
              <a:rPr lang="nb-NO" sz="1400" dirty="0"/>
              <a:t> </a:t>
            </a:r>
            <a:r>
              <a:rPr lang="nb-NO" sz="1400" dirty="0" err="1" smtClean="0"/>
              <a:t>context</a:t>
            </a:r>
            <a:endParaRPr lang="nb-NO" sz="1400" dirty="0" smtClean="0"/>
          </a:p>
          <a:p>
            <a:pPr>
              <a:lnSpc>
                <a:spcPct val="150000"/>
              </a:lnSpc>
            </a:pPr>
            <a:endParaRPr lang="nb-NO" sz="1200" dirty="0"/>
          </a:p>
          <a:p>
            <a:pPr>
              <a:lnSpc>
                <a:spcPct val="150000"/>
              </a:lnSpc>
            </a:pPr>
            <a:r>
              <a:rPr lang="nb-NO" sz="1400" dirty="0" err="1"/>
              <a:t>Epistemology</a:t>
            </a:r>
            <a:r>
              <a:rPr lang="nb-NO" sz="1400" dirty="0"/>
              <a:t> and </a:t>
            </a:r>
            <a:r>
              <a:rPr lang="nb-NO" sz="1400" dirty="0" err="1"/>
              <a:t>research</a:t>
            </a:r>
            <a:r>
              <a:rPr lang="nb-NO" sz="1400" dirty="0"/>
              <a:t> </a:t>
            </a:r>
            <a:r>
              <a:rPr lang="nb-NO" sz="1400" dirty="0" err="1"/>
              <a:t>ethics</a:t>
            </a:r>
            <a:r>
              <a:rPr lang="nb-NO" sz="1400" dirty="0"/>
              <a:t>: </a:t>
            </a:r>
            <a:r>
              <a:rPr lang="nb-NO" sz="1200" dirty="0"/>
              <a:t>‘</a:t>
            </a:r>
            <a:r>
              <a:rPr lang="nb-NO" sz="1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co-</a:t>
            </a:r>
            <a:r>
              <a:rPr lang="nb-NO" sz="16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creation</a:t>
            </a:r>
            <a:r>
              <a:rPr lang="nb-NO" sz="1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of </a:t>
            </a:r>
            <a:r>
              <a:rPr lang="nb-NO" sz="16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knowledge</a:t>
            </a:r>
            <a:r>
              <a:rPr lang="nb-NO" sz="1200" dirty="0" smtClean="0"/>
              <a:t>’ (</a:t>
            </a:r>
            <a:r>
              <a:rPr lang="nb-NO" sz="1200" dirty="0" err="1" smtClean="0"/>
              <a:t>network-building</a:t>
            </a:r>
            <a:r>
              <a:rPr lang="nb-NO" sz="1200" dirty="0"/>
              <a:t>, </a:t>
            </a:r>
            <a:r>
              <a:rPr lang="nb-NO" sz="1200" dirty="0" err="1"/>
              <a:t>facilitation</a:t>
            </a:r>
            <a:r>
              <a:rPr lang="nb-NO" sz="1200" dirty="0"/>
              <a:t> of dialogs </a:t>
            </a:r>
            <a:r>
              <a:rPr lang="nb-NO" sz="1200" dirty="0" err="1"/>
              <a:t>between</a:t>
            </a:r>
            <a:r>
              <a:rPr lang="nb-NO" sz="1200" dirty="0"/>
              <a:t> </a:t>
            </a:r>
            <a:r>
              <a:rPr lang="nb-NO" sz="1200" dirty="0" err="1" smtClean="0"/>
              <a:t>actors</a:t>
            </a:r>
            <a:r>
              <a:rPr lang="nb-NO" sz="1200" dirty="0" smtClean="0"/>
              <a:t>)</a:t>
            </a:r>
          </a:p>
          <a:p>
            <a:pPr>
              <a:lnSpc>
                <a:spcPct val="150000"/>
              </a:lnSpc>
            </a:pPr>
            <a:endParaRPr lang="nb-NO" sz="1200" dirty="0"/>
          </a:p>
          <a:p>
            <a:pPr>
              <a:lnSpc>
                <a:spcPct val="150000"/>
              </a:lnSpc>
            </a:pPr>
            <a:r>
              <a:rPr lang="nb-NO" sz="1400" dirty="0"/>
              <a:t>Cross-</a:t>
            </a:r>
            <a:r>
              <a:rPr lang="nb-NO" sz="1400" dirty="0" err="1"/>
              <a:t>cutting</a:t>
            </a:r>
            <a:r>
              <a:rPr lang="nb-NO" sz="1400" dirty="0"/>
              <a:t> </a:t>
            </a:r>
            <a:r>
              <a:rPr lang="nb-NO" sz="1400" dirty="0" err="1"/>
              <a:t>issues</a:t>
            </a:r>
            <a:r>
              <a:rPr lang="nb-NO" sz="1400" dirty="0"/>
              <a:t>, and </a:t>
            </a:r>
            <a:r>
              <a:rPr lang="nb-NO" sz="16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comparative</a:t>
            </a:r>
            <a:r>
              <a:rPr lang="nb-NO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nb-NO" sz="1400" dirty="0" err="1"/>
              <a:t>across</a:t>
            </a:r>
            <a:r>
              <a:rPr lang="nb-NO" sz="1400" dirty="0"/>
              <a:t> cases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sz="1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sz="1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nb-NO" noProof="0" dirty="0" smtClean="0"/>
              <a:t>Norwegian </a:t>
            </a:r>
            <a:r>
              <a:rPr lang="nb-NO" noProof="0" dirty="0" err="1" smtClean="0"/>
              <a:t>University</a:t>
            </a:r>
            <a:r>
              <a:rPr lang="nb-NO" noProof="0" dirty="0" smtClean="0"/>
              <a:t> </a:t>
            </a:r>
            <a:r>
              <a:rPr lang="nb-NO" noProof="0" dirty="0" err="1" smtClean="0"/>
              <a:t>of</a:t>
            </a:r>
            <a:r>
              <a:rPr lang="nb-NO" noProof="0" dirty="0" smtClean="0"/>
              <a:t> Life Sciences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en-GB" noProof="0" smtClean="0"/>
              <a:t>11</a:t>
            </a:fld>
            <a:endParaRPr lang="en-GB" noProof="0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323528" y="2358276"/>
            <a:ext cx="2481170" cy="757056"/>
          </a:xfrm>
        </p:spPr>
        <p:txBody>
          <a:bodyPr/>
          <a:lstStyle/>
          <a:p>
            <a:pPr algn="ctr"/>
            <a:r>
              <a:rPr lang="nb-NO" sz="2000" dirty="0" smtClean="0"/>
              <a:t>UNDERSTANDING HUMAN SECURITY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755576" y="2645960"/>
            <a:ext cx="115212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9900" dirty="0" smtClean="0">
                <a:solidFill>
                  <a:schemeClr val="bg1"/>
                </a:solidFill>
              </a:rPr>
              <a:t>!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955000" y="2348880"/>
            <a:ext cx="0" cy="2880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563888" y="2120940"/>
            <a:ext cx="5184576" cy="458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6000" y="6295196"/>
            <a:ext cx="4758000" cy="307777"/>
          </a:xfrm>
        </p:spPr>
        <p:txBody>
          <a:bodyPr/>
          <a:lstStyle/>
          <a:p>
            <a:r>
              <a:rPr lang="nb-NO" dirty="0" smtClean="0"/>
              <a:t>ICT4COP: A </a:t>
            </a:r>
            <a:r>
              <a:rPr lang="nb-NO" dirty="0" err="1" smtClean="0"/>
              <a:t>Horizon</a:t>
            </a:r>
            <a:r>
              <a:rPr lang="nb-NO" dirty="0" smtClean="0"/>
              <a:t> 2020 Research &amp; </a:t>
            </a:r>
            <a:r>
              <a:rPr lang="nb-NO" dirty="0" err="1" smtClean="0"/>
              <a:t>Innovation</a:t>
            </a:r>
            <a:r>
              <a:rPr lang="nb-NO" dirty="0" smtClean="0"/>
              <a:t> Project</a:t>
            </a:r>
          </a:p>
          <a:p>
            <a:r>
              <a:rPr lang="nb-NO" dirty="0"/>
              <a:t>The ICT4COP Magazine: </a:t>
            </a:r>
            <a:r>
              <a:rPr lang="nb-NO" b="1" dirty="0" smtClean="0"/>
              <a:t>www.communitypolicing.eu</a:t>
            </a:r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2217395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576000" y="722894"/>
            <a:ext cx="7992000" cy="492443"/>
          </a:xfrm>
        </p:spPr>
        <p:txBody>
          <a:bodyPr/>
          <a:lstStyle/>
          <a:p>
            <a:pPr algn="ctr"/>
            <a:r>
              <a:rPr lang="nb-NO" sz="3200" dirty="0" smtClean="0"/>
              <a:t>THE </a:t>
            </a:r>
            <a:r>
              <a:rPr lang="nb-NO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TECH </a:t>
            </a:r>
            <a:r>
              <a:rPr lang="nb-NO" sz="3200" dirty="0" smtClean="0"/>
              <a:t>DILEMMA</a:t>
            </a:r>
            <a:endParaRPr lang="en-US" sz="3200" dirty="0"/>
          </a:p>
        </p:txBody>
      </p:sp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>
          <a:xfrm>
            <a:off x="3383868" y="2358276"/>
            <a:ext cx="5544616" cy="3340748"/>
          </a:xfrm>
        </p:spPr>
        <p:txBody>
          <a:bodyPr/>
          <a:lstStyle/>
          <a:p>
            <a:r>
              <a:rPr lang="en-US" sz="1400" dirty="0"/>
              <a:t>Do ICTs </a:t>
            </a:r>
            <a:r>
              <a:rPr lang="en-US" sz="1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facilitate or compromise </a:t>
            </a:r>
            <a:r>
              <a:rPr lang="en-US" sz="1400" dirty="0"/>
              <a:t>trust, safety, security or basic freedoms? </a:t>
            </a:r>
          </a:p>
          <a:p>
            <a:endParaRPr lang="en-US" sz="1400" dirty="0"/>
          </a:p>
          <a:p>
            <a:r>
              <a:rPr lang="en-US" sz="1400" dirty="0"/>
              <a:t>Are ICTs in use for </a:t>
            </a:r>
            <a:r>
              <a:rPr lang="en-US" sz="1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surveillance</a:t>
            </a:r>
            <a:r>
              <a:rPr lang="en-US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400" dirty="0"/>
              <a:t>and </a:t>
            </a:r>
            <a:r>
              <a:rPr lang="en-US" sz="1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targeting</a:t>
            </a:r>
            <a:r>
              <a:rPr lang="en-US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400" dirty="0"/>
              <a:t>of vulnerable people/populations?</a:t>
            </a:r>
          </a:p>
          <a:p>
            <a:endParaRPr lang="en-US" sz="1400" dirty="0"/>
          </a:p>
          <a:p>
            <a:r>
              <a:rPr lang="nb-NO" sz="1400" dirty="0"/>
              <a:t>Our </a:t>
            </a:r>
            <a:r>
              <a:rPr lang="nb-NO" sz="1400" dirty="0" err="1"/>
              <a:t>technology</a:t>
            </a:r>
            <a:r>
              <a:rPr lang="nb-NO" sz="1400" dirty="0"/>
              <a:t> </a:t>
            </a:r>
            <a:r>
              <a:rPr lang="nb-NO" sz="1400" dirty="0" err="1"/>
              <a:t>research</a:t>
            </a:r>
            <a:r>
              <a:rPr lang="nb-NO" sz="1400" dirty="0"/>
              <a:t> </a:t>
            </a:r>
            <a:r>
              <a:rPr lang="nb-NO" sz="1400" dirty="0" err="1"/>
              <a:t>ambition</a:t>
            </a:r>
            <a:r>
              <a:rPr lang="nb-NO" sz="1400" dirty="0"/>
              <a:t>: </a:t>
            </a:r>
            <a:r>
              <a:rPr lang="en-US" sz="1400" dirty="0"/>
              <a:t>Explore </a:t>
            </a:r>
            <a:r>
              <a:rPr lang="en-US" sz="1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innovative ways </a:t>
            </a:r>
            <a:r>
              <a:rPr lang="en-US" sz="1400" dirty="0"/>
              <a:t>in which (ICT) might </a:t>
            </a:r>
            <a:r>
              <a:rPr lang="en-US" sz="1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enhance police-community relations </a:t>
            </a:r>
            <a:r>
              <a:rPr lang="en-US" sz="1400" dirty="0"/>
              <a:t>and contribute to improved human security</a:t>
            </a:r>
          </a:p>
          <a:p>
            <a:endParaRPr lang="en-US" sz="1400" dirty="0"/>
          </a:p>
          <a:p>
            <a:r>
              <a:rPr lang="en-US" sz="1400" dirty="0"/>
              <a:t>Focus: low-level, </a:t>
            </a:r>
            <a:r>
              <a:rPr lang="en-US" sz="1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accessible</a:t>
            </a:r>
            <a:r>
              <a:rPr lang="en-US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400" dirty="0"/>
              <a:t>technologies (radio, TV, mobile apps, social media, face-to-face interaction </a:t>
            </a:r>
            <a:r>
              <a:rPr lang="en-US" sz="1400" dirty="0" err="1" smtClean="0"/>
              <a:t>etc</a:t>
            </a:r>
            <a:r>
              <a:rPr lang="en-US" sz="1400" dirty="0" smtClean="0"/>
              <a:t>)</a:t>
            </a:r>
            <a:endParaRPr lang="nb-NO" sz="1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sz="1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nb-NO" noProof="0" dirty="0" smtClean="0"/>
              <a:t>Norwegian </a:t>
            </a:r>
            <a:r>
              <a:rPr lang="nb-NO" noProof="0" dirty="0" err="1" smtClean="0"/>
              <a:t>University</a:t>
            </a:r>
            <a:r>
              <a:rPr lang="nb-NO" noProof="0" dirty="0" smtClean="0"/>
              <a:t> </a:t>
            </a:r>
            <a:r>
              <a:rPr lang="nb-NO" noProof="0" dirty="0" err="1" smtClean="0"/>
              <a:t>of</a:t>
            </a:r>
            <a:r>
              <a:rPr lang="nb-NO" noProof="0" dirty="0" smtClean="0"/>
              <a:t> Life Sciences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en-GB" noProof="0" smtClean="0"/>
              <a:t>12</a:t>
            </a:fld>
            <a:endParaRPr lang="en-GB" noProof="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955000" y="2348880"/>
            <a:ext cx="0" cy="2880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563888" y="2120940"/>
            <a:ext cx="5184576" cy="458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6000" y="6295196"/>
            <a:ext cx="4758000" cy="307777"/>
          </a:xfrm>
        </p:spPr>
        <p:txBody>
          <a:bodyPr/>
          <a:lstStyle/>
          <a:p>
            <a:r>
              <a:rPr lang="nb-NO" dirty="0" smtClean="0"/>
              <a:t>ICT4COP: A </a:t>
            </a:r>
            <a:r>
              <a:rPr lang="nb-NO" dirty="0" err="1" smtClean="0"/>
              <a:t>Horizon</a:t>
            </a:r>
            <a:r>
              <a:rPr lang="nb-NO" dirty="0" smtClean="0"/>
              <a:t> 2020 Research &amp; </a:t>
            </a:r>
            <a:r>
              <a:rPr lang="nb-NO" dirty="0" err="1" smtClean="0"/>
              <a:t>Innovation</a:t>
            </a:r>
            <a:r>
              <a:rPr lang="nb-NO" dirty="0" smtClean="0"/>
              <a:t> Project</a:t>
            </a:r>
          </a:p>
          <a:p>
            <a:r>
              <a:rPr lang="nb-NO" dirty="0"/>
              <a:t>The ICT4COP Magazine: </a:t>
            </a:r>
            <a:r>
              <a:rPr lang="nb-NO" b="1" dirty="0" smtClean="0"/>
              <a:t>www.communitypolicing.eu</a:t>
            </a:r>
            <a:endParaRPr lang="nb-NO" b="1" dirty="0"/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323528" y="3140968"/>
            <a:ext cx="2481170" cy="1070724"/>
          </a:xfrm>
        </p:spPr>
        <p:txBody>
          <a:bodyPr/>
          <a:lstStyle/>
          <a:p>
            <a:pPr algn="ctr"/>
            <a:r>
              <a:rPr lang="nb-NO" sz="2000" dirty="0"/>
              <a:t>MULTIPLE OBJECTIVES OF </a:t>
            </a:r>
            <a:r>
              <a:rPr lang="nb-NO" sz="2000" dirty="0" err="1"/>
              <a:t>ICTs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74035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467366" y="1201145"/>
            <a:ext cx="7992000" cy="1354217"/>
          </a:xfrm>
        </p:spPr>
        <p:txBody>
          <a:bodyPr/>
          <a:lstStyle/>
          <a:p>
            <a:pPr algn="ctr"/>
            <a:r>
              <a:rPr lang="nb-NO" sz="4400" dirty="0"/>
              <a:t>PRELIMINARY RESEARCH </a:t>
            </a:r>
            <a:r>
              <a:rPr lang="nb-NO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INSIGHTS</a:t>
            </a:r>
            <a:endParaRPr lang="en-US" sz="4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>
          <a:xfrm>
            <a:off x="557154" y="3684276"/>
            <a:ext cx="7812424" cy="1368152"/>
          </a:xfrm>
        </p:spPr>
        <p:txBody>
          <a:bodyPr/>
          <a:lstStyle/>
          <a:p>
            <a:pPr algn="ctr"/>
            <a:r>
              <a:rPr lang="nb-NO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Afghanistan</a:t>
            </a:r>
          </a:p>
          <a:p>
            <a:pPr algn="ctr"/>
            <a:r>
              <a:rPr lang="nb-NO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Pakistan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nb-NO" dirty="0" smtClean="0"/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nb-NO" noProof="0" dirty="0" smtClean="0"/>
              <a:t>Norwegian </a:t>
            </a:r>
            <a:r>
              <a:rPr lang="nb-NO" noProof="0" dirty="0" err="1" smtClean="0"/>
              <a:t>University</a:t>
            </a:r>
            <a:r>
              <a:rPr lang="nb-NO" noProof="0" dirty="0" smtClean="0"/>
              <a:t> </a:t>
            </a:r>
            <a:r>
              <a:rPr lang="nb-NO" noProof="0" dirty="0" err="1" smtClean="0"/>
              <a:t>of</a:t>
            </a:r>
            <a:r>
              <a:rPr lang="nb-NO" noProof="0" dirty="0" smtClean="0"/>
              <a:t> Life Sciences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en-GB" noProof="0" smtClean="0"/>
              <a:t>13</a:t>
            </a:fld>
            <a:endParaRPr lang="en-GB" noProof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6000" y="6295196"/>
            <a:ext cx="4758000" cy="307777"/>
          </a:xfrm>
        </p:spPr>
        <p:txBody>
          <a:bodyPr/>
          <a:lstStyle/>
          <a:p>
            <a:r>
              <a:rPr lang="nb-NO" dirty="0" smtClean="0"/>
              <a:t>ICT4COP: A </a:t>
            </a:r>
            <a:r>
              <a:rPr lang="nb-NO" dirty="0" err="1" smtClean="0"/>
              <a:t>Horizon</a:t>
            </a:r>
            <a:r>
              <a:rPr lang="nb-NO" dirty="0" smtClean="0"/>
              <a:t> 2020 Research &amp; </a:t>
            </a:r>
            <a:r>
              <a:rPr lang="nb-NO" dirty="0" err="1" smtClean="0"/>
              <a:t>Innovation</a:t>
            </a:r>
            <a:r>
              <a:rPr lang="nb-NO" dirty="0" smtClean="0"/>
              <a:t> Project</a:t>
            </a:r>
          </a:p>
          <a:p>
            <a:r>
              <a:rPr lang="nb-NO" dirty="0"/>
              <a:t>The ICT4COP Magazine: </a:t>
            </a:r>
            <a:r>
              <a:rPr lang="nb-NO" b="1" dirty="0" smtClean="0"/>
              <a:t>www.communitypolicing.eu</a:t>
            </a:r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716437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nb-NO" dirty="0" smtClean="0">
                <a:solidFill>
                  <a:prstClr val="white"/>
                </a:solidFill>
              </a:rPr>
              <a:t>Norwegian </a:t>
            </a:r>
            <a:r>
              <a:rPr lang="nb-NO" dirty="0" err="1" smtClean="0">
                <a:solidFill>
                  <a:prstClr val="white"/>
                </a:solidFill>
              </a:rPr>
              <a:t>University</a:t>
            </a:r>
            <a:r>
              <a:rPr lang="nb-NO" dirty="0" smtClean="0">
                <a:solidFill>
                  <a:prstClr val="white"/>
                </a:solidFill>
              </a:rPr>
              <a:t> </a:t>
            </a:r>
            <a:r>
              <a:rPr lang="nb-NO" dirty="0" err="1" smtClean="0">
                <a:solidFill>
                  <a:prstClr val="white"/>
                </a:solidFill>
              </a:rPr>
              <a:t>of</a:t>
            </a:r>
            <a:r>
              <a:rPr lang="nb-NO" dirty="0" smtClean="0">
                <a:solidFill>
                  <a:prstClr val="white"/>
                </a:solidFill>
              </a:rPr>
              <a:t> Life Sciences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en-GB" smtClean="0">
                <a:solidFill>
                  <a:prstClr val="white"/>
                </a:solidFill>
              </a:rPr>
              <a:pPr/>
              <a:t>14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76000" y="3284984"/>
            <a:ext cx="2195800" cy="1344662"/>
          </a:xfrm>
        </p:spPr>
        <p:txBody>
          <a:bodyPr/>
          <a:lstStyle/>
          <a:p>
            <a:pPr algn="ctr"/>
            <a:r>
              <a:rPr lang="nb-NO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AFGHANISTAN</a:t>
            </a:r>
          </a:p>
          <a:p>
            <a:pPr algn="ctr"/>
            <a:endParaRPr lang="nb-NO" dirty="0"/>
          </a:p>
        </p:txBody>
      </p:sp>
      <p:sp>
        <p:nvSpPr>
          <p:cNvPr id="9" name="Subtitle 12"/>
          <p:cNvSpPr>
            <a:spLocks noGrp="1"/>
          </p:cNvSpPr>
          <p:nvPr>
            <p:ph type="subTitle" idx="1"/>
          </p:nvPr>
        </p:nvSpPr>
        <p:spPr>
          <a:xfrm>
            <a:off x="3563888" y="2491583"/>
            <a:ext cx="5508104" cy="351449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err="1" smtClean="0"/>
              <a:t>Wide</a:t>
            </a:r>
            <a:r>
              <a:rPr lang="nb-NO" sz="1400" dirty="0" smtClean="0"/>
              <a:t> range of innovative  </a:t>
            </a:r>
            <a:r>
              <a:rPr lang="nb-NO" sz="1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COP </a:t>
            </a:r>
            <a:r>
              <a:rPr lang="nb-NO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pilots: </a:t>
            </a:r>
            <a:r>
              <a:rPr lang="nb-NO" sz="1400" dirty="0" smtClean="0"/>
              <a:t>Joint</a:t>
            </a:r>
            <a:r>
              <a:rPr lang="nb-NO" sz="1400" b="1" dirty="0" smtClean="0"/>
              <a:t> </a:t>
            </a:r>
            <a:r>
              <a:rPr lang="nb-NO" sz="16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police-civil</a:t>
            </a:r>
            <a:r>
              <a:rPr lang="nb-NO" sz="1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nb-NO" sz="16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society</a:t>
            </a:r>
            <a:r>
              <a:rPr lang="nb-NO" sz="1400" dirty="0"/>
              <a:t> </a:t>
            </a:r>
            <a:r>
              <a:rPr lang="nb-NO" sz="1400" dirty="0" err="1"/>
              <a:t>organization</a:t>
            </a:r>
            <a:r>
              <a:rPr lang="nb-NO" sz="1400" dirty="0"/>
              <a:t> </a:t>
            </a:r>
            <a:r>
              <a:rPr lang="nb-NO" sz="1400" dirty="0" err="1" smtClean="0"/>
              <a:t>initiatives</a:t>
            </a:r>
            <a:r>
              <a:rPr lang="nb-NO" sz="1400" dirty="0" smtClean="0"/>
              <a:t>  - </a:t>
            </a:r>
            <a:r>
              <a:rPr lang="nb-NO" sz="1400" dirty="0" err="1" smtClean="0"/>
              <a:t>funding</a:t>
            </a:r>
            <a:r>
              <a:rPr lang="nb-NO" sz="1400" dirty="0" smtClean="0"/>
              <a:t> to </a:t>
            </a:r>
            <a:r>
              <a:rPr lang="nb-NO" sz="1400" dirty="0" err="1" smtClean="0"/>
              <a:t>civil</a:t>
            </a:r>
            <a:r>
              <a:rPr lang="nb-NO" sz="1400" dirty="0"/>
              <a:t> </a:t>
            </a:r>
            <a:r>
              <a:rPr lang="nb-NO" sz="1400" dirty="0" err="1" smtClean="0"/>
              <a:t>society</a:t>
            </a:r>
            <a:r>
              <a:rPr lang="nb-NO" sz="1400" dirty="0" smtClean="0"/>
              <a:t>  (PAU </a:t>
            </a:r>
            <a:r>
              <a:rPr lang="nb-NO" sz="1400" dirty="0"/>
              <a:t>of </a:t>
            </a:r>
            <a:r>
              <a:rPr lang="nb-NO" sz="1400" dirty="0" smtClean="0"/>
              <a:t>UNAMA)</a:t>
            </a:r>
          </a:p>
          <a:p>
            <a:endParaRPr lang="nb-NO" sz="1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Promising</a:t>
            </a:r>
            <a:r>
              <a:rPr lang="nb-NO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nb-NO" sz="1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results</a:t>
            </a:r>
            <a:r>
              <a:rPr lang="nb-NO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–</a:t>
            </a:r>
            <a:r>
              <a:rPr lang="nb-NO" sz="1400" dirty="0" smtClean="0"/>
              <a:t>Led to</a:t>
            </a:r>
            <a:r>
              <a:rPr lang="nb-NO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nb-NO" sz="1400" dirty="0" smtClean="0"/>
              <a:t>COP as </a:t>
            </a:r>
            <a:r>
              <a:rPr lang="nb-NO" sz="1400" dirty="0" err="1" smtClean="0"/>
              <a:t>its</a:t>
            </a:r>
            <a:r>
              <a:rPr lang="nb-NO" sz="1400" dirty="0" smtClean="0"/>
              <a:t> </a:t>
            </a:r>
            <a:r>
              <a:rPr lang="nb-NO" sz="1400" dirty="0" err="1"/>
              <a:t>own</a:t>
            </a:r>
            <a:r>
              <a:rPr lang="nb-NO" sz="1400" dirty="0"/>
              <a:t> </a:t>
            </a:r>
            <a:r>
              <a:rPr lang="nb-NO" sz="1400" dirty="0" err="1"/>
              <a:t>section</a:t>
            </a:r>
            <a:r>
              <a:rPr lang="nb-NO" sz="1400" dirty="0"/>
              <a:t> in </a:t>
            </a:r>
            <a:r>
              <a:rPr lang="nb-NO" sz="1400" dirty="0" err="1"/>
              <a:t>MoI</a:t>
            </a:r>
            <a:endParaRPr lang="nb-NO" sz="1400" dirty="0"/>
          </a:p>
          <a:p>
            <a:endParaRPr lang="nb-NO" sz="1400" dirty="0" smtClean="0"/>
          </a:p>
          <a:p>
            <a:r>
              <a:rPr lang="nb-NO" sz="1400" dirty="0" smtClean="0"/>
              <a:t>Police </a:t>
            </a:r>
            <a:r>
              <a:rPr lang="nb-NO" sz="16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call</a:t>
            </a:r>
            <a:r>
              <a:rPr lang="nb-NO" sz="1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nb-NO" sz="16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number</a:t>
            </a:r>
            <a:r>
              <a:rPr lang="nb-NO" sz="1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nb-NO" sz="1400" dirty="0"/>
              <a:t>(119</a:t>
            </a:r>
            <a:r>
              <a:rPr lang="nb-NO" sz="1400" dirty="0" smtClean="0"/>
              <a:t>).  </a:t>
            </a:r>
            <a:r>
              <a:rPr lang="nb-NO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Mixed</a:t>
            </a:r>
            <a:r>
              <a:rPr lang="nb-NO" sz="1600" dirty="0" smtClean="0"/>
              <a:t> </a:t>
            </a:r>
            <a:r>
              <a:rPr lang="nb-NO" sz="1400" dirty="0" err="1" smtClean="0"/>
              <a:t>results</a:t>
            </a:r>
            <a:r>
              <a:rPr lang="nb-NO" sz="1400" dirty="0" smtClean="0"/>
              <a:t> - </a:t>
            </a:r>
            <a:endParaRPr lang="nb-NO" sz="1400" dirty="0"/>
          </a:p>
          <a:p>
            <a:r>
              <a:rPr lang="nb-NO" sz="1400" dirty="0" smtClean="0"/>
              <a:t>Police in </a:t>
            </a:r>
            <a:r>
              <a:rPr lang="nb-NO" sz="1400" dirty="0" err="1" smtClean="0"/>
              <a:t>social</a:t>
            </a:r>
            <a:r>
              <a:rPr lang="nb-NO" sz="1400" dirty="0" smtClean="0"/>
              <a:t> media</a:t>
            </a:r>
          </a:p>
          <a:p>
            <a:pPr lvl="1" algn="l"/>
            <a:r>
              <a:rPr lang="nb-NO" sz="1400" dirty="0" smtClean="0">
                <a:solidFill>
                  <a:schemeClr val="bg1"/>
                </a:solidFill>
              </a:rPr>
              <a:t>		</a:t>
            </a:r>
            <a:endParaRPr lang="nb-NO" sz="1400" dirty="0">
              <a:solidFill>
                <a:schemeClr val="bg1"/>
              </a:solidFill>
            </a:endParaRPr>
          </a:p>
          <a:p>
            <a:pPr marL="0" lvl="1" algn="l"/>
            <a:r>
              <a:rPr lang="nb-NO" sz="1400" dirty="0" smtClean="0">
                <a:solidFill>
                  <a:schemeClr val="bg1"/>
                </a:solidFill>
              </a:rPr>
              <a:t>Vibrant </a:t>
            </a:r>
            <a:r>
              <a:rPr lang="nb-NO" sz="16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civil</a:t>
            </a:r>
            <a:r>
              <a:rPr lang="nb-NO" sz="1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nb-NO" sz="16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society</a:t>
            </a:r>
            <a:r>
              <a:rPr lang="nb-NO" sz="1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ICT</a:t>
            </a:r>
            <a:r>
              <a:rPr lang="nb-NO" sz="1600" dirty="0">
                <a:solidFill>
                  <a:schemeClr val="bg1"/>
                </a:solidFill>
              </a:rPr>
              <a:t> </a:t>
            </a:r>
            <a:r>
              <a:rPr lang="nb-NO" sz="1400" dirty="0" err="1" smtClean="0">
                <a:solidFill>
                  <a:schemeClr val="bg1"/>
                </a:solidFill>
              </a:rPr>
              <a:t>environment</a:t>
            </a:r>
            <a:endParaRPr lang="en-US" sz="1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5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955000" y="2348880"/>
            <a:ext cx="0" cy="2880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563888" y="2120940"/>
            <a:ext cx="5184576" cy="458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6000" y="6295196"/>
            <a:ext cx="4758000" cy="307777"/>
          </a:xfrm>
        </p:spPr>
        <p:txBody>
          <a:bodyPr/>
          <a:lstStyle/>
          <a:p>
            <a:r>
              <a:rPr lang="nb-NO" dirty="0" smtClean="0">
                <a:solidFill>
                  <a:prstClr val="white"/>
                </a:solidFill>
              </a:rPr>
              <a:t>ICT4COP: A </a:t>
            </a:r>
            <a:r>
              <a:rPr lang="nb-NO" dirty="0" err="1" smtClean="0">
                <a:solidFill>
                  <a:prstClr val="white"/>
                </a:solidFill>
              </a:rPr>
              <a:t>Horizon</a:t>
            </a:r>
            <a:r>
              <a:rPr lang="nb-NO" dirty="0" smtClean="0">
                <a:solidFill>
                  <a:prstClr val="white"/>
                </a:solidFill>
              </a:rPr>
              <a:t> 2020 Research &amp; </a:t>
            </a:r>
            <a:r>
              <a:rPr lang="nb-NO" dirty="0" err="1" smtClean="0">
                <a:solidFill>
                  <a:prstClr val="white"/>
                </a:solidFill>
              </a:rPr>
              <a:t>Innovation</a:t>
            </a:r>
            <a:r>
              <a:rPr lang="nb-NO" dirty="0" smtClean="0">
                <a:solidFill>
                  <a:prstClr val="white"/>
                </a:solidFill>
              </a:rPr>
              <a:t> Project</a:t>
            </a:r>
          </a:p>
          <a:p>
            <a:r>
              <a:rPr lang="nb-NO" dirty="0">
                <a:solidFill>
                  <a:prstClr val="white"/>
                </a:solidFill>
              </a:rPr>
              <a:t>The ICT4COP Magazine: </a:t>
            </a:r>
            <a:r>
              <a:rPr lang="nb-NO" b="1" dirty="0" smtClean="0">
                <a:solidFill>
                  <a:prstClr val="white"/>
                </a:solidFill>
              </a:rPr>
              <a:t>www.communitypolicing.eu</a:t>
            </a:r>
            <a:endParaRPr lang="nb-NO" b="1" dirty="0">
              <a:solidFill>
                <a:prstClr val="white"/>
              </a:solidFill>
            </a:endParaRPr>
          </a:p>
        </p:txBody>
      </p:sp>
      <p:sp>
        <p:nvSpPr>
          <p:cNvPr id="13" name="Title 11"/>
          <p:cNvSpPr>
            <a:spLocks noGrp="1"/>
          </p:cNvSpPr>
          <p:nvPr>
            <p:ph type="ctrTitle"/>
          </p:nvPr>
        </p:nvSpPr>
        <p:spPr>
          <a:xfrm>
            <a:off x="576000" y="1296268"/>
            <a:ext cx="7992000" cy="492443"/>
          </a:xfrm>
        </p:spPr>
        <p:txBody>
          <a:bodyPr/>
          <a:lstStyle/>
          <a:p>
            <a:pPr algn="ctr"/>
            <a:r>
              <a:rPr lang="nb-NO" sz="3200" dirty="0" smtClean="0"/>
              <a:t>PRELIMINARY RESEARCH </a:t>
            </a:r>
            <a:r>
              <a:rPr lang="nb-NO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INSIGHTS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82371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nb-NO" noProof="0" dirty="0" smtClean="0"/>
              <a:t>Norwegian </a:t>
            </a:r>
            <a:r>
              <a:rPr lang="nb-NO" noProof="0" dirty="0" err="1" smtClean="0"/>
              <a:t>University</a:t>
            </a:r>
            <a:r>
              <a:rPr lang="nb-NO" noProof="0" dirty="0" smtClean="0"/>
              <a:t> </a:t>
            </a:r>
            <a:r>
              <a:rPr lang="nb-NO" noProof="0" dirty="0" err="1" smtClean="0"/>
              <a:t>of</a:t>
            </a:r>
            <a:r>
              <a:rPr lang="nb-NO" noProof="0" dirty="0" smtClean="0"/>
              <a:t> Life Sciences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en-GB" noProof="0" smtClean="0"/>
              <a:t>15</a:t>
            </a:fld>
            <a:endParaRPr lang="en-GB" noProof="0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76000" y="3284984"/>
            <a:ext cx="2195800" cy="1344662"/>
          </a:xfrm>
        </p:spPr>
        <p:txBody>
          <a:bodyPr/>
          <a:lstStyle/>
          <a:p>
            <a:pPr algn="ctr"/>
            <a:r>
              <a:rPr lang="nb-NO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PAKISTAN</a:t>
            </a:r>
          </a:p>
        </p:txBody>
      </p:sp>
      <p:sp>
        <p:nvSpPr>
          <p:cNvPr id="9" name="Subtitle 12"/>
          <p:cNvSpPr>
            <a:spLocks noGrp="1"/>
          </p:cNvSpPr>
          <p:nvPr>
            <p:ph type="subTitle" idx="1"/>
          </p:nvPr>
        </p:nvSpPr>
        <p:spPr>
          <a:xfrm>
            <a:off x="3570684" y="2216568"/>
            <a:ext cx="5465812" cy="3454918"/>
          </a:xfrm>
        </p:spPr>
        <p:txBody>
          <a:bodyPr/>
          <a:lstStyle/>
          <a:p>
            <a:r>
              <a:rPr lang="nb-NO" sz="1400" dirty="0" err="1" smtClean="0"/>
              <a:t>Several</a:t>
            </a:r>
            <a:r>
              <a:rPr lang="nb-NO" sz="1400" dirty="0" smtClean="0"/>
              <a:t> </a:t>
            </a:r>
            <a:r>
              <a:rPr lang="nb-NO" sz="1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partnerships</a:t>
            </a:r>
            <a:r>
              <a:rPr lang="nb-NO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and dialogs</a:t>
            </a:r>
            <a:r>
              <a:rPr lang="nb-NO" sz="1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nb-NO" sz="1400" dirty="0" err="1" smtClean="0"/>
              <a:t>attempted</a:t>
            </a:r>
            <a:r>
              <a:rPr lang="nb-NO" sz="1400" dirty="0" smtClean="0"/>
              <a:t> </a:t>
            </a:r>
            <a:r>
              <a:rPr lang="nb-NO" sz="1400" dirty="0" err="1" smtClean="0"/>
              <a:t>between</a:t>
            </a:r>
            <a:r>
              <a:rPr lang="nb-NO" sz="1400" dirty="0" smtClean="0"/>
              <a:t> </a:t>
            </a:r>
            <a:r>
              <a:rPr lang="nb-NO" sz="1400" dirty="0" err="1" smtClean="0"/>
              <a:t>police</a:t>
            </a:r>
            <a:r>
              <a:rPr lang="nb-NO" sz="1400" dirty="0" smtClean="0"/>
              <a:t>, </a:t>
            </a:r>
            <a:r>
              <a:rPr lang="nb-NO" sz="1400" dirty="0" err="1" smtClean="0"/>
              <a:t>justice</a:t>
            </a:r>
            <a:r>
              <a:rPr lang="nb-NO" sz="1400" dirty="0" smtClean="0"/>
              <a:t> and </a:t>
            </a:r>
            <a:r>
              <a:rPr lang="nb-NO" sz="1400" dirty="0" err="1" smtClean="0"/>
              <a:t>local</a:t>
            </a:r>
            <a:r>
              <a:rPr lang="nb-NO" sz="1400" dirty="0" smtClean="0"/>
              <a:t> </a:t>
            </a:r>
            <a:r>
              <a:rPr lang="nb-NO" sz="1400" dirty="0" err="1" smtClean="0"/>
              <a:t>conflict</a:t>
            </a:r>
            <a:r>
              <a:rPr lang="nb-NO" sz="1400" dirty="0" smtClean="0"/>
              <a:t> </a:t>
            </a:r>
            <a:r>
              <a:rPr lang="nb-NO" sz="1400" dirty="0" err="1" smtClean="0"/>
              <a:t>resolution</a:t>
            </a:r>
            <a:r>
              <a:rPr lang="nb-NO" sz="1400" dirty="0" smtClean="0"/>
              <a:t> </a:t>
            </a:r>
            <a:r>
              <a:rPr lang="nb-NO" sz="1400" dirty="0" err="1" smtClean="0"/>
              <a:t>institutions</a:t>
            </a:r>
            <a:r>
              <a:rPr lang="nb-NO" sz="1400" dirty="0" smtClean="0"/>
              <a:t> in KPK and border areas – Alternative </a:t>
            </a:r>
            <a:r>
              <a:rPr lang="nb-NO" sz="1400" dirty="0" err="1" smtClean="0"/>
              <a:t>Dispute</a:t>
            </a:r>
            <a:r>
              <a:rPr lang="nb-NO" sz="1400" dirty="0" smtClean="0"/>
              <a:t> Resolution (ADR) – </a:t>
            </a:r>
            <a:r>
              <a:rPr lang="nb-NO" sz="1400" dirty="0" err="1" smtClean="0"/>
              <a:t>Gender</a:t>
            </a:r>
            <a:r>
              <a:rPr lang="nb-NO" sz="1400" dirty="0" smtClean="0"/>
              <a:t>?</a:t>
            </a:r>
          </a:p>
          <a:p>
            <a:endParaRPr lang="nb-NO" sz="1400" dirty="0"/>
          </a:p>
          <a:p>
            <a:r>
              <a:rPr lang="nb-NO" sz="1400" dirty="0"/>
              <a:t>Program at </a:t>
            </a:r>
            <a:r>
              <a:rPr lang="nb-NO" sz="16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national</a:t>
            </a:r>
            <a:r>
              <a:rPr lang="nb-NO" sz="1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nb-NO" sz="16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level</a:t>
            </a:r>
            <a:r>
              <a:rPr lang="nb-NO" sz="1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nb-NO" sz="1400" dirty="0"/>
              <a:t>to </a:t>
            </a:r>
            <a:r>
              <a:rPr lang="nb-NO" sz="1400" dirty="0" err="1"/>
              <a:t>integrate</a:t>
            </a:r>
            <a:r>
              <a:rPr lang="nb-NO" sz="1400" dirty="0"/>
              <a:t> COP </a:t>
            </a:r>
            <a:r>
              <a:rPr lang="nb-NO" sz="1400" dirty="0" err="1"/>
              <a:t>into</a:t>
            </a:r>
            <a:r>
              <a:rPr lang="nb-NO" sz="1400" dirty="0"/>
              <a:t> </a:t>
            </a:r>
            <a:r>
              <a:rPr lang="nb-NO" sz="1400" dirty="0" err="1"/>
              <a:t>police</a:t>
            </a:r>
            <a:r>
              <a:rPr lang="nb-NO" sz="1400" dirty="0"/>
              <a:t> </a:t>
            </a:r>
            <a:r>
              <a:rPr lang="nb-NO" sz="1400" dirty="0" smtClean="0"/>
              <a:t>curriculum</a:t>
            </a:r>
          </a:p>
          <a:p>
            <a:endParaRPr lang="nb-NO" sz="1400" dirty="0"/>
          </a:p>
          <a:p>
            <a:r>
              <a:rPr lang="nb-NO" sz="1400" dirty="0" err="1" smtClean="0"/>
              <a:t>Significant</a:t>
            </a:r>
            <a:r>
              <a:rPr lang="nb-NO" sz="1400" dirty="0" smtClean="0"/>
              <a:t> </a:t>
            </a:r>
            <a:r>
              <a:rPr lang="nb-NO" sz="1400" dirty="0" err="1" smtClean="0"/>
              <a:t>increase</a:t>
            </a:r>
            <a:r>
              <a:rPr lang="nb-NO" sz="1400" dirty="0" smtClean="0"/>
              <a:t> in </a:t>
            </a:r>
            <a:r>
              <a:rPr lang="nb-NO" sz="1400" dirty="0" err="1" smtClean="0"/>
              <a:t>use</a:t>
            </a:r>
            <a:r>
              <a:rPr lang="nb-NO" sz="1400" dirty="0" smtClean="0"/>
              <a:t> of ICT by </a:t>
            </a:r>
            <a:r>
              <a:rPr lang="nb-NO" sz="1400" dirty="0" err="1" smtClean="0"/>
              <a:t>police</a:t>
            </a:r>
            <a:r>
              <a:rPr lang="nb-NO" sz="1400" dirty="0" smtClean="0"/>
              <a:t>: </a:t>
            </a:r>
            <a:r>
              <a:rPr lang="nb-NO" sz="1400" dirty="0" err="1" smtClean="0"/>
              <a:t>efficiency</a:t>
            </a:r>
            <a:r>
              <a:rPr lang="nb-NO" sz="1400" dirty="0" smtClean="0"/>
              <a:t>, </a:t>
            </a:r>
            <a:r>
              <a:rPr lang="nb-NO" sz="1400" dirty="0" err="1" smtClean="0"/>
              <a:t>accountability</a:t>
            </a:r>
            <a:endParaRPr lang="nb-NO" sz="1400" dirty="0" smtClean="0"/>
          </a:p>
          <a:p>
            <a:endParaRPr lang="nb-NO" sz="1400" dirty="0" smtClean="0"/>
          </a:p>
          <a:p>
            <a:r>
              <a:rPr lang="nb-NO" sz="1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Little </a:t>
            </a:r>
            <a:r>
              <a:rPr lang="nb-NO" sz="16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collaboration</a:t>
            </a:r>
            <a:r>
              <a:rPr lang="nb-NO" sz="1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nb-NO" sz="1400" dirty="0" err="1"/>
              <a:t>with</a:t>
            </a:r>
            <a:r>
              <a:rPr lang="nb-NO" sz="1400" dirty="0"/>
              <a:t> </a:t>
            </a:r>
            <a:r>
              <a:rPr lang="nb-NO" sz="1400" dirty="0" err="1"/>
              <a:t>civil</a:t>
            </a:r>
            <a:r>
              <a:rPr lang="nb-NO" sz="1400" dirty="0"/>
              <a:t> </a:t>
            </a:r>
            <a:r>
              <a:rPr lang="nb-NO" sz="1400" dirty="0" err="1"/>
              <a:t>society</a:t>
            </a:r>
            <a:r>
              <a:rPr lang="nb-NO" sz="1400" dirty="0"/>
              <a:t> </a:t>
            </a:r>
            <a:r>
              <a:rPr lang="nb-NO" sz="1400" dirty="0" err="1"/>
              <a:t>organizations</a:t>
            </a:r>
            <a:endParaRPr lang="nb-NO" sz="1400" dirty="0" smtClean="0"/>
          </a:p>
          <a:p>
            <a:endParaRPr lang="nb-NO" sz="1400" dirty="0"/>
          </a:p>
          <a:p>
            <a:r>
              <a:rPr lang="nb-NO" sz="1400" dirty="0" smtClean="0"/>
              <a:t>Controversial </a:t>
            </a:r>
            <a:r>
              <a:rPr lang="nb-NO" sz="1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cyber </a:t>
            </a:r>
            <a:r>
              <a:rPr lang="nb-NO" sz="16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crime</a:t>
            </a:r>
            <a:r>
              <a:rPr lang="nb-NO" sz="1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nb-NO" sz="1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bill</a:t>
            </a:r>
            <a:r>
              <a:rPr lang="nb-NO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nb-NO" sz="1400" dirty="0" err="1" smtClean="0"/>
              <a:t>limiting</a:t>
            </a:r>
            <a:r>
              <a:rPr lang="nb-NO" sz="1400" dirty="0" smtClean="0"/>
              <a:t> </a:t>
            </a:r>
            <a:r>
              <a:rPr lang="nb-NO" sz="1400" dirty="0" err="1" smtClean="0"/>
              <a:t>freedom</a:t>
            </a:r>
            <a:r>
              <a:rPr lang="nb-NO" sz="1400" dirty="0" smtClean="0"/>
              <a:t> of </a:t>
            </a:r>
            <a:r>
              <a:rPr lang="nb-NO" sz="1400" dirty="0" err="1" smtClean="0"/>
              <a:t>speech</a:t>
            </a:r>
            <a:endParaRPr lang="nb-NO" sz="1400" dirty="0" smtClean="0"/>
          </a:p>
          <a:p>
            <a:endParaRPr lang="nb-NO" sz="1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nb-NO" sz="1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Tension</a:t>
            </a:r>
            <a:r>
              <a:rPr lang="nb-NO" sz="1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nb-NO" sz="1400" dirty="0" err="1"/>
              <a:t>between</a:t>
            </a:r>
            <a:r>
              <a:rPr lang="nb-NO" sz="1400" dirty="0"/>
              <a:t> </a:t>
            </a:r>
            <a:r>
              <a:rPr lang="nb-NO" sz="1400" dirty="0" err="1"/>
              <a:t>civil</a:t>
            </a:r>
            <a:r>
              <a:rPr lang="nb-NO" sz="1400" dirty="0"/>
              <a:t> </a:t>
            </a:r>
            <a:r>
              <a:rPr lang="nb-NO" sz="1400" dirty="0" err="1"/>
              <a:t>society</a:t>
            </a:r>
            <a:r>
              <a:rPr lang="nb-NO" sz="1400" dirty="0"/>
              <a:t> </a:t>
            </a:r>
            <a:r>
              <a:rPr lang="nb-NO" sz="1400" dirty="0" err="1"/>
              <a:t>organizations</a:t>
            </a:r>
            <a:r>
              <a:rPr lang="nb-NO" sz="1400" dirty="0"/>
              <a:t> and </a:t>
            </a:r>
            <a:r>
              <a:rPr lang="nb-NO" sz="1400" dirty="0" err="1"/>
              <a:t>the</a:t>
            </a:r>
            <a:r>
              <a:rPr lang="nb-NO" sz="1400" dirty="0"/>
              <a:t> </a:t>
            </a:r>
            <a:r>
              <a:rPr lang="nb-NO" sz="1400" dirty="0" err="1"/>
              <a:t>use</a:t>
            </a:r>
            <a:r>
              <a:rPr lang="nb-NO" sz="1400" dirty="0"/>
              <a:t> of ICT for </a:t>
            </a:r>
            <a:r>
              <a:rPr lang="nb-NO" sz="1400" dirty="0" err="1"/>
              <a:t>reporting</a:t>
            </a:r>
            <a:r>
              <a:rPr lang="nb-NO" sz="1400" dirty="0"/>
              <a:t> </a:t>
            </a:r>
            <a:r>
              <a:rPr lang="nb-NO" sz="1400" dirty="0" err="1"/>
              <a:t>government</a:t>
            </a:r>
            <a:r>
              <a:rPr lang="nb-NO" sz="1400" dirty="0"/>
              <a:t> </a:t>
            </a:r>
            <a:r>
              <a:rPr lang="nb-NO" sz="1400" dirty="0" err="1"/>
              <a:t>corruption</a:t>
            </a:r>
            <a:r>
              <a:rPr lang="nb-NO" sz="1400" dirty="0"/>
              <a:t> and </a:t>
            </a:r>
            <a:r>
              <a:rPr lang="nb-NO" sz="1400" dirty="0" err="1"/>
              <a:t>other</a:t>
            </a:r>
            <a:r>
              <a:rPr lang="nb-NO" sz="1400" dirty="0"/>
              <a:t> </a:t>
            </a:r>
            <a:r>
              <a:rPr lang="nb-NO" sz="1400" dirty="0" err="1"/>
              <a:t>crimes</a:t>
            </a:r>
            <a:r>
              <a:rPr lang="nb-NO" sz="1400" dirty="0"/>
              <a:t>.  </a:t>
            </a:r>
          </a:p>
          <a:p>
            <a:endParaRPr lang="nb-NO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5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955000" y="2348880"/>
            <a:ext cx="0" cy="2880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563888" y="2120940"/>
            <a:ext cx="5184576" cy="458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6000" y="6295196"/>
            <a:ext cx="4758000" cy="307777"/>
          </a:xfrm>
        </p:spPr>
        <p:txBody>
          <a:bodyPr/>
          <a:lstStyle/>
          <a:p>
            <a:r>
              <a:rPr lang="nb-NO" dirty="0" smtClean="0"/>
              <a:t>ICT4COP: A </a:t>
            </a:r>
            <a:r>
              <a:rPr lang="nb-NO" dirty="0" err="1" smtClean="0"/>
              <a:t>Horizon</a:t>
            </a:r>
            <a:r>
              <a:rPr lang="nb-NO" dirty="0" smtClean="0"/>
              <a:t> 2020 Research &amp; </a:t>
            </a:r>
            <a:r>
              <a:rPr lang="nb-NO" dirty="0" err="1" smtClean="0"/>
              <a:t>Innovation</a:t>
            </a:r>
            <a:r>
              <a:rPr lang="nb-NO" dirty="0" smtClean="0"/>
              <a:t> Project</a:t>
            </a:r>
          </a:p>
          <a:p>
            <a:r>
              <a:rPr lang="nb-NO" dirty="0"/>
              <a:t>The ICT4COP Magazine: </a:t>
            </a:r>
            <a:r>
              <a:rPr lang="nb-NO" b="1" dirty="0" smtClean="0"/>
              <a:t>www.communitypolicing.eu</a:t>
            </a:r>
            <a:endParaRPr lang="nb-NO" b="1" dirty="0"/>
          </a:p>
        </p:txBody>
      </p:sp>
      <p:sp>
        <p:nvSpPr>
          <p:cNvPr id="15" name="Title 11"/>
          <p:cNvSpPr>
            <a:spLocks noGrp="1"/>
          </p:cNvSpPr>
          <p:nvPr>
            <p:ph type="ctrTitle"/>
          </p:nvPr>
        </p:nvSpPr>
        <p:spPr>
          <a:xfrm>
            <a:off x="576000" y="1296268"/>
            <a:ext cx="7992000" cy="492443"/>
          </a:xfrm>
        </p:spPr>
        <p:txBody>
          <a:bodyPr/>
          <a:lstStyle/>
          <a:p>
            <a:pPr algn="ctr"/>
            <a:r>
              <a:rPr lang="nb-NO" sz="3200" dirty="0" smtClean="0"/>
              <a:t>PRELIMINARY RESEARCH </a:t>
            </a:r>
            <a:r>
              <a:rPr lang="nb-NO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INSIGHTS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40547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107504" y="661338"/>
            <a:ext cx="7992000" cy="492443"/>
          </a:xfrm>
        </p:spPr>
        <p:txBody>
          <a:bodyPr/>
          <a:lstStyle/>
          <a:p>
            <a:pPr algn="ctr"/>
            <a:r>
              <a:rPr lang="nb-NO" sz="3200" dirty="0" smtClean="0"/>
              <a:t>CONCLUDING </a:t>
            </a:r>
            <a:r>
              <a:rPr lang="nb-NO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POINTS</a:t>
            </a:r>
            <a:endParaRPr lang="en-US" sz="3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nb-NO" dirty="0" smtClean="0">
                <a:solidFill>
                  <a:prstClr val="white"/>
                </a:solidFill>
              </a:rPr>
              <a:t>Norwegian </a:t>
            </a:r>
            <a:r>
              <a:rPr lang="nb-NO" dirty="0" err="1" smtClean="0">
                <a:solidFill>
                  <a:prstClr val="white"/>
                </a:solidFill>
              </a:rPr>
              <a:t>University</a:t>
            </a:r>
            <a:r>
              <a:rPr lang="nb-NO" dirty="0" smtClean="0">
                <a:solidFill>
                  <a:prstClr val="white"/>
                </a:solidFill>
              </a:rPr>
              <a:t> </a:t>
            </a:r>
            <a:r>
              <a:rPr lang="nb-NO" dirty="0" err="1" smtClean="0">
                <a:solidFill>
                  <a:prstClr val="white"/>
                </a:solidFill>
              </a:rPr>
              <a:t>of</a:t>
            </a:r>
            <a:r>
              <a:rPr lang="nb-NO" dirty="0" smtClean="0">
                <a:solidFill>
                  <a:prstClr val="white"/>
                </a:solidFill>
              </a:rPr>
              <a:t> Life Sciences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en-GB" smtClean="0">
                <a:solidFill>
                  <a:prstClr val="white"/>
                </a:solidFill>
              </a:rPr>
              <a:pPr/>
              <a:t>16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6000" y="6295196"/>
            <a:ext cx="4758000" cy="307777"/>
          </a:xfrm>
        </p:spPr>
        <p:txBody>
          <a:bodyPr/>
          <a:lstStyle/>
          <a:p>
            <a:r>
              <a:rPr lang="nb-NO" dirty="0" smtClean="0">
                <a:solidFill>
                  <a:prstClr val="white"/>
                </a:solidFill>
              </a:rPr>
              <a:t>ICT4COP: A </a:t>
            </a:r>
            <a:r>
              <a:rPr lang="nb-NO" dirty="0" err="1" smtClean="0">
                <a:solidFill>
                  <a:prstClr val="white"/>
                </a:solidFill>
              </a:rPr>
              <a:t>Horizon</a:t>
            </a:r>
            <a:r>
              <a:rPr lang="nb-NO" dirty="0" smtClean="0">
                <a:solidFill>
                  <a:prstClr val="white"/>
                </a:solidFill>
              </a:rPr>
              <a:t> 2020 Research &amp; </a:t>
            </a:r>
            <a:r>
              <a:rPr lang="nb-NO" dirty="0" err="1" smtClean="0">
                <a:solidFill>
                  <a:prstClr val="white"/>
                </a:solidFill>
              </a:rPr>
              <a:t>Innovation</a:t>
            </a:r>
            <a:r>
              <a:rPr lang="nb-NO" dirty="0" smtClean="0">
                <a:solidFill>
                  <a:prstClr val="white"/>
                </a:solidFill>
              </a:rPr>
              <a:t> Project</a:t>
            </a:r>
          </a:p>
          <a:p>
            <a:r>
              <a:rPr lang="nb-NO" dirty="0">
                <a:solidFill>
                  <a:prstClr val="white"/>
                </a:solidFill>
              </a:rPr>
              <a:t>The ICT4COP Magazine: </a:t>
            </a:r>
            <a:r>
              <a:rPr lang="nb-NO" b="1" dirty="0" smtClean="0">
                <a:solidFill>
                  <a:prstClr val="white"/>
                </a:solidFill>
              </a:rPr>
              <a:t>www.communitypolicing.eu</a:t>
            </a:r>
            <a:endParaRPr lang="nb-NO" b="1" dirty="0">
              <a:solidFill>
                <a:prstClr val="white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65644" y="2204864"/>
            <a:ext cx="705956" cy="720080"/>
          </a:xfrm>
          <a:prstGeom prst="round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rgbClr val="FEC843">
                    <a:lumMod val="60000"/>
                    <a:lumOff val="40000"/>
                  </a:srgbClr>
                </a:solidFill>
              </a:rPr>
              <a:t>I</a:t>
            </a:r>
            <a:endParaRPr lang="en-US" dirty="0">
              <a:solidFill>
                <a:srgbClr val="FEC843">
                  <a:lumMod val="60000"/>
                  <a:lumOff val="40000"/>
                </a:srgb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115616" y="2936261"/>
            <a:ext cx="7776420" cy="10367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251520" y="3212976"/>
            <a:ext cx="1224136" cy="720080"/>
          </a:xfrm>
          <a:prstGeom prst="round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>
                <a:solidFill>
                  <a:srgbClr val="FEC843">
                    <a:lumMod val="60000"/>
                    <a:lumOff val="40000"/>
                  </a:srgbClr>
                </a:solidFill>
              </a:rPr>
              <a:t>II</a:t>
            </a:r>
            <a:endParaRPr lang="en-US" dirty="0">
              <a:solidFill>
                <a:srgbClr val="FEC843">
                  <a:lumMod val="60000"/>
                  <a:lumOff val="40000"/>
                </a:srgb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691680" y="3933057"/>
            <a:ext cx="7200800" cy="24317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251520" y="4149080"/>
            <a:ext cx="1944216" cy="720080"/>
          </a:xfrm>
          <a:prstGeom prst="round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>
                <a:solidFill>
                  <a:srgbClr val="FEC843">
                    <a:lumMod val="60000"/>
                    <a:lumOff val="40000"/>
                  </a:srgbClr>
                </a:solidFill>
              </a:rPr>
              <a:t>III</a:t>
            </a:r>
            <a:endParaRPr lang="en-US" dirty="0">
              <a:solidFill>
                <a:srgbClr val="FEC843">
                  <a:lumMod val="60000"/>
                  <a:lumOff val="40000"/>
                </a:srgbClr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2411760" y="4869160"/>
            <a:ext cx="6480720" cy="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251520" y="5085184"/>
            <a:ext cx="2771864" cy="720080"/>
          </a:xfrm>
          <a:prstGeom prst="round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>
                <a:solidFill>
                  <a:srgbClr val="FEC843">
                    <a:lumMod val="60000"/>
                    <a:lumOff val="40000"/>
                  </a:srgbClr>
                </a:solidFill>
              </a:rPr>
              <a:t>IV</a:t>
            </a:r>
            <a:endParaRPr lang="en-US" dirty="0">
              <a:solidFill>
                <a:srgbClr val="FEC843">
                  <a:lumMod val="60000"/>
                  <a:lumOff val="40000"/>
                </a:srgbClr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3131840" y="5805264"/>
            <a:ext cx="5760640" cy="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245952" y="2231350"/>
            <a:ext cx="73443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FEC843">
                    <a:lumMod val="60000"/>
                    <a:lumOff val="40000"/>
                  </a:srgbClr>
                </a:solidFill>
              </a:rPr>
              <a:t>Vast differences</a:t>
            </a:r>
            <a:r>
              <a:rPr lang="en-US" sz="1400" dirty="0">
                <a:solidFill>
                  <a:prstClr val="white"/>
                </a:solidFill>
              </a:rPr>
              <a:t> between local community, police, government officials, politicians and the international community's </a:t>
            </a:r>
            <a:r>
              <a:rPr lang="en-US" sz="1600" b="1" dirty="0">
                <a:solidFill>
                  <a:srgbClr val="FEC843">
                    <a:lumMod val="60000"/>
                    <a:lumOff val="40000"/>
                  </a:srgbClr>
                </a:solidFill>
              </a:rPr>
              <a:t>views on security and insecurity</a:t>
            </a:r>
            <a:r>
              <a:rPr lang="en-US" sz="1400" dirty="0">
                <a:solidFill>
                  <a:prstClr val="white"/>
                </a:solidFill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1691680" y="3181306"/>
            <a:ext cx="725502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prstClr val="white"/>
                </a:solidFill>
              </a:rPr>
              <a:t>Understanding</a:t>
            </a:r>
            <a:r>
              <a:rPr lang="en-US" sz="1400" b="1" dirty="0">
                <a:solidFill>
                  <a:prstClr val="white"/>
                </a:solidFill>
              </a:rPr>
              <a:t> </a:t>
            </a:r>
            <a:r>
              <a:rPr lang="en-US" sz="1600" b="1" dirty="0">
                <a:solidFill>
                  <a:srgbClr val="FEC843">
                    <a:lumMod val="60000"/>
                    <a:lumOff val="40000"/>
                  </a:srgbClr>
                </a:solidFill>
              </a:rPr>
              <a:t>local context</a:t>
            </a:r>
            <a:r>
              <a:rPr lang="en-US" sz="1600" b="1" dirty="0">
                <a:solidFill>
                  <a:prstClr val="white"/>
                </a:solidFill>
              </a:rPr>
              <a:t> </a:t>
            </a:r>
            <a:r>
              <a:rPr lang="en-US" sz="1400" dirty="0">
                <a:solidFill>
                  <a:prstClr val="white"/>
                </a:solidFill>
              </a:rPr>
              <a:t>in </a:t>
            </a:r>
            <a:r>
              <a:rPr lang="en-US" sz="1400" dirty="0" smtClean="0">
                <a:solidFill>
                  <a:prstClr val="white"/>
                </a:solidFill>
              </a:rPr>
              <a:t>general is important, </a:t>
            </a:r>
            <a:r>
              <a:rPr lang="en-US" sz="1400" dirty="0">
                <a:solidFill>
                  <a:prstClr val="white"/>
                </a:solidFill>
              </a:rPr>
              <a:t>but particularly </a:t>
            </a:r>
            <a:r>
              <a:rPr lang="en-US" sz="1600" b="1" dirty="0">
                <a:solidFill>
                  <a:srgbClr val="FEC843">
                    <a:lumMod val="60000"/>
                    <a:lumOff val="40000"/>
                  </a:srgbClr>
                </a:solidFill>
              </a:rPr>
              <a:t>how people communicate</a:t>
            </a:r>
            <a:r>
              <a:rPr lang="en-US" sz="1400" dirty="0">
                <a:solidFill>
                  <a:prstClr val="white"/>
                </a:solidFill>
              </a:rPr>
              <a:t> and </a:t>
            </a:r>
            <a:r>
              <a:rPr lang="en-US" sz="1600" b="1" dirty="0">
                <a:solidFill>
                  <a:srgbClr val="FEC843">
                    <a:lumMod val="60000"/>
                    <a:lumOff val="40000"/>
                  </a:srgbClr>
                </a:solidFill>
              </a:rPr>
              <a:t>how trust is built </a:t>
            </a:r>
            <a:r>
              <a:rPr lang="en-US" sz="1400" dirty="0">
                <a:solidFill>
                  <a:prstClr val="white"/>
                </a:solidFill>
              </a:rPr>
              <a:t>within that local context. </a:t>
            </a:r>
          </a:p>
          <a:p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11760" y="4130496"/>
            <a:ext cx="61785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</a:rPr>
              <a:t>Support for </a:t>
            </a:r>
            <a:r>
              <a:rPr lang="en-US" sz="1600" b="1" dirty="0" smtClean="0">
                <a:solidFill>
                  <a:srgbClr val="FEC843">
                    <a:lumMod val="60000"/>
                    <a:lumOff val="40000"/>
                  </a:srgbClr>
                </a:solidFill>
              </a:rPr>
              <a:t>civil society involvement in police reform is critical</a:t>
            </a:r>
            <a:r>
              <a:rPr lang="en-US" sz="1400" dirty="0" smtClean="0">
                <a:solidFill>
                  <a:prstClr val="white"/>
                </a:solidFill>
              </a:rPr>
              <a:t> to ensure the success of police reform – COP is one promising strategy 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72909" y="4943593"/>
            <a:ext cx="54785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</a:rPr>
              <a:t>What </a:t>
            </a:r>
            <a:r>
              <a:rPr lang="en-US" sz="1600" b="1" dirty="0" smtClean="0">
                <a:solidFill>
                  <a:srgbClr val="FEC843">
                    <a:lumMod val="60000"/>
                    <a:lumOff val="40000"/>
                  </a:srgbClr>
                </a:solidFill>
              </a:rPr>
              <a:t>skills and competence</a:t>
            </a:r>
            <a:r>
              <a:rPr lang="en-US" sz="1400" dirty="0" smtClean="0">
                <a:solidFill>
                  <a:prstClr val="white"/>
                </a:solidFill>
              </a:rPr>
              <a:t> are needed in the international community, including police advisors, to </a:t>
            </a:r>
            <a:r>
              <a:rPr lang="en-US" sz="1600" b="1" dirty="0" smtClean="0">
                <a:solidFill>
                  <a:srgbClr val="FEC843">
                    <a:lumMod val="60000"/>
                    <a:lumOff val="40000"/>
                  </a:srgbClr>
                </a:solidFill>
              </a:rPr>
              <a:t>support local reform processes</a:t>
            </a:r>
            <a:r>
              <a:rPr lang="en-US" sz="1400" dirty="0" smtClean="0">
                <a:solidFill>
                  <a:prstClr val="white"/>
                </a:solidFill>
              </a:rPr>
              <a:t> which contribute to </a:t>
            </a:r>
            <a:r>
              <a:rPr lang="en-US" sz="1600" b="1" dirty="0" smtClean="0">
                <a:solidFill>
                  <a:srgbClr val="FEC843">
                    <a:lumMod val="60000"/>
                    <a:lumOff val="40000"/>
                  </a:srgbClr>
                </a:solidFill>
              </a:rPr>
              <a:t>human security</a:t>
            </a:r>
            <a:r>
              <a:rPr lang="en-US" sz="1400" dirty="0" smtClean="0">
                <a:solidFill>
                  <a:prstClr val="white"/>
                </a:solidFill>
              </a:rPr>
              <a:t>?</a:t>
            </a:r>
            <a:endParaRPr lang="en-US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393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3" grpId="0" animBg="1"/>
      <p:bldP spid="16" grpId="0" animBg="1"/>
      <p:bldP spid="3" grpId="0"/>
      <p:bldP spid="5" grpId="0"/>
      <p:bldP spid="7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426812" y="2215316"/>
            <a:ext cx="7992000" cy="738664"/>
          </a:xfrm>
        </p:spPr>
        <p:txBody>
          <a:bodyPr/>
          <a:lstStyle/>
          <a:p>
            <a:pPr algn="ctr"/>
            <a:r>
              <a:rPr lang="nb-NO" dirty="0" err="1" smtClean="0"/>
              <a:t>Thank</a:t>
            </a:r>
            <a:r>
              <a:rPr lang="nb-NO" dirty="0" smtClean="0"/>
              <a:t> </a:t>
            </a:r>
            <a:r>
              <a:rPr lang="nb-NO" dirty="0" err="1" smtClean="0"/>
              <a:t>you</a:t>
            </a:r>
            <a:r>
              <a:rPr lang="nb-NO" dirty="0" smtClean="0"/>
              <a:t>!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nb-NO" noProof="0" dirty="0" smtClean="0"/>
              <a:t>Norwegian </a:t>
            </a:r>
            <a:r>
              <a:rPr lang="nb-NO" noProof="0" dirty="0" err="1" smtClean="0"/>
              <a:t>University</a:t>
            </a:r>
            <a:r>
              <a:rPr lang="nb-NO" noProof="0" dirty="0" smtClean="0"/>
              <a:t> </a:t>
            </a:r>
            <a:r>
              <a:rPr lang="nb-NO" noProof="0" dirty="0" err="1" smtClean="0"/>
              <a:t>of</a:t>
            </a:r>
            <a:r>
              <a:rPr lang="nb-NO" noProof="0" dirty="0" smtClean="0"/>
              <a:t> Life Sciences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en-GB" noProof="0" smtClean="0"/>
              <a:t>17</a:t>
            </a:fld>
            <a:endParaRPr lang="en-GB" noProof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6000" y="6295196"/>
            <a:ext cx="4758000" cy="307777"/>
          </a:xfrm>
        </p:spPr>
        <p:txBody>
          <a:bodyPr/>
          <a:lstStyle/>
          <a:p>
            <a:r>
              <a:rPr lang="nb-NO" dirty="0" smtClean="0"/>
              <a:t>ICT4COP: A </a:t>
            </a:r>
            <a:r>
              <a:rPr lang="nb-NO" dirty="0" err="1" smtClean="0"/>
              <a:t>Horizon</a:t>
            </a:r>
            <a:r>
              <a:rPr lang="nb-NO" dirty="0" smtClean="0"/>
              <a:t> 2020 Research &amp; </a:t>
            </a:r>
            <a:r>
              <a:rPr lang="nb-NO" dirty="0" err="1" smtClean="0"/>
              <a:t>Innovation</a:t>
            </a:r>
            <a:r>
              <a:rPr lang="nb-NO" dirty="0" smtClean="0"/>
              <a:t> Project</a:t>
            </a:r>
          </a:p>
          <a:p>
            <a:r>
              <a:rPr lang="nb-NO" dirty="0"/>
              <a:t>The ICT4COP Magazine: </a:t>
            </a:r>
            <a:r>
              <a:rPr lang="nb-NO" b="1" dirty="0" smtClean="0"/>
              <a:t>www.communitypolicing.eu</a:t>
            </a:r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3208822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467366" y="1878254"/>
            <a:ext cx="7992000" cy="677108"/>
          </a:xfrm>
        </p:spPr>
        <p:txBody>
          <a:bodyPr/>
          <a:lstStyle/>
          <a:p>
            <a:pPr algn="ctr"/>
            <a:r>
              <a:rPr lang="nb-NO" sz="4400" dirty="0" smtClean="0"/>
              <a:t>THIS PRESENTATION</a:t>
            </a:r>
            <a:endParaRPr lang="en-US" sz="4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>
          <a:xfrm>
            <a:off x="557154" y="3684276"/>
            <a:ext cx="7812424" cy="1368152"/>
          </a:xfrm>
        </p:spPr>
        <p:txBody>
          <a:bodyPr/>
          <a:lstStyle/>
          <a:p>
            <a:pPr algn="ctr"/>
            <a:r>
              <a:rPr lang="nb-NO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Background</a:t>
            </a:r>
            <a:r>
              <a:rPr lang="nb-NO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for </a:t>
            </a:r>
            <a:r>
              <a:rPr lang="nb-NO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research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nb-NO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About</a:t>
            </a:r>
            <a:r>
              <a:rPr lang="nb-NO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nb-NO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the</a:t>
            </a:r>
            <a:r>
              <a:rPr lang="nb-NO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nb-NO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project</a:t>
            </a:r>
            <a:r>
              <a:rPr lang="nb-NO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and </a:t>
            </a:r>
            <a:r>
              <a:rPr lang="nb-NO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approach</a:t>
            </a:r>
            <a:endParaRPr lang="nb-NO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nb-NO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Preliminary </a:t>
            </a:r>
            <a:r>
              <a:rPr lang="nb-NO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insights</a:t>
            </a:r>
            <a:endParaRPr lang="nb-NO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nb-NO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Concluding</a:t>
            </a:r>
            <a:r>
              <a:rPr lang="nb-NO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nb-NO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points</a:t>
            </a:r>
            <a:endParaRPr lang="nb-NO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nb-NO" dirty="0" smtClean="0"/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nb-NO" noProof="0" dirty="0" smtClean="0"/>
              <a:t>Norwegian </a:t>
            </a:r>
            <a:r>
              <a:rPr lang="nb-NO" noProof="0" dirty="0" err="1" smtClean="0"/>
              <a:t>University</a:t>
            </a:r>
            <a:r>
              <a:rPr lang="nb-NO" noProof="0" dirty="0" smtClean="0"/>
              <a:t> </a:t>
            </a:r>
            <a:r>
              <a:rPr lang="nb-NO" noProof="0" dirty="0" err="1" smtClean="0"/>
              <a:t>of</a:t>
            </a:r>
            <a:r>
              <a:rPr lang="nb-NO" noProof="0" dirty="0" smtClean="0"/>
              <a:t> Life Sciences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en-GB" noProof="0" smtClean="0"/>
              <a:t>2</a:t>
            </a:fld>
            <a:endParaRPr lang="en-GB" noProof="0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76000" y="2612990"/>
            <a:ext cx="7992000" cy="336550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6000" y="6295196"/>
            <a:ext cx="4758000" cy="307777"/>
          </a:xfrm>
        </p:spPr>
        <p:txBody>
          <a:bodyPr/>
          <a:lstStyle/>
          <a:p>
            <a:r>
              <a:rPr lang="nb-NO" dirty="0" smtClean="0"/>
              <a:t>ICT4COP: A </a:t>
            </a:r>
            <a:r>
              <a:rPr lang="nb-NO" dirty="0" err="1" smtClean="0"/>
              <a:t>Horizon</a:t>
            </a:r>
            <a:r>
              <a:rPr lang="nb-NO" dirty="0" smtClean="0"/>
              <a:t> 2020 Research &amp; </a:t>
            </a:r>
            <a:r>
              <a:rPr lang="nb-NO" dirty="0" err="1" smtClean="0"/>
              <a:t>Innovation</a:t>
            </a:r>
            <a:r>
              <a:rPr lang="nb-NO" dirty="0" smtClean="0"/>
              <a:t> Project</a:t>
            </a:r>
          </a:p>
          <a:p>
            <a:r>
              <a:rPr lang="nb-NO" dirty="0"/>
              <a:t>The ICT4COP Magazine: </a:t>
            </a:r>
            <a:r>
              <a:rPr lang="nb-NO" b="1" dirty="0" smtClean="0"/>
              <a:t>www.communitypolicing.eu</a:t>
            </a:r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3634930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576000" y="578878"/>
            <a:ext cx="7992000" cy="492443"/>
          </a:xfrm>
        </p:spPr>
        <p:txBody>
          <a:bodyPr/>
          <a:lstStyle/>
          <a:p>
            <a:pPr algn="ctr"/>
            <a:r>
              <a:rPr lang="nb-NO" sz="3200" dirty="0" smtClean="0"/>
              <a:t>THE BACKGROUND</a:t>
            </a:r>
            <a:endParaRPr lang="en-US" sz="32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398215548"/>
              </p:ext>
            </p:extLst>
          </p:nvPr>
        </p:nvGraphicFramePr>
        <p:xfrm>
          <a:off x="556260" y="3516083"/>
          <a:ext cx="8011740" cy="2721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nb-NO" noProof="0" dirty="0" smtClean="0"/>
              <a:t>Norwegian </a:t>
            </a:r>
            <a:r>
              <a:rPr lang="nb-NO" noProof="0" dirty="0" err="1" smtClean="0"/>
              <a:t>University</a:t>
            </a:r>
            <a:r>
              <a:rPr lang="nb-NO" noProof="0" dirty="0" smtClean="0"/>
              <a:t> </a:t>
            </a:r>
            <a:r>
              <a:rPr lang="nb-NO" noProof="0" dirty="0" err="1" smtClean="0"/>
              <a:t>of</a:t>
            </a:r>
            <a:r>
              <a:rPr lang="nb-NO" noProof="0" dirty="0" smtClean="0"/>
              <a:t> Life Sciences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en-GB" noProof="0" smtClean="0"/>
              <a:t>3</a:t>
            </a:fld>
            <a:endParaRPr lang="en-GB" noProof="0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86358" y="1838520"/>
            <a:ext cx="3481586" cy="1086424"/>
          </a:xfrm>
        </p:spPr>
        <p:txBody>
          <a:bodyPr/>
          <a:lstStyle/>
          <a:p>
            <a:r>
              <a:rPr lang="nb-NO" dirty="0" smtClean="0"/>
              <a:t>THE POST-CONFLICT POLICE AND SECURITY REFORM AGENDA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0" y="1866015"/>
            <a:ext cx="0" cy="1058929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559200" y="1703692"/>
            <a:ext cx="4012800" cy="939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6000" y="6295196"/>
            <a:ext cx="4758000" cy="307777"/>
          </a:xfrm>
        </p:spPr>
        <p:txBody>
          <a:bodyPr/>
          <a:lstStyle/>
          <a:p>
            <a:r>
              <a:rPr lang="nb-NO" dirty="0" smtClean="0"/>
              <a:t>ICT4COP: A </a:t>
            </a:r>
            <a:r>
              <a:rPr lang="nb-NO" dirty="0" err="1" smtClean="0"/>
              <a:t>Horizon</a:t>
            </a:r>
            <a:r>
              <a:rPr lang="nb-NO" dirty="0" smtClean="0"/>
              <a:t> 2020 Research &amp; </a:t>
            </a:r>
            <a:r>
              <a:rPr lang="nb-NO" dirty="0" err="1" smtClean="0"/>
              <a:t>Innovation</a:t>
            </a:r>
            <a:r>
              <a:rPr lang="nb-NO" dirty="0" smtClean="0"/>
              <a:t> Project</a:t>
            </a:r>
          </a:p>
          <a:p>
            <a:r>
              <a:rPr lang="nb-NO" dirty="0" smtClean="0"/>
              <a:t>The </a:t>
            </a:r>
            <a:r>
              <a:rPr lang="nb-NO" dirty="0"/>
              <a:t>ICT4COP Magazine: </a:t>
            </a:r>
            <a:r>
              <a:rPr lang="nb-NO" b="1" dirty="0" smtClean="0"/>
              <a:t>www.communitypolicing.eu</a:t>
            </a: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1755050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E26392C-A648-4BBE-8A89-0E69606E78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417CBD5-28B0-415C-9DFA-E05B1B9385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A0079FB-3507-42E6-8D55-64753F9404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2453F79-A699-4ABF-A108-19769E6CD1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CE3CDF4-F369-4405-A1FC-1E9E20BF45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7798B5C-4642-41E9-BCAB-77485E83D9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6A1ABEE-2832-48DA-8EB8-CFC0B74A3C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E8BD335-12A1-4BFF-A3B0-0BD0DF1B5F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C71842F-D127-4593-A18C-AC209369EA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576000" y="578878"/>
            <a:ext cx="7992000" cy="492443"/>
          </a:xfrm>
        </p:spPr>
        <p:txBody>
          <a:bodyPr/>
          <a:lstStyle/>
          <a:p>
            <a:pPr algn="ctr"/>
            <a:r>
              <a:rPr lang="nb-NO" sz="3200" dirty="0" smtClean="0"/>
              <a:t>THE ISSUE</a:t>
            </a:r>
            <a:endParaRPr lang="en-US" sz="32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080957752"/>
              </p:ext>
            </p:extLst>
          </p:nvPr>
        </p:nvGraphicFramePr>
        <p:xfrm>
          <a:off x="556260" y="3516083"/>
          <a:ext cx="8011740" cy="2721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nb-NO" noProof="0" dirty="0" smtClean="0"/>
              <a:t>Norwegian </a:t>
            </a:r>
            <a:r>
              <a:rPr lang="nb-NO" noProof="0" dirty="0" err="1" smtClean="0"/>
              <a:t>University</a:t>
            </a:r>
            <a:r>
              <a:rPr lang="nb-NO" noProof="0" dirty="0" smtClean="0"/>
              <a:t> </a:t>
            </a:r>
            <a:r>
              <a:rPr lang="nb-NO" noProof="0" dirty="0" err="1" smtClean="0"/>
              <a:t>of</a:t>
            </a:r>
            <a:r>
              <a:rPr lang="nb-NO" noProof="0" dirty="0" smtClean="0"/>
              <a:t> Life Sciences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en-GB" noProof="0" smtClean="0"/>
              <a:t>4</a:t>
            </a:fld>
            <a:endParaRPr lang="en-GB" noProof="0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86358" y="1838520"/>
            <a:ext cx="3481586" cy="1086424"/>
          </a:xfrm>
        </p:spPr>
        <p:txBody>
          <a:bodyPr/>
          <a:lstStyle/>
          <a:p>
            <a:r>
              <a:rPr lang="nb-NO" dirty="0"/>
              <a:t>HOW CONVENTIONAL POLICE REFORM FALLS SHORT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0" y="1866015"/>
            <a:ext cx="0" cy="1058929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559200" y="1703692"/>
            <a:ext cx="4012800" cy="939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6000" y="6295196"/>
            <a:ext cx="4758000" cy="307777"/>
          </a:xfrm>
        </p:spPr>
        <p:txBody>
          <a:bodyPr/>
          <a:lstStyle/>
          <a:p>
            <a:r>
              <a:rPr lang="nb-NO" dirty="0" smtClean="0"/>
              <a:t>ICT4COP: A </a:t>
            </a:r>
            <a:r>
              <a:rPr lang="nb-NO" dirty="0" err="1" smtClean="0"/>
              <a:t>Horizon</a:t>
            </a:r>
            <a:r>
              <a:rPr lang="nb-NO" dirty="0" smtClean="0"/>
              <a:t> 2020 Research &amp; </a:t>
            </a:r>
            <a:r>
              <a:rPr lang="nb-NO" dirty="0" err="1" smtClean="0"/>
              <a:t>Innovation</a:t>
            </a:r>
            <a:r>
              <a:rPr lang="nb-NO" dirty="0" smtClean="0"/>
              <a:t> Project</a:t>
            </a:r>
          </a:p>
          <a:p>
            <a:r>
              <a:rPr lang="nb-NO" dirty="0"/>
              <a:t>The ICT4COP Magazine: </a:t>
            </a:r>
            <a:r>
              <a:rPr lang="nb-NO" b="1" dirty="0" smtClean="0"/>
              <a:t>www.communitypolicing.eu</a:t>
            </a:r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2766504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E26392C-A648-4BBE-8A89-0E69606E78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417CBD5-28B0-415C-9DFA-E05B1B9385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A0079FB-3507-42E6-8D55-64753F9404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2453F79-A699-4ABF-A108-19769E6CD1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CE3CDF4-F369-4405-A1FC-1E9E20BF45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7798B5C-4642-41E9-BCAB-77485E83D9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6A1ABEE-2832-48DA-8EB8-CFC0B74A3C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E8BD335-12A1-4BFF-A3B0-0BD0DF1B5F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C71842F-D127-4593-A18C-AC209369EA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576000" y="578878"/>
            <a:ext cx="7992000" cy="492443"/>
          </a:xfrm>
        </p:spPr>
        <p:txBody>
          <a:bodyPr/>
          <a:lstStyle/>
          <a:p>
            <a:pPr algn="ctr"/>
            <a:r>
              <a:rPr lang="nb-NO" sz="3200" dirty="0" smtClean="0"/>
              <a:t>THE ISSUE</a:t>
            </a:r>
            <a:endParaRPr lang="en-US" sz="3200" dirty="0"/>
          </a:p>
        </p:txBody>
      </p:sp>
      <p:graphicFrame>
        <p:nvGraphicFramePr>
          <p:cNvPr id="3" name="Diagram 2"/>
          <p:cNvGraphicFramePr/>
          <p:nvPr>
            <p:extLst/>
          </p:nvPr>
        </p:nvGraphicFramePr>
        <p:xfrm>
          <a:off x="556260" y="3516083"/>
          <a:ext cx="8011740" cy="2721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nb-NO" dirty="0" smtClean="0">
                <a:solidFill>
                  <a:prstClr val="white"/>
                </a:solidFill>
              </a:rPr>
              <a:t>Norwegian </a:t>
            </a:r>
            <a:r>
              <a:rPr lang="nb-NO" dirty="0" err="1" smtClean="0">
                <a:solidFill>
                  <a:prstClr val="white"/>
                </a:solidFill>
              </a:rPr>
              <a:t>University</a:t>
            </a:r>
            <a:r>
              <a:rPr lang="nb-NO" dirty="0" smtClean="0">
                <a:solidFill>
                  <a:prstClr val="white"/>
                </a:solidFill>
              </a:rPr>
              <a:t> </a:t>
            </a:r>
            <a:r>
              <a:rPr lang="nb-NO" dirty="0" err="1" smtClean="0">
                <a:solidFill>
                  <a:prstClr val="white"/>
                </a:solidFill>
              </a:rPr>
              <a:t>of</a:t>
            </a:r>
            <a:r>
              <a:rPr lang="nb-NO" dirty="0" smtClean="0">
                <a:solidFill>
                  <a:prstClr val="white"/>
                </a:solidFill>
              </a:rPr>
              <a:t> Life Sciences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en-GB" smtClean="0">
                <a:solidFill>
                  <a:prstClr val="white"/>
                </a:solidFill>
              </a:rPr>
              <a:pPr/>
              <a:t>5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86358" y="1838520"/>
            <a:ext cx="3481586" cy="1086424"/>
          </a:xfrm>
        </p:spPr>
        <p:txBody>
          <a:bodyPr/>
          <a:lstStyle/>
          <a:p>
            <a:r>
              <a:rPr lang="nb-NO" dirty="0" smtClean="0"/>
              <a:t>EXPLORING  </a:t>
            </a:r>
            <a:r>
              <a:rPr lang="nb-NO" dirty="0"/>
              <a:t>COMMUNITY-ORIENTED POLICING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0" y="1866015"/>
            <a:ext cx="0" cy="1058929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559200" y="1703692"/>
            <a:ext cx="4012800" cy="939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6000" y="6295196"/>
            <a:ext cx="4758000" cy="307777"/>
          </a:xfrm>
        </p:spPr>
        <p:txBody>
          <a:bodyPr/>
          <a:lstStyle/>
          <a:p>
            <a:r>
              <a:rPr lang="nb-NO" dirty="0" smtClean="0">
                <a:solidFill>
                  <a:prstClr val="white"/>
                </a:solidFill>
              </a:rPr>
              <a:t>ICT4COP: A </a:t>
            </a:r>
            <a:r>
              <a:rPr lang="nb-NO" dirty="0" err="1" smtClean="0">
                <a:solidFill>
                  <a:prstClr val="white"/>
                </a:solidFill>
              </a:rPr>
              <a:t>Horizon</a:t>
            </a:r>
            <a:r>
              <a:rPr lang="nb-NO" dirty="0" smtClean="0">
                <a:solidFill>
                  <a:prstClr val="white"/>
                </a:solidFill>
              </a:rPr>
              <a:t> 2020 Research &amp; </a:t>
            </a:r>
            <a:r>
              <a:rPr lang="nb-NO" dirty="0" err="1" smtClean="0">
                <a:solidFill>
                  <a:prstClr val="white"/>
                </a:solidFill>
              </a:rPr>
              <a:t>Innovation</a:t>
            </a:r>
            <a:r>
              <a:rPr lang="nb-NO" dirty="0" smtClean="0">
                <a:solidFill>
                  <a:prstClr val="white"/>
                </a:solidFill>
              </a:rPr>
              <a:t> Project</a:t>
            </a:r>
          </a:p>
          <a:p>
            <a:r>
              <a:rPr lang="nb-NO" dirty="0">
                <a:solidFill>
                  <a:prstClr val="white"/>
                </a:solidFill>
              </a:rPr>
              <a:t>The ICT4COP Magazine: </a:t>
            </a:r>
            <a:r>
              <a:rPr lang="nb-NO" b="1" dirty="0" smtClean="0">
                <a:solidFill>
                  <a:prstClr val="white"/>
                </a:solidFill>
              </a:rPr>
              <a:t>www.communitypolicing.eu</a:t>
            </a:r>
            <a:endParaRPr lang="nb-NO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841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E26392C-A648-4BBE-8A89-0E69606E78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417CBD5-28B0-415C-9DFA-E05B1B9385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A0079FB-3507-42E6-8D55-64753F9404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2453F79-A699-4ABF-A108-19769E6CD1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CE3CDF4-F369-4405-A1FC-1E9E20BF45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7798B5C-4642-41E9-BCAB-77485E83D9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6A1ABEE-2832-48DA-8EB8-CFC0B74A3C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E8BD335-12A1-4BFF-A3B0-0BD0DF1B5F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C71842F-D127-4593-A18C-AC209369EA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nb-NO" dirty="0" smtClean="0">
                <a:solidFill>
                  <a:prstClr val="white"/>
                </a:solidFill>
              </a:rPr>
              <a:t>Norwegian </a:t>
            </a:r>
            <a:r>
              <a:rPr lang="nb-NO" dirty="0" err="1" smtClean="0">
                <a:solidFill>
                  <a:prstClr val="white"/>
                </a:solidFill>
              </a:rPr>
              <a:t>University</a:t>
            </a:r>
            <a:r>
              <a:rPr lang="nb-NO" dirty="0" smtClean="0">
                <a:solidFill>
                  <a:prstClr val="white"/>
                </a:solidFill>
              </a:rPr>
              <a:t> </a:t>
            </a:r>
            <a:r>
              <a:rPr lang="nb-NO" dirty="0" err="1" smtClean="0">
                <a:solidFill>
                  <a:prstClr val="white"/>
                </a:solidFill>
              </a:rPr>
              <a:t>of</a:t>
            </a:r>
            <a:r>
              <a:rPr lang="nb-NO" dirty="0" smtClean="0">
                <a:solidFill>
                  <a:prstClr val="white"/>
                </a:solidFill>
              </a:rPr>
              <a:t> Life Sciences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6000" y="6295196"/>
            <a:ext cx="4758000" cy="307777"/>
          </a:xfrm>
        </p:spPr>
        <p:txBody>
          <a:bodyPr/>
          <a:lstStyle/>
          <a:p>
            <a:r>
              <a:rPr lang="nb-NO" dirty="0" smtClean="0">
                <a:solidFill>
                  <a:prstClr val="white"/>
                </a:solidFill>
              </a:rPr>
              <a:t>ICT4COP: A </a:t>
            </a:r>
            <a:r>
              <a:rPr lang="nb-NO" dirty="0" err="1" smtClean="0">
                <a:solidFill>
                  <a:prstClr val="white"/>
                </a:solidFill>
              </a:rPr>
              <a:t>Horizon</a:t>
            </a:r>
            <a:r>
              <a:rPr lang="nb-NO" dirty="0" smtClean="0">
                <a:solidFill>
                  <a:prstClr val="white"/>
                </a:solidFill>
              </a:rPr>
              <a:t> 2020 Research &amp; </a:t>
            </a:r>
            <a:r>
              <a:rPr lang="nb-NO" dirty="0" err="1" smtClean="0">
                <a:solidFill>
                  <a:prstClr val="white"/>
                </a:solidFill>
              </a:rPr>
              <a:t>Innovation</a:t>
            </a:r>
            <a:r>
              <a:rPr lang="nb-NO" dirty="0" smtClean="0">
                <a:solidFill>
                  <a:prstClr val="white"/>
                </a:solidFill>
              </a:rPr>
              <a:t> Project</a:t>
            </a:r>
          </a:p>
          <a:p>
            <a:r>
              <a:rPr lang="nb-NO" dirty="0">
                <a:solidFill>
                  <a:prstClr val="white"/>
                </a:solidFill>
              </a:rPr>
              <a:t>The ICT4COP Magazine: </a:t>
            </a:r>
            <a:r>
              <a:rPr lang="nb-NO" b="1" dirty="0" smtClean="0">
                <a:solidFill>
                  <a:prstClr val="white"/>
                </a:solidFill>
              </a:rPr>
              <a:t>www.communitypolicing.eu</a:t>
            </a:r>
            <a:endParaRPr lang="nb-NO" b="1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en-GB" smtClean="0">
                <a:solidFill>
                  <a:prstClr val="white"/>
                </a:solidFill>
              </a:rPr>
              <a:pPr/>
              <a:t>6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6" name="Title 11"/>
          <p:cNvSpPr>
            <a:spLocks noGrp="1"/>
          </p:cNvSpPr>
          <p:nvPr>
            <p:ph type="ctrTitle"/>
          </p:nvPr>
        </p:nvSpPr>
        <p:spPr>
          <a:xfrm>
            <a:off x="576000" y="1056313"/>
            <a:ext cx="7992000" cy="369332"/>
          </a:xfrm>
        </p:spPr>
        <p:txBody>
          <a:bodyPr/>
          <a:lstStyle/>
          <a:p>
            <a:pPr algn="ctr"/>
            <a:r>
              <a:rPr lang="nb-NO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RESEARCH </a:t>
            </a:r>
            <a:r>
              <a:rPr lang="nb-NO" sz="2400" dirty="0" smtClean="0"/>
              <a:t>OBJECTIVES</a:t>
            </a:r>
            <a:endParaRPr 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2699793" y="1760127"/>
            <a:ext cx="58918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To </a:t>
            </a:r>
            <a:r>
              <a:rPr lang="en-US" dirty="0">
                <a:solidFill>
                  <a:srgbClr val="FEC843"/>
                </a:solidFill>
              </a:rPr>
              <a:t>gain a better understanding of police-community relations </a:t>
            </a:r>
            <a:r>
              <a:rPr lang="en-US" dirty="0">
                <a:solidFill>
                  <a:prstClr val="white"/>
                </a:solidFill>
              </a:rPr>
              <a:t>in post-conflict countries undergoing security and police reform: </a:t>
            </a:r>
            <a:endParaRPr lang="en-US" dirty="0" smtClean="0">
              <a:solidFill>
                <a:prstClr val="white"/>
              </a:solidFill>
            </a:endParaRPr>
          </a:p>
          <a:p>
            <a:endParaRPr lang="en-US" dirty="0" smtClean="0">
              <a:solidFill>
                <a:prstClr val="white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white"/>
                </a:solidFill>
              </a:rPr>
              <a:t>How </a:t>
            </a:r>
            <a:r>
              <a:rPr lang="en-US" dirty="0">
                <a:solidFill>
                  <a:prstClr val="white"/>
                </a:solidFill>
              </a:rPr>
              <a:t>might communities and police develop and maintain sustainable, trust-based relations that contribute to people’s human security</a:t>
            </a:r>
            <a:r>
              <a:rPr lang="en-US" dirty="0" smtClean="0">
                <a:solidFill>
                  <a:prstClr val="white"/>
                </a:solidFill>
              </a:rPr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>
              <a:solidFill>
                <a:prstClr val="white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prstClr val="white"/>
              </a:solidFill>
            </a:endParaRPr>
          </a:p>
          <a:p>
            <a:r>
              <a:rPr lang="en-US" dirty="0">
                <a:solidFill>
                  <a:prstClr val="white"/>
                </a:solidFill>
              </a:rPr>
              <a:t>To explore </a:t>
            </a:r>
            <a:r>
              <a:rPr lang="en-US" dirty="0">
                <a:solidFill>
                  <a:srgbClr val="FEC843"/>
                </a:solidFill>
              </a:rPr>
              <a:t>innovative ways in which information and communication technology (ICT) might enhance these relationships</a:t>
            </a:r>
            <a:r>
              <a:rPr lang="en-US" dirty="0">
                <a:solidFill>
                  <a:prstClr val="white"/>
                </a:solidFill>
              </a:rPr>
              <a:t>, and lead to increased trust, accountability, police integrity and human security. </a:t>
            </a:r>
          </a:p>
          <a:p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899592" y="1628800"/>
            <a:ext cx="0" cy="331236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416257" y="4005064"/>
            <a:ext cx="256707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416257" y="1628800"/>
            <a:ext cx="256707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1"/>
          <p:cNvSpPr txBox="1">
            <a:spLocks/>
          </p:cNvSpPr>
          <p:nvPr/>
        </p:nvSpPr>
        <p:spPr>
          <a:xfrm>
            <a:off x="592803" y="291507"/>
            <a:ext cx="7992000" cy="492443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b-NO" sz="3200" dirty="0" smtClean="0"/>
              <a:t>THE </a:t>
            </a:r>
            <a:r>
              <a:rPr lang="nb-NO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ICT4COP</a:t>
            </a:r>
            <a:r>
              <a:rPr lang="nb-NO" sz="3200" dirty="0" smtClean="0"/>
              <a:t> PROJECT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21641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nb-NO" dirty="0" smtClean="0">
                <a:solidFill>
                  <a:prstClr val="white"/>
                </a:solidFill>
              </a:rPr>
              <a:t>Norwegian </a:t>
            </a:r>
            <a:r>
              <a:rPr lang="nb-NO" dirty="0" err="1" smtClean="0">
                <a:solidFill>
                  <a:prstClr val="white"/>
                </a:solidFill>
              </a:rPr>
              <a:t>University</a:t>
            </a:r>
            <a:r>
              <a:rPr lang="nb-NO" dirty="0" smtClean="0">
                <a:solidFill>
                  <a:prstClr val="white"/>
                </a:solidFill>
              </a:rPr>
              <a:t> </a:t>
            </a:r>
            <a:r>
              <a:rPr lang="nb-NO" dirty="0" err="1" smtClean="0">
                <a:solidFill>
                  <a:prstClr val="white"/>
                </a:solidFill>
              </a:rPr>
              <a:t>of</a:t>
            </a:r>
            <a:r>
              <a:rPr lang="nb-NO" dirty="0" smtClean="0">
                <a:solidFill>
                  <a:prstClr val="white"/>
                </a:solidFill>
              </a:rPr>
              <a:t> Life Sciences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6000" y="6295196"/>
            <a:ext cx="4758000" cy="307777"/>
          </a:xfrm>
        </p:spPr>
        <p:txBody>
          <a:bodyPr/>
          <a:lstStyle/>
          <a:p>
            <a:r>
              <a:rPr lang="nb-NO" dirty="0" smtClean="0">
                <a:solidFill>
                  <a:prstClr val="white"/>
                </a:solidFill>
              </a:rPr>
              <a:t>ICT4COP: A </a:t>
            </a:r>
            <a:r>
              <a:rPr lang="nb-NO" dirty="0" err="1" smtClean="0">
                <a:solidFill>
                  <a:prstClr val="white"/>
                </a:solidFill>
              </a:rPr>
              <a:t>Horizon</a:t>
            </a:r>
            <a:r>
              <a:rPr lang="nb-NO" dirty="0" smtClean="0">
                <a:solidFill>
                  <a:prstClr val="white"/>
                </a:solidFill>
              </a:rPr>
              <a:t> 2020 Research &amp; </a:t>
            </a:r>
            <a:r>
              <a:rPr lang="nb-NO" dirty="0" err="1" smtClean="0">
                <a:solidFill>
                  <a:prstClr val="white"/>
                </a:solidFill>
              </a:rPr>
              <a:t>Innovation</a:t>
            </a:r>
            <a:r>
              <a:rPr lang="nb-NO" dirty="0" smtClean="0">
                <a:solidFill>
                  <a:prstClr val="white"/>
                </a:solidFill>
              </a:rPr>
              <a:t> Project</a:t>
            </a:r>
          </a:p>
          <a:p>
            <a:r>
              <a:rPr lang="nb-NO" dirty="0">
                <a:solidFill>
                  <a:prstClr val="white"/>
                </a:solidFill>
              </a:rPr>
              <a:t>The ICT4COP Magazine: </a:t>
            </a:r>
            <a:r>
              <a:rPr lang="nb-NO" b="1" dirty="0" smtClean="0">
                <a:solidFill>
                  <a:prstClr val="white"/>
                </a:solidFill>
              </a:rPr>
              <a:t>www.communitypolicing.eu</a:t>
            </a:r>
            <a:endParaRPr lang="nb-NO" b="1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en-GB" smtClean="0">
                <a:solidFill>
                  <a:prstClr val="white"/>
                </a:solidFill>
              </a:rPr>
              <a:pPr/>
              <a:t>7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312127" y="1572162"/>
            <a:ext cx="1259017" cy="1217799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00A1CD">
                    <a:lumMod val="40000"/>
                    <a:lumOff val="60000"/>
                  </a:srgbClr>
                </a:solidFill>
              </a:rPr>
              <a:t>Human Security</a:t>
            </a:r>
            <a:endParaRPr lang="en-US" sz="1400" b="1" dirty="0">
              <a:solidFill>
                <a:srgbClr val="00A1C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074727" y="2212097"/>
            <a:ext cx="1819418" cy="175946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>
                <a:solidFill>
                  <a:prstClr val="black"/>
                </a:solidFill>
              </a:rPr>
              <a:t>Re-</a:t>
            </a:r>
            <a:r>
              <a:rPr lang="nb-NO" sz="1200" dirty="0" err="1" smtClean="0">
                <a:solidFill>
                  <a:prstClr val="black"/>
                </a:solidFill>
              </a:rPr>
              <a:t>envision</a:t>
            </a:r>
            <a:r>
              <a:rPr lang="nb-NO" sz="1200" dirty="0" smtClean="0">
                <a:solidFill>
                  <a:prstClr val="black"/>
                </a:solidFill>
              </a:rPr>
              <a:t> </a:t>
            </a:r>
            <a:r>
              <a:rPr lang="nb-NO" sz="1200" dirty="0" err="1" smtClean="0">
                <a:solidFill>
                  <a:prstClr val="black"/>
                </a:solidFill>
              </a:rPr>
              <a:t>the</a:t>
            </a:r>
            <a:r>
              <a:rPr lang="nb-NO" sz="1200" dirty="0" smtClean="0">
                <a:solidFill>
                  <a:prstClr val="black"/>
                </a:solidFill>
              </a:rPr>
              <a:t> </a:t>
            </a:r>
            <a:r>
              <a:rPr lang="nb-NO" sz="1400" b="1" dirty="0" err="1" smtClean="0">
                <a:solidFill>
                  <a:prstClr val="black"/>
                </a:solidFill>
              </a:rPr>
              <a:t>objectives</a:t>
            </a:r>
            <a:r>
              <a:rPr lang="nb-NO" sz="1200" dirty="0" smtClean="0">
                <a:solidFill>
                  <a:prstClr val="black"/>
                </a:solidFill>
              </a:rPr>
              <a:t> and </a:t>
            </a:r>
            <a:r>
              <a:rPr lang="nb-NO" sz="1400" b="1" dirty="0" err="1" smtClean="0">
                <a:solidFill>
                  <a:prstClr val="black"/>
                </a:solidFill>
              </a:rPr>
              <a:t>practices</a:t>
            </a:r>
            <a:r>
              <a:rPr lang="nb-NO" sz="1400" dirty="0" smtClean="0">
                <a:solidFill>
                  <a:prstClr val="black"/>
                </a:solidFill>
              </a:rPr>
              <a:t> </a:t>
            </a:r>
            <a:r>
              <a:rPr lang="nb-NO" sz="1200" dirty="0" err="1" smtClean="0">
                <a:solidFill>
                  <a:prstClr val="black"/>
                </a:solidFill>
              </a:rPr>
              <a:t>of</a:t>
            </a:r>
            <a:r>
              <a:rPr lang="nb-NO" sz="1200" dirty="0" smtClean="0">
                <a:solidFill>
                  <a:prstClr val="black"/>
                </a:solidFill>
              </a:rPr>
              <a:t> </a:t>
            </a:r>
            <a:r>
              <a:rPr lang="nb-NO" sz="1200" dirty="0" err="1" smtClean="0">
                <a:solidFill>
                  <a:prstClr val="black"/>
                </a:solidFill>
              </a:rPr>
              <a:t>policing</a:t>
            </a:r>
            <a:r>
              <a:rPr lang="nb-NO" sz="1200" dirty="0" smtClean="0">
                <a:solidFill>
                  <a:prstClr val="black"/>
                </a:solidFill>
              </a:rPr>
              <a:t> in post-</a:t>
            </a:r>
            <a:r>
              <a:rPr lang="nb-NO" sz="1200" dirty="0" err="1" smtClean="0">
                <a:solidFill>
                  <a:prstClr val="black"/>
                </a:solidFill>
              </a:rPr>
              <a:t>conflict</a:t>
            </a:r>
            <a:r>
              <a:rPr lang="nb-NO" sz="1200" dirty="0" smtClean="0">
                <a:solidFill>
                  <a:prstClr val="black"/>
                </a:solidFill>
              </a:rPr>
              <a:t> settings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376532" y="3585858"/>
            <a:ext cx="647810" cy="57269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163593" y="3969235"/>
            <a:ext cx="704576" cy="651880"/>
          </a:xfrm>
          <a:prstGeom prst="ellipse">
            <a:avLst/>
          </a:prstGeom>
          <a:solidFill>
            <a:schemeClr val="accent5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5870864" y="4123750"/>
            <a:ext cx="1795881" cy="158598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err="1" smtClean="0">
                <a:solidFill>
                  <a:prstClr val="white"/>
                </a:solidFill>
              </a:rPr>
              <a:t>Develop</a:t>
            </a:r>
            <a:r>
              <a:rPr lang="nb-NO" sz="1200" dirty="0" smtClean="0">
                <a:solidFill>
                  <a:prstClr val="white"/>
                </a:solidFill>
              </a:rPr>
              <a:t> </a:t>
            </a:r>
            <a:r>
              <a:rPr lang="nb-NO" sz="1200" dirty="0" err="1" smtClean="0">
                <a:solidFill>
                  <a:prstClr val="white"/>
                </a:solidFill>
              </a:rPr>
              <a:t>police</a:t>
            </a:r>
            <a:r>
              <a:rPr lang="nb-NO" sz="1200" dirty="0" smtClean="0">
                <a:solidFill>
                  <a:prstClr val="white"/>
                </a:solidFill>
              </a:rPr>
              <a:t> </a:t>
            </a:r>
            <a:r>
              <a:rPr lang="nb-NO" sz="1400" b="1" dirty="0" err="1" smtClean="0">
                <a:solidFill>
                  <a:prstClr val="white"/>
                </a:solidFill>
              </a:rPr>
              <a:t>education</a:t>
            </a:r>
            <a:r>
              <a:rPr lang="nb-NO" sz="1400" dirty="0" smtClean="0">
                <a:solidFill>
                  <a:prstClr val="white"/>
                </a:solidFill>
              </a:rPr>
              <a:t> </a:t>
            </a:r>
            <a:r>
              <a:rPr lang="nb-NO" sz="1200" dirty="0" smtClean="0">
                <a:solidFill>
                  <a:prstClr val="white"/>
                </a:solidFill>
              </a:rPr>
              <a:t>and </a:t>
            </a:r>
            <a:r>
              <a:rPr lang="nb-NO" sz="1400" b="1" dirty="0" smtClean="0">
                <a:solidFill>
                  <a:prstClr val="white"/>
                </a:solidFill>
              </a:rPr>
              <a:t>training</a:t>
            </a:r>
            <a:endParaRPr lang="en-US" sz="1200" b="1" dirty="0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476704" y="1733727"/>
            <a:ext cx="698689" cy="681649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7325660" y="2789961"/>
            <a:ext cx="1089677" cy="967652"/>
          </a:xfrm>
          <a:prstGeom prst="ellipse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black"/>
                </a:solidFill>
              </a:rPr>
              <a:t>ICT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837171" y="1700808"/>
            <a:ext cx="1863266" cy="1864467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err="1" smtClean="0">
                <a:solidFill>
                  <a:prstClr val="black"/>
                </a:solidFill>
              </a:rPr>
              <a:t>Advance</a:t>
            </a:r>
            <a:r>
              <a:rPr lang="nb-NO" sz="1200" dirty="0" smtClean="0">
                <a:solidFill>
                  <a:prstClr val="black"/>
                </a:solidFill>
              </a:rPr>
              <a:t> </a:t>
            </a:r>
            <a:r>
              <a:rPr lang="nb-NO" sz="1200" dirty="0" err="1" smtClean="0">
                <a:solidFill>
                  <a:prstClr val="black"/>
                </a:solidFill>
              </a:rPr>
              <a:t>the</a:t>
            </a:r>
            <a:r>
              <a:rPr lang="nb-NO" sz="1200" dirty="0" smtClean="0">
                <a:solidFill>
                  <a:prstClr val="black"/>
                </a:solidFill>
              </a:rPr>
              <a:t> </a:t>
            </a:r>
            <a:r>
              <a:rPr lang="nb-NO" sz="1400" b="1" dirty="0" err="1" smtClean="0">
                <a:solidFill>
                  <a:prstClr val="black"/>
                </a:solidFill>
              </a:rPr>
              <a:t>scholarly</a:t>
            </a:r>
            <a:r>
              <a:rPr lang="nb-NO" sz="1400" b="1" dirty="0" smtClean="0">
                <a:solidFill>
                  <a:prstClr val="black"/>
                </a:solidFill>
              </a:rPr>
              <a:t> </a:t>
            </a:r>
            <a:r>
              <a:rPr lang="nb-NO" sz="1400" b="1" dirty="0" err="1" smtClean="0">
                <a:solidFill>
                  <a:prstClr val="black"/>
                </a:solidFill>
              </a:rPr>
              <a:t>debate</a:t>
            </a:r>
            <a:r>
              <a:rPr lang="nb-NO" sz="1400" b="1" dirty="0" smtClean="0">
                <a:solidFill>
                  <a:prstClr val="black"/>
                </a:solidFill>
              </a:rPr>
              <a:t> </a:t>
            </a:r>
            <a:r>
              <a:rPr lang="nb-NO" sz="1200" dirty="0" err="1" smtClean="0">
                <a:solidFill>
                  <a:prstClr val="black"/>
                </a:solidFill>
              </a:rPr>
              <a:t>on</a:t>
            </a:r>
            <a:r>
              <a:rPr lang="nb-NO" sz="1200" dirty="0" smtClean="0">
                <a:solidFill>
                  <a:prstClr val="black"/>
                </a:solidFill>
              </a:rPr>
              <a:t> post-</a:t>
            </a:r>
            <a:r>
              <a:rPr lang="nb-NO" sz="1200" dirty="0" err="1" smtClean="0">
                <a:solidFill>
                  <a:prstClr val="black"/>
                </a:solidFill>
              </a:rPr>
              <a:t>conflict</a:t>
            </a:r>
            <a:r>
              <a:rPr lang="nb-NO" sz="1200" dirty="0" smtClean="0">
                <a:solidFill>
                  <a:prstClr val="black"/>
                </a:solidFill>
              </a:rPr>
              <a:t> </a:t>
            </a:r>
            <a:r>
              <a:rPr lang="nb-NO" sz="1200" dirty="0" err="1" smtClean="0">
                <a:solidFill>
                  <a:prstClr val="black"/>
                </a:solidFill>
              </a:rPr>
              <a:t>issues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5571145" y="4939407"/>
            <a:ext cx="704576" cy="651880"/>
          </a:xfrm>
          <a:prstGeom prst="ellipse">
            <a:avLst/>
          </a:prstGeom>
          <a:solidFill>
            <a:srgbClr val="33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253743" y="5251150"/>
            <a:ext cx="529665" cy="52652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4598003" y="4916485"/>
            <a:ext cx="794497" cy="810570"/>
          </a:xfrm>
          <a:prstGeom prst="ellipse">
            <a:avLst/>
          </a:prstGeom>
          <a:solidFill>
            <a:schemeClr val="accent5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3067501" y="4241578"/>
            <a:ext cx="1846637" cy="1681263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err="1" smtClean="0">
                <a:solidFill>
                  <a:prstClr val="white"/>
                </a:solidFill>
              </a:rPr>
              <a:t>Influence</a:t>
            </a:r>
            <a:r>
              <a:rPr lang="nb-NO" sz="1200" dirty="0" smtClean="0">
                <a:solidFill>
                  <a:prstClr val="white"/>
                </a:solidFill>
              </a:rPr>
              <a:t>  </a:t>
            </a:r>
            <a:r>
              <a:rPr lang="nb-NO" sz="1200" dirty="0" err="1" smtClean="0">
                <a:solidFill>
                  <a:prstClr val="white"/>
                </a:solidFill>
              </a:rPr>
              <a:t>national</a:t>
            </a:r>
            <a:r>
              <a:rPr lang="nb-NO" sz="1200" dirty="0" smtClean="0">
                <a:solidFill>
                  <a:prstClr val="white"/>
                </a:solidFill>
              </a:rPr>
              <a:t> and </a:t>
            </a:r>
            <a:r>
              <a:rPr lang="nb-NO" sz="1200" dirty="0" err="1" smtClean="0">
                <a:solidFill>
                  <a:prstClr val="white"/>
                </a:solidFill>
              </a:rPr>
              <a:t>international</a:t>
            </a:r>
            <a:r>
              <a:rPr lang="nb-NO" sz="1200" dirty="0" smtClean="0">
                <a:solidFill>
                  <a:prstClr val="white"/>
                </a:solidFill>
              </a:rPr>
              <a:t> </a:t>
            </a:r>
            <a:r>
              <a:rPr lang="nb-NO" sz="1400" b="1" dirty="0" smtClean="0">
                <a:solidFill>
                  <a:prstClr val="white"/>
                </a:solidFill>
              </a:rPr>
              <a:t>policy agendas</a:t>
            </a:r>
            <a:endParaRPr lang="en-US" sz="1200" b="1" dirty="0">
              <a:solidFill>
                <a:prstClr val="white"/>
              </a:solidFill>
            </a:endParaRPr>
          </a:p>
        </p:txBody>
      </p:sp>
      <p:sp>
        <p:nvSpPr>
          <p:cNvPr id="29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384975" y="3385984"/>
            <a:ext cx="1726422" cy="771210"/>
          </a:xfrm>
        </p:spPr>
        <p:txBody>
          <a:bodyPr/>
          <a:lstStyle/>
          <a:p>
            <a:pPr algn="ctr"/>
            <a:r>
              <a:rPr lang="nb-NO" dirty="0" smtClean="0"/>
              <a:t>OVERALL AIMS</a:t>
            </a:r>
            <a:endParaRPr lang="en-US" dirty="0"/>
          </a:p>
        </p:txBody>
      </p:sp>
      <p:sp>
        <p:nvSpPr>
          <p:cNvPr id="26" name="Title 11"/>
          <p:cNvSpPr>
            <a:spLocks noGrp="1"/>
          </p:cNvSpPr>
          <p:nvPr>
            <p:ph type="ctrTitle"/>
          </p:nvPr>
        </p:nvSpPr>
        <p:spPr>
          <a:xfrm>
            <a:off x="576000" y="578878"/>
            <a:ext cx="7992000" cy="492443"/>
          </a:xfrm>
        </p:spPr>
        <p:txBody>
          <a:bodyPr/>
          <a:lstStyle/>
          <a:p>
            <a:pPr algn="ctr"/>
            <a:r>
              <a:rPr lang="nb-NO" sz="3200" dirty="0" smtClean="0"/>
              <a:t>THE </a:t>
            </a:r>
            <a:r>
              <a:rPr lang="nb-NO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ICT4COP</a:t>
            </a:r>
            <a:r>
              <a:rPr lang="nb-NO" sz="3200" dirty="0" smtClean="0"/>
              <a:t> PROJECT</a:t>
            </a:r>
            <a:endParaRPr lang="en-US" sz="3200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2411760" y="3284984"/>
            <a:ext cx="0" cy="1058929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70328" y="3016611"/>
            <a:ext cx="214143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1662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8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7577" y="-88632"/>
            <a:ext cx="9251577" cy="711803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nb-NO" noProof="0" dirty="0" smtClean="0"/>
              <a:t>Norwegian </a:t>
            </a:r>
            <a:r>
              <a:rPr lang="nb-NO" noProof="0" dirty="0" err="1" smtClean="0"/>
              <a:t>University</a:t>
            </a:r>
            <a:r>
              <a:rPr lang="nb-NO" noProof="0" dirty="0" smtClean="0"/>
              <a:t> </a:t>
            </a:r>
            <a:r>
              <a:rPr lang="nb-NO" noProof="0" dirty="0" err="1" smtClean="0"/>
              <a:t>of</a:t>
            </a:r>
            <a:r>
              <a:rPr lang="nb-NO" noProof="0" dirty="0" smtClean="0"/>
              <a:t> Life Sciences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6000" y="6295196"/>
            <a:ext cx="4758000" cy="307777"/>
          </a:xfrm>
        </p:spPr>
        <p:txBody>
          <a:bodyPr/>
          <a:lstStyle/>
          <a:p>
            <a:r>
              <a:rPr lang="nb-NO" dirty="0"/>
              <a:t>ICT4COP: A </a:t>
            </a:r>
            <a:r>
              <a:rPr lang="nb-NO" dirty="0" err="1"/>
              <a:t>Horizon</a:t>
            </a:r>
            <a:r>
              <a:rPr lang="nb-NO" dirty="0"/>
              <a:t> 2020 Research &amp; </a:t>
            </a:r>
            <a:r>
              <a:rPr lang="nb-NO" dirty="0" err="1"/>
              <a:t>Innovation</a:t>
            </a:r>
            <a:r>
              <a:rPr lang="nb-NO" dirty="0"/>
              <a:t> </a:t>
            </a:r>
            <a:r>
              <a:rPr lang="nb-NO" dirty="0" smtClean="0"/>
              <a:t>Project</a:t>
            </a:r>
          </a:p>
          <a:p>
            <a:r>
              <a:rPr lang="nb-NO" dirty="0"/>
              <a:t>The ICT4COP Magazine: </a:t>
            </a:r>
            <a:r>
              <a:rPr lang="nb-NO" b="1" dirty="0" smtClean="0"/>
              <a:t>www.communitypolicing.eu</a:t>
            </a:r>
            <a:endParaRPr lang="nb-NO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en-GB" noProof="0" smtClean="0"/>
              <a:t>8</a:t>
            </a:fld>
            <a:endParaRPr lang="en-GB" noProof="0" dirty="0"/>
          </a:p>
        </p:txBody>
      </p:sp>
      <p:cxnSp>
        <p:nvCxnSpPr>
          <p:cNvPr id="13" name="Rett linje 6"/>
          <p:cNvCxnSpPr/>
          <p:nvPr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0492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576000" y="722894"/>
            <a:ext cx="7992000" cy="492443"/>
          </a:xfrm>
        </p:spPr>
        <p:txBody>
          <a:bodyPr/>
          <a:lstStyle/>
          <a:p>
            <a:pPr algn="ctr"/>
            <a:r>
              <a:rPr lang="nb-NO" sz="3200" dirty="0" smtClean="0"/>
              <a:t>THE </a:t>
            </a:r>
            <a:r>
              <a:rPr lang="nb-NO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QUESTIONS</a:t>
            </a:r>
            <a:endParaRPr lang="en-US" sz="3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>
          <a:xfrm>
            <a:off x="3383868" y="2358276"/>
            <a:ext cx="5544616" cy="3340748"/>
          </a:xfrm>
        </p:spPr>
        <p:txBody>
          <a:bodyPr/>
          <a:lstStyle/>
          <a:p>
            <a:r>
              <a:rPr lang="en-US" sz="1400" dirty="0" smtClean="0"/>
              <a:t>What are the </a:t>
            </a:r>
            <a:r>
              <a:rPr lang="en-US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sources of security and insecurity </a:t>
            </a:r>
            <a:r>
              <a:rPr lang="en-US" sz="1400" dirty="0" smtClean="0"/>
              <a:t>in the communities?</a:t>
            </a:r>
          </a:p>
          <a:p>
            <a:endParaRPr lang="en-US" sz="1400" dirty="0" smtClean="0"/>
          </a:p>
          <a:p>
            <a:r>
              <a:rPr lang="en-US" sz="1400" dirty="0" smtClean="0"/>
              <a:t>What </a:t>
            </a:r>
            <a:r>
              <a:rPr lang="en-US" sz="1400" dirty="0"/>
              <a:t>is the </a:t>
            </a:r>
            <a:r>
              <a:rPr lang="en-US" sz="1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nature of police-community relations</a:t>
            </a:r>
            <a:r>
              <a:rPr lang="en-US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400" dirty="0"/>
              <a:t>in each case? 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/>
              <a:t>How has </a:t>
            </a:r>
            <a:r>
              <a:rPr lang="en-US" sz="1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COP been implemented </a:t>
            </a:r>
            <a:r>
              <a:rPr lang="en-US" sz="1400" dirty="0"/>
              <a:t>and by whom? 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What </a:t>
            </a:r>
            <a:r>
              <a:rPr lang="en-US" sz="1400" dirty="0"/>
              <a:t>kinds of </a:t>
            </a:r>
            <a:r>
              <a:rPr lang="en-US" sz="1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policing practices </a:t>
            </a:r>
            <a:r>
              <a:rPr lang="en-US" sz="1400" dirty="0"/>
              <a:t>or other activities does </a:t>
            </a:r>
            <a:r>
              <a:rPr lang="en-US" sz="1400" dirty="0" smtClean="0"/>
              <a:t>it comprise?</a:t>
            </a:r>
          </a:p>
          <a:p>
            <a:endParaRPr lang="en-US" sz="1400" dirty="0" smtClean="0"/>
          </a:p>
          <a:p>
            <a:r>
              <a:rPr lang="en-US" sz="1400" dirty="0"/>
              <a:t>How has </a:t>
            </a:r>
            <a:r>
              <a:rPr lang="en-US" sz="1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COP been institutionalized </a:t>
            </a:r>
            <a:r>
              <a:rPr lang="en-US" sz="1400" dirty="0"/>
              <a:t>in national and international education, training and policy</a:t>
            </a:r>
            <a:r>
              <a:rPr lang="en-US" sz="1400" dirty="0" smtClean="0"/>
              <a:t>?</a:t>
            </a:r>
          </a:p>
          <a:p>
            <a:endParaRPr lang="en-US" sz="1400" dirty="0"/>
          </a:p>
          <a:p>
            <a:r>
              <a:rPr lang="en-US" sz="1400" dirty="0" smtClean="0"/>
              <a:t>Use </a:t>
            </a:r>
            <a:r>
              <a:rPr lang="en-US" sz="1400" dirty="0"/>
              <a:t>of </a:t>
            </a:r>
            <a:r>
              <a:rPr lang="en-US" sz="1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ICT</a:t>
            </a:r>
            <a:r>
              <a:rPr lang="en-US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400" dirty="0"/>
              <a:t>by the police? By </a:t>
            </a:r>
            <a:r>
              <a:rPr lang="en-US" sz="1400" dirty="0" smtClean="0"/>
              <a:t>communities</a:t>
            </a:r>
            <a:r>
              <a:rPr lang="en-US" sz="1200" dirty="0" smtClean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sz="1200" dirty="0" smtClean="0"/>
          </a:p>
          <a:p>
            <a:endParaRPr lang="nb-NO" sz="1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nb-NO" noProof="0" dirty="0" smtClean="0"/>
              <a:t>Norwegian </a:t>
            </a:r>
            <a:r>
              <a:rPr lang="nb-NO" noProof="0" dirty="0" err="1" smtClean="0"/>
              <a:t>University</a:t>
            </a:r>
            <a:r>
              <a:rPr lang="nb-NO" noProof="0" dirty="0" smtClean="0"/>
              <a:t> </a:t>
            </a:r>
            <a:r>
              <a:rPr lang="nb-NO" noProof="0" dirty="0" err="1" smtClean="0"/>
              <a:t>of</a:t>
            </a:r>
            <a:r>
              <a:rPr lang="nb-NO" noProof="0" dirty="0" smtClean="0"/>
              <a:t> Life Sciences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en-GB" noProof="0" smtClean="0"/>
              <a:t>9</a:t>
            </a:fld>
            <a:endParaRPr lang="en-GB" noProof="0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323528" y="2358276"/>
            <a:ext cx="2481170" cy="757056"/>
          </a:xfrm>
        </p:spPr>
        <p:txBody>
          <a:bodyPr/>
          <a:lstStyle/>
          <a:p>
            <a:pPr algn="ctr"/>
            <a:r>
              <a:rPr lang="nb-NO" sz="2000" dirty="0" smtClean="0"/>
              <a:t>UNDERSTANDING HUMAN SECURITY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755576" y="2645960"/>
            <a:ext cx="115212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9900" dirty="0" smtClean="0">
                <a:solidFill>
                  <a:schemeClr val="bg1"/>
                </a:solidFill>
              </a:rPr>
              <a:t>?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955000" y="2348880"/>
            <a:ext cx="0" cy="2880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563888" y="2120940"/>
            <a:ext cx="5184576" cy="458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6000" y="6295196"/>
            <a:ext cx="4758000" cy="307777"/>
          </a:xfrm>
        </p:spPr>
        <p:txBody>
          <a:bodyPr/>
          <a:lstStyle/>
          <a:p>
            <a:r>
              <a:rPr lang="nb-NO" dirty="0" smtClean="0"/>
              <a:t>ICT4COP: A </a:t>
            </a:r>
            <a:r>
              <a:rPr lang="nb-NO" dirty="0" err="1" smtClean="0"/>
              <a:t>Horizon</a:t>
            </a:r>
            <a:r>
              <a:rPr lang="nb-NO" dirty="0" smtClean="0"/>
              <a:t> 2020 Research &amp; </a:t>
            </a:r>
            <a:r>
              <a:rPr lang="nb-NO" dirty="0" err="1" smtClean="0"/>
              <a:t>Innovation</a:t>
            </a:r>
            <a:r>
              <a:rPr lang="nb-NO" dirty="0" smtClean="0"/>
              <a:t> Project</a:t>
            </a:r>
          </a:p>
          <a:p>
            <a:r>
              <a:rPr lang="nb-NO" dirty="0"/>
              <a:t>The ICT4COP Magazine: </a:t>
            </a:r>
            <a:r>
              <a:rPr lang="nb-NO" b="1" dirty="0" smtClean="0"/>
              <a:t>www.communitypolicing.eu</a:t>
            </a:r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2515423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theme/theme1.xml><?xml version="1.0" encoding="utf-8"?>
<a:theme xmlns:a="http://schemas.openxmlformats.org/drawingml/2006/main" name="NMBU_PPT_Bokmål">
  <a:themeElements>
    <a:clrScheme name="NMB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9D7F"/>
      </a:accent1>
      <a:accent2>
        <a:srgbClr val="FEC843"/>
      </a:accent2>
      <a:accent3>
        <a:srgbClr val="556680"/>
      </a:accent3>
      <a:accent4>
        <a:srgbClr val="00A1CD"/>
      </a:accent4>
      <a:accent5>
        <a:srgbClr val="000000"/>
      </a:accent5>
      <a:accent6>
        <a:srgbClr val="C8ACB7"/>
      </a:accent6>
      <a:hlink>
        <a:srgbClr val="009D7F"/>
      </a:hlink>
      <a:folHlink>
        <a:srgbClr val="77645A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E8C7B08E90AA488F61769FB63AFF2E" ma:contentTypeVersion="" ma:contentTypeDescription="Create a new document." ma:contentTypeScope="" ma:versionID="5ec54c005edc31e77c109e869519e479">
  <xsd:schema xmlns:xsd="http://www.w3.org/2001/XMLSchema" xmlns:xs="http://www.w3.org/2001/XMLSchema" xmlns:p="http://schemas.microsoft.com/office/2006/metadata/properties" xmlns:ns2="5eb94c1e-f7ae-4bbf-a9ac-71bb9f405134" targetNamespace="http://schemas.microsoft.com/office/2006/metadata/properties" ma:root="true" ma:fieldsID="da7fbb82eda3f8cbdfd79a8120fb3dc3" ns2:_="">
    <xsd:import namespace="5eb94c1e-f7ae-4bbf-a9ac-71bb9f405134"/>
    <xsd:element name="properties">
      <xsd:complexType>
        <xsd:sequence>
          <xsd:element name="documentManagement">
            <xsd:complexType>
              <xsd:all>
                <xsd:element ref="ns2:SIStatusOfDocumentColumn413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b94c1e-f7ae-4bbf-a9ac-71bb9f405134" elementFormDefault="qualified">
    <xsd:import namespace="http://schemas.microsoft.com/office/2006/documentManagement/types"/>
    <xsd:import namespace="http://schemas.microsoft.com/office/infopath/2007/PartnerControls"/>
    <xsd:element name="SIStatusOfDocumentColumn413" ma:index="8" nillable="true" ma:displayName="Dokumentets status" ma:internalName="SIStatusOfDocumentColumn413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IStatusOfDocumentColumn413 xmlns="5eb94c1e-f7ae-4bbf-a9ac-71bb9f40513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15540A8-BA4B-4B74-944F-6CCD9C7BA9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b94c1e-f7ae-4bbf-a9ac-71bb9f405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A01901C-D5D8-4C0B-A27A-0AB98F80B53D}">
  <ds:schemaRefs>
    <ds:schemaRef ds:uri="http://purl.org/dc/terms/"/>
    <ds:schemaRef ds:uri="http://schemas.openxmlformats.org/package/2006/metadata/core-properties"/>
    <ds:schemaRef ds:uri="5eb94c1e-f7ae-4bbf-a9ac-71bb9f405134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A4C9C63-465B-486B-8FC1-395FA08881B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NMBU_PPT_Engelsk</Template>
  <TotalTime>4280</TotalTime>
  <Words>1202</Words>
  <Application>Microsoft Office PowerPoint</Application>
  <PresentationFormat>On-screen Show (4:3)</PresentationFormat>
  <Paragraphs>190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NMBU_PPT_Bokmål</vt:lpstr>
      <vt:lpstr>Exploring community-oriented policing in post conflict police reform: what can we learn? </vt:lpstr>
      <vt:lpstr>THIS PRESENTATION</vt:lpstr>
      <vt:lpstr>THE BACKGROUND</vt:lpstr>
      <vt:lpstr>THE ISSUE</vt:lpstr>
      <vt:lpstr>THE ISSUE</vt:lpstr>
      <vt:lpstr>RESEARCH OBJECTIVES</vt:lpstr>
      <vt:lpstr>THE ICT4COP PROJECT</vt:lpstr>
      <vt:lpstr>PowerPoint Presentation</vt:lpstr>
      <vt:lpstr>THE QUESTIONS</vt:lpstr>
      <vt:lpstr>PowerPoint Presentation</vt:lpstr>
      <vt:lpstr>THE METHODOLOGY</vt:lpstr>
      <vt:lpstr>THE TECH DILEMMA</vt:lpstr>
      <vt:lpstr>PRELIMINARY RESEARCH INSIGHTS</vt:lpstr>
      <vt:lpstr>PRELIMINARY RESEARCH INSIGHTS</vt:lpstr>
      <vt:lpstr>PRELIMINARY RESEARCH INSIGHTS</vt:lpstr>
      <vt:lpstr>CONCLUDING POINTS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Ingrid L. P. Nyborg</dc:creator>
  <dc:description>template by addpoint.no</dc:description>
  <cp:lastModifiedBy>Ishaug, Else Katharina</cp:lastModifiedBy>
  <cp:revision>250</cp:revision>
  <cp:lastPrinted>2015-08-27T14:12:35Z</cp:lastPrinted>
  <dcterms:created xsi:type="dcterms:W3CDTF">2015-03-23T09:00:19Z</dcterms:created>
  <dcterms:modified xsi:type="dcterms:W3CDTF">2016-11-14T11:29:10Z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 by">
    <vt:lpwstr>addpoint.no</vt:lpwstr>
  </property>
  <property fmtid="{D5CDD505-2E9C-101B-9397-08002B2CF9AE}" pid="3" name="ContentTypeId">
    <vt:lpwstr>0x01010095E8C7B08E90AA488F61769FB63AFF2E</vt:lpwstr>
  </property>
</Properties>
</file>