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8" r:id="rId3"/>
    <p:sldId id="259" r:id="rId4"/>
    <p:sldId id="264" r:id="rId5"/>
    <p:sldId id="261" r:id="rId6"/>
    <p:sldId id="260" r:id="rId7"/>
    <p:sldId id="257" r:id="rId8"/>
    <p:sldId id="263" r:id="rId9"/>
    <p:sldId id="265" r:id="rId10"/>
    <p:sldId id="262" r:id="rId11"/>
    <p:sldId id="266" r:id="rId12"/>
    <p:sldId id="267" r:id="rId13"/>
    <p:sldId id="274" r:id="rId14"/>
    <p:sldId id="279" r:id="rId15"/>
    <p:sldId id="269" r:id="rId16"/>
    <p:sldId id="275" r:id="rId17"/>
    <p:sldId id="276" r:id="rId18"/>
    <p:sldId id="270" r:id="rId19"/>
    <p:sldId id="271" r:id="rId20"/>
    <p:sldId id="273" r:id="rId21"/>
    <p:sldId id="272" r:id="rId22"/>
    <p:sldId id="277" r:id="rId23"/>
    <p:sldId id="278" r:id="rId24"/>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F6934D-3ECF-4B98-8999-48AA2FCAED26}" type="datetimeFigureOut">
              <a:rPr lang="nb-NO" smtClean="0"/>
              <a:t>21.09.2015</a:t>
            </a:fld>
            <a:endParaRPr lang="nb-NO"/>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87C055-D04A-4027-B741-89F685E66F22}" type="slidenum">
              <a:rPr lang="nb-NO" smtClean="0"/>
              <a:t>‹#›</a:t>
            </a:fld>
            <a:endParaRPr lang="nb-NO"/>
          </a:p>
        </p:txBody>
      </p:sp>
    </p:spTree>
    <p:extLst>
      <p:ext uri="{BB962C8B-B14F-4D97-AF65-F5344CB8AC3E}">
        <p14:creationId xmlns:p14="http://schemas.microsoft.com/office/powerpoint/2010/main" val="3770719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5A67365C-3106-47C4-B88C-FE89959981AF}" type="datetime1">
              <a:rPr lang="nb-NO" smtClean="0"/>
              <a:t>21.09.2015</a:t>
            </a:fld>
            <a:endParaRPr lang="nb-NO"/>
          </a:p>
        </p:txBody>
      </p:sp>
      <p:sp>
        <p:nvSpPr>
          <p:cNvPr id="5" name="Plassholder for bunntekst 4"/>
          <p:cNvSpPr>
            <a:spLocks noGrp="1"/>
          </p:cNvSpPr>
          <p:nvPr>
            <p:ph type="ftr" sz="quarter" idx="11"/>
          </p:nvPr>
        </p:nvSpPr>
        <p:spPr/>
        <p:txBody>
          <a:bodyPr/>
          <a:lstStyle/>
          <a:p>
            <a:r>
              <a:rPr lang="nb-NO" smtClean="0"/>
              <a:t>Anne Holter Bentzrød 2015</a:t>
            </a:r>
            <a:endParaRPr lang="nb-NO"/>
          </a:p>
        </p:txBody>
      </p:sp>
      <p:sp>
        <p:nvSpPr>
          <p:cNvPr id="6" name="Plassholder for lysbildenummer 5"/>
          <p:cNvSpPr>
            <a:spLocks noGrp="1"/>
          </p:cNvSpPr>
          <p:nvPr>
            <p:ph type="sldNum" sz="quarter" idx="12"/>
          </p:nvPr>
        </p:nvSpPr>
        <p:spPr/>
        <p:txBody>
          <a:bodyPr/>
          <a:lstStyle/>
          <a:p>
            <a:fld id="{7E2FD2E4-67CE-4642-AAEF-981B97ED5FE6}" type="slidenum">
              <a:rPr lang="nb-NO" smtClean="0"/>
              <a:t>‹#›</a:t>
            </a:fld>
            <a:endParaRPr lang="nb-NO"/>
          </a:p>
        </p:txBody>
      </p:sp>
    </p:spTree>
    <p:extLst>
      <p:ext uri="{BB962C8B-B14F-4D97-AF65-F5344CB8AC3E}">
        <p14:creationId xmlns:p14="http://schemas.microsoft.com/office/powerpoint/2010/main" val="2975233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FA1A79C3-2197-42C5-95FC-BE7CB25B2A2D}" type="datetime1">
              <a:rPr lang="nb-NO" smtClean="0"/>
              <a:t>21.09.2015</a:t>
            </a:fld>
            <a:endParaRPr lang="nb-NO"/>
          </a:p>
        </p:txBody>
      </p:sp>
      <p:sp>
        <p:nvSpPr>
          <p:cNvPr id="5" name="Plassholder for bunntekst 4"/>
          <p:cNvSpPr>
            <a:spLocks noGrp="1"/>
          </p:cNvSpPr>
          <p:nvPr>
            <p:ph type="ftr" sz="quarter" idx="11"/>
          </p:nvPr>
        </p:nvSpPr>
        <p:spPr/>
        <p:txBody>
          <a:bodyPr/>
          <a:lstStyle/>
          <a:p>
            <a:r>
              <a:rPr lang="nb-NO" smtClean="0"/>
              <a:t>Anne Holter Bentzrød 2015</a:t>
            </a:r>
            <a:endParaRPr lang="nb-NO"/>
          </a:p>
        </p:txBody>
      </p:sp>
      <p:sp>
        <p:nvSpPr>
          <p:cNvPr id="6" name="Plassholder for lysbildenummer 5"/>
          <p:cNvSpPr>
            <a:spLocks noGrp="1"/>
          </p:cNvSpPr>
          <p:nvPr>
            <p:ph type="sldNum" sz="quarter" idx="12"/>
          </p:nvPr>
        </p:nvSpPr>
        <p:spPr/>
        <p:txBody>
          <a:bodyPr/>
          <a:lstStyle/>
          <a:p>
            <a:fld id="{7E2FD2E4-67CE-4642-AAEF-981B97ED5FE6}" type="slidenum">
              <a:rPr lang="nb-NO" smtClean="0"/>
              <a:t>‹#›</a:t>
            </a:fld>
            <a:endParaRPr lang="nb-NO"/>
          </a:p>
        </p:txBody>
      </p:sp>
    </p:spTree>
    <p:extLst>
      <p:ext uri="{BB962C8B-B14F-4D97-AF65-F5344CB8AC3E}">
        <p14:creationId xmlns:p14="http://schemas.microsoft.com/office/powerpoint/2010/main" val="168622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44F97218-7E6E-4D29-AD77-94221BF5A50B}" type="datetime1">
              <a:rPr lang="nb-NO" smtClean="0"/>
              <a:t>21.09.2015</a:t>
            </a:fld>
            <a:endParaRPr lang="nb-NO"/>
          </a:p>
        </p:txBody>
      </p:sp>
      <p:sp>
        <p:nvSpPr>
          <p:cNvPr id="5" name="Plassholder for bunntekst 4"/>
          <p:cNvSpPr>
            <a:spLocks noGrp="1"/>
          </p:cNvSpPr>
          <p:nvPr>
            <p:ph type="ftr" sz="quarter" idx="11"/>
          </p:nvPr>
        </p:nvSpPr>
        <p:spPr/>
        <p:txBody>
          <a:bodyPr/>
          <a:lstStyle/>
          <a:p>
            <a:r>
              <a:rPr lang="nb-NO" smtClean="0"/>
              <a:t>Anne Holter Bentzrød 2015</a:t>
            </a:r>
            <a:endParaRPr lang="nb-NO"/>
          </a:p>
        </p:txBody>
      </p:sp>
      <p:sp>
        <p:nvSpPr>
          <p:cNvPr id="6" name="Plassholder for lysbildenummer 5"/>
          <p:cNvSpPr>
            <a:spLocks noGrp="1"/>
          </p:cNvSpPr>
          <p:nvPr>
            <p:ph type="sldNum" sz="quarter" idx="12"/>
          </p:nvPr>
        </p:nvSpPr>
        <p:spPr/>
        <p:txBody>
          <a:bodyPr/>
          <a:lstStyle/>
          <a:p>
            <a:fld id="{7E2FD2E4-67CE-4642-AAEF-981B97ED5FE6}" type="slidenum">
              <a:rPr lang="nb-NO" smtClean="0"/>
              <a:t>‹#›</a:t>
            </a:fld>
            <a:endParaRPr lang="nb-NO"/>
          </a:p>
        </p:txBody>
      </p:sp>
    </p:spTree>
    <p:extLst>
      <p:ext uri="{BB962C8B-B14F-4D97-AF65-F5344CB8AC3E}">
        <p14:creationId xmlns:p14="http://schemas.microsoft.com/office/powerpoint/2010/main" val="2685724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14627389-D56F-4FE6-B5D1-E6AA4F83E0D9}" type="datetime1">
              <a:rPr lang="nb-NO" smtClean="0"/>
              <a:t>21.09.2015</a:t>
            </a:fld>
            <a:endParaRPr lang="nb-NO"/>
          </a:p>
        </p:txBody>
      </p:sp>
      <p:sp>
        <p:nvSpPr>
          <p:cNvPr id="5" name="Plassholder for bunntekst 4"/>
          <p:cNvSpPr>
            <a:spLocks noGrp="1"/>
          </p:cNvSpPr>
          <p:nvPr>
            <p:ph type="ftr" sz="quarter" idx="11"/>
          </p:nvPr>
        </p:nvSpPr>
        <p:spPr/>
        <p:txBody>
          <a:bodyPr/>
          <a:lstStyle/>
          <a:p>
            <a:r>
              <a:rPr lang="nb-NO" smtClean="0"/>
              <a:t>Anne Holter Bentzrød 2015</a:t>
            </a:r>
            <a:endParaRPr lang="nb-NO"/>
          </a:p>
        </p:txBody>
      </p:sp>
      <p:sp>
        <p:nvSpPr>
          <p:cNvPr id="6" name="Plassholder for lysbildenummer 5"/>
          <p:cNvSpPr>
            <a:spLocks noGrp="1"/>
          </p:cNvSpPr>
          <p:nvPr>
            <p:ph type="sldNum" sz="quarter" idx="12"/>
          </p:nvPr>
        </p:nvSpPr>
        <p:spPr/>
        <p:txBody>
          <a:bodyPr/>
          <a:lstStyle/>
          <a:p>
            <a:fld id="{7E2FD2E4-67CE-4642-AAEF-981B97ED5FE6}" type="slidenum">
              <a:rPr lang="nb-NO" smtClean="0"/>
              <a:t>‹#›</a:t>
            </a:fld>
            <a:endParaRPr lang="nb-NO"/>
          </a:p>
        </p:txBody>
      </p:sp>
    </p:spTree>
    <p:extLst>
      <p:ext uri="{BB962C8B-B14F-4D97-AF65-F5344CB8AC3E}">
        <p14:creationId xmlns:p14="http://schemas.microsoft.com/office/powerpoint/2010/main" val="1919712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439AC6BF-7AE3-48D6-A4C8-457E11E5FA06}" type="datetime1">
              <a:rPr lang="nb-NO" smtClean="0"/>
              <a:t>21.09.2015</a:t>
            </a:fld>
            <a:endParaRPr lang="nb-NO"/>
          </a:p>
        </p:txBody>
      </p:sp>
      <p:sp>
        <p:nvSpPr>
          <p:cNvPr id="5" name="Plassholder for bunntekst 4"/>
          <p:cNvSpPr>
            <a:spLocks noGrp="1"/>
          </p:cNvSpPr>
          <p:nvPr>
            <p:ph type="ftr" sz="quarter" idx="11"/>
          </p:nvPr>
        </p:nvSpPr>
        <p:spPr/>
        <p:txBody>
          <a:bodyPr/>
          <a:lstStyle/>
          <a:p>
            <a:r>
              <a:rPr lang="nb-NO" smtClean="0"/>
              <a:t>Anne Holter Bentzrød 2015</a:t>
            </a:r>
            <a:endParaRPr lang="nb-NO"/>
          </a:p>
        </p:txBody>
      </p:sp>
      <p:sp>
        <p:nvSpPr>
          <p:cNvPr id="6" name="Plassholder for lysbildenummer 5"/>
          <p:cNvSpPr>
            <a:spLocks noGrp="1"/>
          </p:cNvSpPr>
          <p:nvPr>
            <p:ph type="sldNum" sz="quarter" idx="12"/>
          </p:nvPr>
        </p:nvSpPr>
        <p:spPr/>
        <p:txBody>
          <a:bodyPr/>
          <a:lstStyle/>
          <a:p>
            <a:fld id="{7E2FD2E4-67CE-4642-AAEF-981B97ED5FE6}" type="slidenum">
              <a:rPr lang="nb-NO" smtClean="0"/>
              <a:t>‹#›</a:t>
            </a:fld>
            <a:endParaRPr lang="nb-NO"/>
          </a:p>
        </p:txBody>
      </p:sp>
    </p:spTree>
    <p:extLst>
      <p:ext uri="{BB962C8B-B14F-4D97-AF65-F5344CB8AC3E}">
        <p14:creationId xmlns:p14="http://schemas.microsoft.com/office/powerpoint/2010/main" val="4170850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BFDDF703-0D8A-4464-973F-A17B575DB013}" type="datetime1">
              <a:rPr lang="nb-NO" smtClean="0"/>
              <a:t>21.09.2015</a:t>
            </a:fld>
            <a:endParaRPr lang="nb-NO"/>
          </a:p>
        </p:txBody>
      </p:sp>
      <p:sp>
        <p:nvSpPr>
          <p:cNvPr id="6" name="Plassholder for bunntekst 5"/>
          <p:cNvSpPr>
            <a:spLocks noGrp="1"/>
          </p:cNvSpPr>
          <p:nvPr>
            <p:ph type="ftr" sz="quarter" idx="11"/>
          </p:nvPr>
        </p:nvSpPr>
        <p:spPr/>
        <p:txBody>
          <a:bodyPr/>
          <a:lstStyle/>
          <a:p>
            <a:r>
              <a:rPr lang="nb-NO" smtClean="0"/>
              <a:t>Anne Holter Bentzrød 2015</a:t>
            </a:r>
            <a:endParaRPr lang="nb-NO"/>
          </a:p>
        </p:txBody>
      </p:sp>
      <p:sp>
        <p:nvSpPr>
          <p:cNvPr id="7" name="Plassholder for lysbildenummer 6"/>
          <p:cNvSpPr>
            <a:spLocks noGrp="1"/>
          </p:cNvSpPr>
          <p:nvPr>
            <p:ph type="sldNum" sz="quarter" idx="12"/>
          </p:nvPr>
        </p:nvSpPr>
        <p:spPr/>
        <p:txBody>
          <a:bodyPr/>
          <a:lstStyle/>
          <a:p>
            <a:fld id="{7E2FD2E4-67CE-4642-AAEF-981B97ED5FE6}" type="slidenum">
              <a:rPr lang="nb-NO" smtClean="0"/>
              <a:t>‹#›</a:t>
            </a:fld>
            <a:endParaRPr lang="nb-NO"/>
          </a:p>
        </p:txBody>
      </p:sp>
    </p:spTree>
    <p:extLst>
      <p:ext uri="{BB962C8B-B14F-4D97-AF65-F5344CB8AC3E}">
        <p14:creationId xmlns:p14="http://schemas.microsoft.com/office/powerpoint/2010/main" val="530063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ADC2833E-3C53-4E28-B619-1DCDD45E3FFE}" type="datetime1">
              <a:rPr lang="nb-NO" smtClean="0"/>
              <a:t>21.09.2015</a:t>
            </a:fld>
            <a:endParaRPr lang="nb-NO"/>
          </a:p>
        </p:txBody>
      </p:sp>
      <p:sp>
        <p:nvSpPr>
          <p:cNvPr id="8" name="Plassholder for bunntekst 7"/>
          <p:cNvSpPr>
            <a:spLocks noGrp="1"/>
          </p:cNvSpPr>
          <p:nvPr>
            <p:ph type="ftr" sz="quarter" idx="11"/>
          </p:nvPr>
        </p:nvSpPr>
        <p:spPr/>
        <p:txBody>
          <a:bodyPr/>
          <a:lstStyle/>
          <a:p>
            <a:r>
              <a:rPr lang="nb-NO" smtClean="0"/>
              <a:t>Anne Holter Bentzrød 2015</a:t>
            </a:r>
            <a:endParaRPr lang="nb-NO"/>
          </a:p>
        </p:txBody>
      </p:sp>
      <p:sp>
        <p:nvSpPr>
          <p:cNvPr id="9" name="Plassholder for lysbildenummer 8"/>
          <p:cNvSpPr>
            <a:spLocks noGrp="1"/>
          </p:cNvSpPr>
          <p:nvPr>
            <p:ph type="sldNum" sz="quarter" idx="12"/>
          </p:nvPr>
        </p:nvSpPr>
        <p:spPr/>
        <p:txBody>
          <a:bodyPr/>
          <a:lstStyle/>
          <a:p>
            <a:fld id="{7E2FD2E4-67CE-4642-AAEF-981B97ED5FE6}" type="slidenum">
              <a:rPr lang="nb-NO" smtClean="0"/>
              <a:t>‹#›</a:t>
            </a:fld>
            <a:endParaRPr lang="nb-NO"/>
          </a:p>
        </p:txBody>
      </p:sp>
    </p:spTree>
    <p:extLst>
      <p:ext uri="{BB962C8B-B14F-4D97-AF65-F5344CB8AC3E}">
        <p14:creationId xmlns:p14="http://schemas.microsoft.com/office/powerpoint/2010/main" val="3720952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EE0F20C1-3D0C-4E46-A8FD-222E3DD8A8FA}" type="datetime1">
              <a:rPr lang="nb-NO" smtClean="0"/>
              <a:t>21.09.2015</a:t>
            </a:fld>
            <a:endParaRPr lang="nb-NO"/>
          </a:p>
        </p:txBody>
      </p:sp>
      <p:sp>
        <p:nvSpPr>
          <p:cNvPr id="4" name="Plassholder for bunntekst 3"/>
          <p:cNvSpPr>
            <a:spLocks noGrp="1"/>
          </p:cNvSpPr>
          <p:nvPr>
            <p:ph type="ftr" sz="quarter" idx="11"/>
          </p:nvPr>
        </p:nvSpPr>
        <p:spPr/>
        <p:txBody>
          <a:bodyPr/>
          <a:lstStyle/>
          <a:p>
            <a:r>
              <a:rPr lang="nb-NO" smtClean="0"/>
              <a:t>Anne Holter Bentzrød 2015</a:t>
            </a:r>
            <a:endParaRPr lang="nb-NO"/>
          </a:p>
        </p:txBody>
      </p:sp>
      <p:sp>
        <p:nvSpPr>
          <p:cNvPr id="5" name="Plassholder for lysbildenummer 4"/>
          <p:cNvSpPr>
            <a:spLocks noGrp="1"/>
          </p:cNvSpPr>
          <p:nvPr>
            <p:ph type="sldNum" sz="quarter" idx="12"/>
          </p:nvPr>
        </p:nvSpPr>
        <p:spPr/>
        <p:txBody>
          <a:bodyPr/>
          <a:lstStyle/>
          <a:p>
            <a:fld id="{7E2FD2E4-67CE-4642-AAEF-981B97ED5FE6}" type="slidenum">
              <a:rPr lang="nb-NO" smtClean="0"/>
              <a:t>‹#›</a:t>
            </a:fld>
            <a:endParaRPr lang="nb-NO"/>
          </a:p>
        </p:txBody>
      </p:sp>
    </p:spTree>
    <p:extLst>
      <p:ext uri="{BB962C8B-B14F-4D97-AF65-F5344CB8AC3E}">
        <p14:creationId xmlns:p14="http://schemas.microsoft.com/office/powerpoint/2010/main" val="1101048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0044BC4E-532A-40C2-B8D0-C0E9D66417EA}" type="datetime1">
              <a:rPr lang="nb-NO" smtClean="0"/>
              <a:t>21.09.2015</a:t>
            </a:fld>
            <a:endParaRPr lang="nb-NO"/>
          </a:p>
        </p:txBody>
      </p:sp>
      <p:sp>
        <p:nvSpPr>
          <p:cNvPr id="3" name="Plassholder for bunntekst 2"/>
          <p:cNvSpPr>
            <a:spLocks noGrp="1"/>
          </p:cNvSpPr>
          <p:nvPr>
            <p:ph type="ftr" sz="quarter" idx="11"/>
          </p:nvPr>
        </p:nvSpPr>
        <p:spPr/>
        <p:txBody>
          <a:bodyPr/>
          <a:lstStyle/>
          <a:p>
            <a:r>
              <a:rPr lang="nb-NO" smtClean="0"/>
              <a:t>Anne Holter Bentzrød 2015</a:t>
            </a:r>
            <a:endParaRPr lang="nb-NO"/>
          </a:p>
        </p:txBody>
      </p:sp>
      <p:sp>
        <p:nvSpPr>
          <p:cNvPr id="4" name="Plassholder for lysbildenummer 3"/>
          <p:cNvSpPr>
            <a:spLocks noGrp="1"/>
          </p:cNvSpPr>
          <p:nvPr>
            <p:ph type="sldNum" sz="quarter" idx="12"/>
          </p:nvPr>
        </p:nvSpPr>
        <p:spPr/>
        <p:txBody>
          <a:bodyPr/>
          <a:lstStyle/>
          <a:p>
            <a:fld id="{7E2FD2E4-67CE-4642-AAEF-981B97ED5FE6}" type="slidenum">
              <a:rPr lang="nb-NO" smtClean="0"/>
              <a:t>‹#›</a:t>
            </a:fld>
            <a:endParaRPr lang="nb-NO"/>
          </a:p>
        </p:txBody>
      </p:sp>
    </p:spTree>
    <p:extLst>
      <p:ext uri="{BB962C8B-B14F-4D97-AF65-F5344CB8AC3E}">
        <p14:creationId xmlns:p14="http://schemas.microsoft.com/office/powerpoint/2010/main" val="1505636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6AEA3FAC-EA85-45BD-AE08-5E87EA6CFAD3}" type="datetime1">
              <a:rPr lang="nb-NO" smtClean="0"/>
              <a:t>21.09.2015</a:t>
            </a:fld>
            <a:endParaRPr lang="nb-NO"/>
          </a:p>
        </p:txBody>
      </p:sp>
      <p:sp>
        <p:nvSpPr>
          <p:cNvPr id="6" name="Plassholder for bunntekst 5"/>
          <p:cNvSpPr>
            <a:spLocks noGrp="1"/>
          </p:cNvSpPr>
          <p:nvPr>
            <p:ph type="ftr" sz="quarter" idx="11"/>
          </p:nvPr>
        </p:nvSpPr>
        <p:spPr/>
        <p:txBody>
          <a:bodyPr/>
          <a:lstStyle/>
          <a:p>
            <a:r>
              <a:rPr lang="nb-NO" smtClean="0"/>
              <a:t>Anne Holter Bentzrød 2015</a:t>
            </a:r>
            <a:endParaRPr lang="nb-NO"/>
          </a:p>
        </p:txBody>
      </p:sp>
      <p:sp>
        <p:nvSpPr>
          <p:cNvPr id="7" name="Plassholder for lysbildenummer 6"/>
          <p:cNvSpPr>
            <a:spLocks noGrp="1"/>
          </p:cNvSpPr>
          <p:nvPr>
            <p:ph type="sldNum" sz="quarter" idx="12"/>
          </p:nvPr>
        </p:nvSpPr>
        <p:spPr/>
        <p:txBody>
          <a:bodyPr/>
          <a:lstStyle/>
          <a:p>
            <a:fld id="{7E2FD2E4-67CE-4642-AAEF-981B97ED5FE6}" type="slidenum">
              <a:rPr lang="nb-NO" smtClean="0"/>
              <a:t>‹#›</a:t>
            </a:fld>
            <a:endParaRPr lang="nb-NO"/>
          </a:p>
        </p:txBody>
      </p:sp>
    </p:spTree>
    <p:extLst>
      <p:ext uri="{BB962C8B-B14F-4D97-AF65-F5344CB8AC3E}">
        <p14:creationId xmlns:p14="http://schemas.microsoft.com/office/powerpoint/2010/main" val="2952385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2407A7F4-3B1B-4E79-BCA9-4EB205DD5285}" type="datetime1">
              <a:rPr lang="nb-NO" smtClean="0"/>
              <a:t>21.09.2015</a:t>
            </a:fld>
            <a:endParaRPr lang="nb-NO"/>
          </a:p>
        </p:txBody>
      </p:sp>
      <p:sp>
        <p:nvSpPr>
          <p:cNvPr id="6" name="Plassholder for bunntekst 5"/>
          <p:cNvSpPr>
            <a:spLocks noGrp="1"/>
          </p:cNvSpPr>
          <p:nvPr>
            <p:ph type="ftr" sz="quarter" idx="11"/>
          </p:nvPr>
        </p:nvSpPr>
        <p:spPr/>
        <p:txBody>
          <a:bodyPr/>
          <a:lstStyle/>
          <a:p>
            <a:r>
              <a:rPr lang="nb-NO" smtClean="0"/>
              <a:t>Anne Holter Bentzrød 2015</a:t>
            </a:r>
            <a:endParaRPr lang="nb-NO"/>
          </a:p>
        </p:txBody>
      </p:sp>
      <p:sp>
        <p:nvSpPr>
          <p:cNvPr id="7" name="Plassholder for lysbildenummer 6"/>
          <p:cNvSpPr>
            <a:spLocks noGrp="1"/>
          </p:cNvSpPr>
          <p:nvPr>
            <p:ph type="sldNum" sz="quarter" idx="12"/>
          </p:nvPr>
        </p:nvSpPr>
        <p:spPr/>
        <p:txBody>
          <a:bodyPr/>
          <a:lstStyle/>
          <a:p>
            <a:fld id="{7E2FD2E4-67CE-4642-AAEF-981B97ED5FE6}" type="slidenum">
              <a:rPr lang="nb-NO" smtClean="0"/>
              <a:t>‹#›</a:t>
            </a:fld>
            <a:endParaRPr lang="nb-NO"/>
          </a:p>
        </p:txBody>
      </p:sp>
    </p:spTree>
    <p:extLst>
      <p:ext uri="{BB962C8B-B14F-4D97-AF65-F5344CB8AC3E}">
        <p14:creationId xmlns:p14="http://schemas.microsoft.com/office/powerpoint/2010/main" val="3345654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7693AD-1205-4B0D-BB39-B876EA3B080B}" type="datetime1">
              <a:rPr lang="nb-NO" smtClean="0"/>
              <a:t>21.09.2015</a:t>
            </a:fld>
            <a:endParaRPr lang="nb-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b-NO" smtClean="0"/>
              <a:t>Anne Holter Bentzrød 2015</a:t>
            </a:r>
            <a:endParaRPr lang="nb-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2FD2E4-67CE-4642-AAEF-981B97ED5FE6}" type="slidenum">
              <a:rPr lang="nb-NO" smtClean="0"/>
              <a:t>‹#›</a:t>
            </a:fld>
            <a:endParaRPr lang="nb-NO"/>
          </a:p>
        </p:txBody>
      </p:sp>
    </p:spTree>
    <p:extLst>
      <p:ext uri="{BB962C8B-B14F-4D97-AF65-F5344CB8AC3E}">
        <p14:creationId xmlns:p14="http://schemas.microsoft.com/office/powerpoint/2010/main" val="768268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dirty="0" smtClean="0"/>
              <a:t>Hei</a:t>
            </a:r>
            <a:endParaRPr lang="nb-NO" dirty="0"/>
          </a:p>
        </p:txBody>
      </p:sp>
      <p:sp>
        <p:nvSpPr>
          <p:cNvPr id="3" name="Undertittel 2"/>
          <p:cNvSpPr>
            <a:spLocks noGrp="1"/>
          </p:cNvSpPr>
          <p:nvPr>
            <p:ph type="subTitle" idx="1"/>
          </p:nvPr>
        </p:nvSpPr>
        <p:spPr/>
        <p:txBody>
          <a:bodyPr>
            <a:normAutofit fontScale="70000" lnSpcReduction="20000"/>
          </a:bodyPr>
          <a:lstStyle/>
          <a:p>
            <a:r>
              <a:rPr lang="nb-NO" dirty="0" smtClean="0"/>
              <a:t>Anne Holter Bentzrød, helsesøster med videreutdanning i psykisk helse for barn og unge.</a:t>
            </a:r>
          </a:p>
          <a:p>
            <a:r>
              <a:rPr lang="nb-NO" dirty="0" smtClean="0"/>
              <a:t>Ås kommune</a:t>
            </a:r>
          </a:p>
          <a:p>
            <a:r>
              <a:rPr lang="nb-NO" dirty="0" smtClean="0"/>
              <a:t>Ung.no</a:t>
            </a:r>
            <a:endParaRPr lang="nb-NO" dirty="0"/>
          </a:p>
        </p:txBody>
      </p:sp>
      <p:sp>
        <p:nvSpPr>
          <p:cNvPr id="4" name="Plassholder for bunntekst 3"/>
          <p:cNvSpPr>
            <a:spLocks noGrp="1"/>
          </p:cNvSpPr>
          <p:nvPr>
            <p:ph type="ftr" sz="quarter" idx="11"/>
          </p:nvPr>
        </p:nvSpPr>
        <p:spPr/>
        <p:txBody>
          <a:bodyPr/>
          <a:lstStyle/>
          <a:p>
            <a:r>
              <a:rPr lang="nb-NO" smtClean="0"/>
              <a:t>Anne Holter Bentzrød 2015</a:t>
            </a:r>
            <a:endParaRPr lang="nb-NO"/>
          </a:p>
        </p:txBody>
      </p:sp>
      <p:pic>
        <p:nvPicPr>
          <p:cNvPr id="3074" name="Picture 2" descr="C:\Users\anb\AppData\Local\Microsoft\Windows\Temporary Internet Files\Content.IE5\ZS2Z3IKD\original_smiley_face[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76056" y="1556792"/>
            <a:ext cx="2065412" cy="20654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75869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lstStyle/>
          <a:p>
            <a:r>
              <a:rPr lang="nb-NO" dirty="0" smtClean="0"/>
              <a:t>Visittkort</a:t>
            </a:r>
            <a:endParaRPr lang="nb-NO" dirty="0"/>
          </a:p>
        </p:txBody>
      </p:sp>
      <p:sp>
        <p:nvSpPr>
          <p:cNvPr id="5" name="Plassholder for innhold 4"/>
          <p:cNvSpPr>
            <a:spLocks noGrp="1"/>
          </p:cNvSpPr>
          <p:nvPr>
            <p:ph idx="1"/>
          </p:nvPr>
        </p:nvSpPr>
        <p:spPr/>
        <p:txBody>
          <a:bodyPr>
            <a:normAutofit fontScale="92500" lnSpcReduction="20000"/>
          </a:bodyPr>
          <a:lstStyle/>
          <a:p>
            <a:pPr marL="0" indent="0">
              <a:buNone/>
            </a:pPr>
            <a:r>
              <a:rPr lang="nb-NO" dirty="0" smtClean="0"/>
              <a:t>Helsestasjon for ungdom 13-25 år og NMBU studenter, ingen aldersgrense</a:t>
            </a:r>
          </a:p>
          <a:p>
            <a:pPr marL="0" indent="0">
              <a:buNone/>
            </a:pPr>
            <a:endParaRPr lang="nb-NO" dirty="0" smtClean="0"/>
          </a:p>
          <a:p>
            <a:pPr marL="0" indent="0">
              <a:buNone/>
            </a:pPr>
            <a:r>
              <a:rPr lang="nb-NO" dirty="0" smtClean="0"/>
              <a:t>Mandag 12-16</a:t>
            </a:r>
          </a:p>
          <a:p>
            <a:pPr marL="0" indent="0">
              <a:buNone/>
            </a:pPr>
            <a:r>
              <a:rPr lang="nb-NO" dirty="0" smtClean="0"/>
              <a:t>Tirsdag 10-14</a:t>
            </a:r>
          </a:p>
          <a:p>
            <a:pPr marL="0" indent="0">
              <a:buNone/>
            </a:pPr>
            <a:r>
              <a:rPr lang="nb-NO" dirty="0" smtClean="0"/>
              <a:t>Torsdag 14.30-20.00</a:t>
            </a:r>
          </a:p>
          <a:p>
            <a:pPr marL="0" indent="0">
              <a:buNone/>
            </a:pPr>
            <a:endParaRPr lang="nb-NO" dirty="0" smtClean="0"/>
          </a:p>
          <a:p>
            <a:pPr marL="0" indent="0">
              <a:buNone/>
            </a:pPr>
            <a:r>
              <a:rPr lang="nb-NO" dirty="0" smtClean="0"/>
              <a:t>Rådhusplassen 29</a:t>
            </a:r>
          </a:p>
          <a:p>
            <a:pPr marL="0" indent="0">
              <a:buNone/>
            </a:pPr>
            <a:r>
              <a:rPr lang="nb-NO" dirty="0" err="1" smtClean="0"/>
              <a:t>Drop</a:t>
            </a:r>
            <a:r>
              <a:rPr lang="nb-NO" dirty="0" smtClean="0"/>
              <a:t> in og timebestilling.</a:t>
            </a:r>
          </a:p>
          <a:p>
            <a:pPr marL="0" indent="0">
              <a:buNone/>
            </a:pPr>
            <a:r>
              <a:rPr lang="nb-NO" dirty="0" smtClean="0"/>
              <a:t>Kartleggingssamtale før psykologtime</a:t>
            </a:r>
          </a:p>
          <a:p>
            <a:pPr marL="0" indent="0">
              <a:buNone/>
            </a:pPr>
            <a:endParaRPr lang="nb-NO" dirty="0" smtClean="0"/>
          </a:p>
          <a:p>
            <a:pPr marL="0" indent="0">
              <a:buNone/>
            </a:pPr>
            <a:endParaRPr lang="nb-NO" dirty="0" smtClean="0"/>
          </a:p>
          <a:p>
            <a:pPr marL="0" indent="0">
              <a:buNone/>
            </a:pPr>
            <a:endParaRPr lang="nb-NO" dirty="0"/>
          </a:p>
        </p:txBody>
      </p:sp>
    </p:spTree>
    <p:extLst>
      <p:ext uri="{BB962C8B-B14F-4D97-AF65-F5344CB8AC3E}">
        <p14:creationId xmlns:p14="http://schemas.microsoft.com/office/powerpoint/2010/main" val="2236575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smtClean="0"/>
              <a:t>Samarbeid og utadrettet virksomhet</a:t>
            </a:r>
            <a:endParaRPr lang="nb-NO" dirty="0"/>
          </a:p>
        </p:txBody>
      </p:sp>
      <p:sp>
        <p:nvSpPr>
          <p:cNvPr id="3" name="Plassholder for innhold 2"/>
          <p:cNvSpPr>
            <a:spLocks noGrp="1"/>
          </p:cNvSpPr>
          <p:nvPr>
            <p:ph idx="1"/>
          </p:nvPr>
        </p:nvSpPr>
        <p:spPr/>
        <p:txBody>
          <a:bodyPr>
            <a:normAutofit fontScale="55000" lnSpcReduction="20000"/>
          </a:bodyPr>
          <a:lstStyle/>
          <a:p>
            <a:pPr marL="0" indent="0">
              <a:buNone/>
            </a:pPr>
            <a:endParaRPr lang="nb-NO" dirty="0" smtClean="0"/>
          </a:p>
          <a:p>
            <a:r>
              <a:rPr lang="nb-NO" dirty="0" smtClean="0"/>
              <a:t>Kommunale tjenester som jobber med ungdom</a:t>
            </a:r>
          </a:p>
          <a:p>
            <a:r>
              <a:rPr lang="nb-NO" dirty="0" smtClean="0"/>
              <a:t>HFU i Follo og Akershus</a:t>
            </a:r>
          </a:p>
          <a:p>
            <a:r>
              <a:rPr lang="nb-NO" dirty="0" smtClean="0"/>
              <a:t>NMBU; SIÅS, </a:t>
            </a:r>
            <a:r>
              <a:rPr lang="nb-NO" dirty="0" smtClean="0"/>
              <a:t>studentstyret, </a:t>
            </a:r>
            <a:r>
              <a:rPr lang="nb-NO" dirty="0" smtClean="0"/>
              <a:t>studieveiledere, SIT, </a:t>
            </a:r>
            <a:r>
              <a:rPr lang="nb-NO" dirty="0" smtClean="0"/>
              <a:t>Studentsamfunnet</a:t>
            </a:r>
            <a:endParaRPr lang="nb-NO" dirty="0" smtClean="0"/>
          </a:p>
          <a:p>
            <a:r>
              <a:rPr lang="nb-NO" dirty="0" smtClean="0"/>
              <a:t>(fastleger)</a:t>
            </a:r>
          </a:p>
          <a:p>
            <a:endParaRPr lang="nb-NO" dirty="0" smtClean="0"/>
          </a:p>
          <a:p>
            <a:r>
              <a:rPr lang="nb-NO" dirty="0" smtClean="0"/>
              <a:t>Undervisning</a:t>
            </a:r>
          </a:p>
          <a:p>
            <a:r>
              <a:rPr lang="nb-NO" dirty="0" smtClean="0"/>
              <a:t>Kurs og grupper </a:t>
            </a:r>
            <a:r>
              <a:rPr lang="nb-NO" dirty="0" smtClean="0"/>
              <a:t>Har gjennomført: </a:t>
            </a:r>
            <a:r>
              <a:rPr lang="nb-NO" dirty="0" smtClean="0"/>
              <a:t>stress- og livsmestring og sorg. Plan: også eksamensangst, flørtekurs/sosialkompetanse, grupper etter samlivsbrudd foreldre, samliv, kosthold e.l.</a:t>
            </a:r>
            <a:endParaRPr lang="nb-NO" dirty="0"/>
          </a:p>
          <a:p>
            <a:r>
              <a:rPr lang="nb-NO" dirty="0" smtClean="0"/>
              <a:t>Samarbeidsmøter</a:t>
            </a:r>
          </a:p>
          <a:p>
            <a:r>
              <a:rPr lang="nb-NO" dirty="0" smtClean="0"/>
              <a:t>Felles kurs, temadager mm</a:t>
            </a:r>
          </a:p>
          <a:p>
            <a:r>
              <a:rPr lang="nb-NO" dirty="0" smtClean="0"/>
              <a:t>-Primært: Alltid åpent i </a:t>
            </a:r>
            <a:r>
              <a:rPr lang="nb-NO" dirty="0" err="1" smtClean="0"/>
              <a:t>drop</a:t>
            </a:r>
            <a:r>
              <a:rPr lang="nb-NO" dirty="0" smtClean="0"/>
              <a:t>-in tiden.  Også sommer.</a:t>
            </a:r>
          </a:p>
          <a:p>
            <a:r>
              <a:rPr lang="nb-NO" dirty="0" smtClean="0"/>
              <a:t>Selvtest for</a:t>
            </a:r>
            <a:r>
              <a:rPr lang="nb-NO" dirty="0" smtClean="0"/>
              <a:t> test av </a:t>
            </a:r>
            <a:r>
              <a:rPr lang="nb-NO" dirty="0" smtClean="0"/>
              <a:t>klamydia </a:t>
            </a:r>
            <a:r>
              <a:rPr lang="nb-NO" dirty="0" smtClean="0"/>
              <a:t>og mykoplasma på campus.</a:t>
            </a:r>
            <a:endParaRPr lang="nb-NO" dirty="0" smtClean="0"/>
          </a:p>
          <a:p>
            <a:r>
              <a:rPr lang="nb-NO" dirty="0" smtClean="0"/>
              <a:t>Informasjon og råd </a:t>
            </a:r>
            <a:r>
              <a:rPr lang="nb-NO" dirty="0" smtClean="0"/>
              <a:t>i Tuntreet og på nett</a:t>
            </a:r>
          </a:p>
          <a:p>
            <a:r>
              <a:rPr lang="nb-NO" dirty="0" smtClean="0"/>
              <a:t>Samarbeid og felles mobilisering mot rus og SOI –Samfunnet, UKA m.fl.</a:t>
            </a:r>
          </a:p>
          <a:p>
            <a:pPr marL="0" indent="0">
              <a:buNone/>
            </a:pPr>
            <a:endParaRPr lang="nb-NO" dirty="0"/>
          </a:p>
        </p:txBody>
      </p:sp>
    </p:spTree>
    <p:extLst>
      <p:ext uri="{BB962C8B-B14F-4D97-AF65-F5344CB8AC3E}">
        <p14:creationId xmlns:p14="http://schemas.microsoft.com/office/powerpoint/2010/main" val="8320178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Noen tall og trender 2014</a:t>
            </a:r>
            <a:endParaRPr lang="nb-NO" dirty="0"/>
          </a:p>
        </p:txBody>
      </p:sp>
      <p:sp>
        <p:nvSpPr>
          <p:cNvPr id="3" name="Plassholder for innhold 2"/>
          <p:cNvSpPr>
            <a:spLocks noGrp="1"/>
          </p:cNvSpPr>
          <p:nvPr>
            <p:ph idx="1"/>
          </p:nvPr>
        </p:nvSpPr>
        <p:spPr/>
        <p:txBody>
          <a:bodyPr>
            <a:normAutofit fontScale="62500" lnSpcReduction="20000"/>
          </a:bodyPr>
          <a:lstStyle/>
          <a:p>
            <a:r>
              <a:rPr lang="nb-NO" dirty="0" smtClean="0"/>
              <a:t>Ca. 2300 </a:t>
            </a:r>
            <a:r>
              <a:rPr lang="nb-NO" dirty="0" smtClean="0"/>
              <a:t>konsultasjoner (</a:t>
            </a:r>
            <a:r>
              <a:rPr lang="nb-NO" dirty="0" err="1" smtClean="0"/>
              <a:t>Ca</a:t>
            </a:r>
            <a:r>
              <a:rPr lang="nb-NO" dirty="0" smtClean="0"/>
              <a:t> 70% studenter)</a:t>
            </a:r>
            <a:endParaRPr lang="nb-NO" dirty="0" smtClean="0"/>
          </a:p>
          <a:p>
            <a:r>
              <a:rPr lang="nb-NO" dirty="0" smtClean="0"/>
              <a:t>Ca. 250 hos psykologene (Ca. 160 hos studentpsykologene)</a:t>
            </a:r>
          </a:p>
          <a:p>
            <a:r>
              <a:rPr lang="nb-NO" dirty="0" smtClean="0"/>
              <a:t>Ca. 300 samtaler om psykisk helse hos helsesøster/jordmor</a:t>
            </a:r>
          </a:p>
          <a:p>
            <a:r>
              <a:rPr lang="nb-NO" dirty="0" smtClean="0"/>
              <a:t>Ca. 750 klamydiatester, ca. 75 positive </a:t>
            </a:r>
          </a:p>
          <a:p>
            <a:r>
              <a:rPr lang="nb-NO" dirty="0" smtClean="0"/>
              <a:t>-Mye partnerbehandling og smitteoppsporing</a:t>
            </a:r>
          </a:p>
          <a:p>
            <a:r>
              <a:rPr lang="nb-NO" dirty="0" smtClean="0"/>
              <a:t>Mer mykoplasma, gonore, kondylomer o.a.</a:t>
            </a:r>
          </a:p>
          <a:p>
            <a:r>
              <a:rPr lang="nb-NO" dirty="0" smtClean="0"/>
              <a:t>Mer opptatthet av å være «</a:t>
            </a:r>
            <a:r>
              <a:rPr lang="nb-NO" dirty="0" err="1" smtClean="0"/>
              <a:t>fit</a:t>
            </a:r>
            <a:r>
              <a:rPr lang="nb-NO" dirty="0" smtClean="0"/>
              <a:t>»</a:t>
            </a:r>
          </a:p>
          <a:p>
            <a:r>
              <a:rPr lang="nb-NO" dirty="0" smtClean="0"/>
              <a:t>Flere gutter</a:t>
            </a:r>
          </a:p>
          <a:p>
            <a:r>
              <a:rPr lang="nb-NO" dirty="0" smtClean="0"/>
              <a:t>Mye </a:t>
            </a:r>
            <a:r>
              <a:rPr lang="nb-NO" dirty="0" smtClean="0"/>
              <a:t>lange samtaler hos alle yrkesgruppene. </a:t>
            </a:r>
          </a:p>
          <a:p>
            <a:r>
              <a:rPr lang="nb-NO" dirty="0" smtClean="0"/>
              <a:t>Tidlig hjelp hjelper;)</a:t>
            </a:r>
          </a:p>
          <a:p>
            <a:r>
              <a:rPr lang="nb-NO" dirty="0" smtClean="0"/>
              <a:t>Mer langtidsvirkende </a:t>
            </a:r>
            <a:r>
              <a:rPr lang="nb-NO" dirty="0" err="1" smtClean="0"/>
              <a:t>Prev</a:t>
            </a:r>
            <a:r>
              <a:rPr lang="nb-NO" dirty="0" smtClean="0"/>
              <a:t>. (i tråd med </a:t>
            </a:r>
            <a:r>
              <a:rPr lang="nb-NO" dirty="0" err="1" smtClean="0"/>
              <a:t>Hdir</a:t>
            </a:r>
            <a:r>
              <a:rPr lang="nb-NO" dirty="0" smtClean="0"/>
              <a:t>. Mål)</a:t>
            </a:r>
          </a:p>
          <a:p>
            <a:r>
              <a:rPr lang="nb-NO" dirty="0" smtClean="0"/>
              <a:t>Mange som ikke har fastlege fortsatt</a:t>
            </a:r>
            <a:r>
              <a:rPr lang="nb-NO" dirty="0" smtClean="0"/>
              <a:t>.</a:t>
            </a:r>
          </a:p>
          <a:p>
            <a:r>
              <a:rPr lang="nb-NO" dirty="0" smtClean="0"/>
              <a:t>De fleste kommer selv.  Noen fra Studieveiledere og andre.  Noen tar foreldre kontakt for.  Noen kommer med venn eller kjæreste.</a:t>
            </a:r>
            <a:endParaRPr lang="nb-NO" dirty="0" smtClean="0"/>
          </a:p>
          <a:p>
            <a:pPr marL="0" indent="0">
              <a:buNone/>
            </a:pPr>
            <a:endParaRPr lang="nb-NO" dirty="0" smtClean="0"/>
          </a:p>
          <a:p>
            <a:endParaRPr lang="nb-NO" dirty="0" smtClean="0"/>
          </a:p>
          <a:p>
            <a:endParaRPr lang="nb-NO" dirty="0" smtClean="0"/>
          </a:p>
          <a:p>
            <a:pPr marL="0" indent="0">
              <a:buNone/>
            </a:pPr>
            <a:endParaRPr lang="nb-NO" dirty="0"/>
          </a:p>
        </p:txBody>
      </p:sp>
    </p:spTree>
    <p:extLst>
      <p:ext uri="{BB962C8B-B14F-4D97-AF65-F5344CB8AC3E}">
        <p14:creationId xmlns:p14="http://schemas.microsoft.com/office/powerpoint/2010/main" val="33387046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Noe av det vi ser:</a:t>
            </a:r>
            <a:endParaRPr lang="nb-NO" dirty="0"/>
          </a:p>
        </p:txBody>
      </p:sp>
      <p:sp>
        <p:nvSpPr>
          <p:cNvPr id="3" name="Plassholder for innhold 2"/>
          <p:cNvSpPr>
            <a:spLocks noGrp="1"/>
          </p:cNvSpPr>
          <p:nvPr>
            <p:ph idx="1"/>
          </p:nvPr>
        </p:nvSpPr>
        <p:spPr/>
        <p:txBody>
          <a:bodyPr>
            <a:normAutofit fontScale="92500" lnSpcReduction="20000"/>
          </a:bodyPr>
          <a:lstStyle/>
          <a:p>
            <a:r>
              <a:rPr lang="nb-NO" dirty="0" smtClean="0"/>
              <a:t>Det handler om så mye mer enn studiene, for man er jo den man er og har med seg alt man har vært før, men noe av det kan forstyrre mye for studiene:</a:t>
            </a:r>
          </a:p>
          <a:p>
            <a:r>
              <a:rPr lang="nb-NO" dirty="0" smtClean="0"/>
              <a:t>Fra bagasjen: tap, sorg, psykisk syke foreldre, dårlig foreldrefungering, rus hjemme, vold, mobbing (lurt å spørre om ved andre plager som søvnplager), tidligere skoleprestasjoner, avvisning, dårlig selvfølelse, negative eller manglende kjæresteforhold, annen avhengighet.</a:t>
            </a:r>
          </a:p>
          <a:p>
            <a:r>
              <a:rPr lang="nb-NO" dirty="0" smtClean="0"/>
              <a:t>Alvorlighetsgrad 1-10… </a:t>
            </a:r>
            <a:endParaRPr lang="nb-NO" dirty="0"/>
          </a:p>
        </p:txBody>
      </p:sp>
      <p:sp>
        <p:nvSpPr>
          <p:cNvPr id="4" name="Plassholder for bunntekst 3"/>
          <p:cNvSpPr>
            <a:spLocks noGrp="1"/>
          </p:cNvSpPr>
          <p:nvPr>
            <p:ph type="ftr" sz="quarter" idx="11"/>
          </p:nvPr>
        </p:nvSpPr>
        <p:spPr/>
        <p:txBody>
          <a:bodyPr/>
          <a:lstStyle/>
          <a:p>
            <a:r>
              <a:rPr lang="nb-NO" smtClean="0"/>
              <a:t>Anne Holter Bentzrød 2015</a:t>
            </a:r>
            <a:endParaRPr lang="nb-NO"/>
          </a:p>
        </p:txBody>
      </p:sp>
    </p:spTree>
    <p:extLst>
      <p:ext uri="{BB962C8B-B14F-4D97-AF65-F5344CB8AC3E}">
        <p14:creationId xmlns:p14="http://schemas.microsoft.com/office/powerpoint/2010/main" val="23143989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smtClean="0"/>
              <a:t>Mangfold gjenspeiles blant studentene</a:t>
            </a:r>
            <a:endParaRPr lang="nb-NO" dirty="0"/>
          </a:p>
        </p:txBody>
      </p:sp>
      <p:sp>
        <p:nvSpPr>
          <p:cNvPr id="3" name="Plassholder for innhold 2"/>
          <p:cNvSpPr>
            <a:spLocks noGrp="1"/>
          </p:cNvSpPr>
          <p:nvPr>
            <p:ph idx="1"/>
          </p:nvPr>
        </p:nvSpPr>
        <p:spPr/>
        <p:txBody>
          <a:bodyPr>
            <a:normAutofit fontScale="85000" lnSpcReduction="20000"/>
          </a:bodyPr>
          <a:lstStyle/>
          <a:p>
            <a:r>
              <a:rPr lang="nb-NO" dirty="0" smtClean="0"/>
              <a:t>I normale ungdomsgrupper på videregående vet vi at kanskje opptil 1/3 strever på et eller annet vis.  -Mange av dem blir studenter</a:t>
            </a:r>
          </a:p>
          <a:p>
            <a:r>
              <a:rPr lang="nb-NO" dirty="0" smtClean="0"/>
              <a:t>Vi vet at kanskje 1/10 har vært utsatt for vold</a:t>
            </a:r>
          </a:p>
          <a:p>
            <a:r>
              <a:rPr lang="nb-NO" dirty="0" smtClean="0"/>
              <a:t>Vi vet at kanskje 1/10 har opplevd rus hjemme</a:t>
            </a:r>
          </a:p>
          <a:p>
            <a:r>
              <a:rPr lang="nb-NO" dirty="0" smtClean="0"/>
              <a:t>Vi vet at kanskje 1/10 har opplevd vold</a:t>
            </a:r>
          </a:p>
          <a:p>
            <a:r>
              <a:rPr lang="nb-NO" dirty="0" smtClean="0"/>
              <a:t>Vi vet at kanskje 1/10 har opplevd seksuelle overgrep</a:t>
            </a:r>
          </a:p>
          <a:p>
            <a:r>
              <a:rPr lang="nb-NO" dirty="0" smtClean="0"/>
              <a:t>Vi vet at </a:t>
            </a:r>
            <a:r>
              <a:rPr lang="nb-NO" dirty="0" err="1" smtClean="0"/>
              <a:t>kanksje</a:t>
            </a:r>
            <a:r>
              <a:rPr lang="nb-NO" dirty="0" smtClean="0"/>
              <a:t> 1/10 har opplevd veldig konfliktfylte samlivsbrudd og strever etter det.</a:t>
            </a:r>
          </a:p>
          <a:p>
            <a:r>
              <a:rPr lang="nb-NO" dirty="0" err="1" smtClean="0"/>
              <a:t>Osv</a:t>
            </a:r>
            <a:r>
              <a:rPr lang="nb-NO" dirty="0" smtClean="0"/>
              <a:t>, osv.</a:t>
            </a:r>
          </a:p>
          <a:p>
            <a:r>
              <a:rPr lang="nb-NO" dirty="0" smtClean="0"/>
              <a:t>-Dette er normalstudentene…</a:t>
            </a:r>
            <a:endParaRPr lang="nb-NO" dirty="0"/>
          </a:p>
        </p:txBody>
      </p:sp>
      <p:sp>
        <p:nvSpPr>
          <p:cNvPr id="4" name="Plassholder for bunntekst 3"/>
          <p:cNvSpPr>
            <a:spLocks noGrp="1"/>
          </p:cNvSpPr>
          <p:nvPr>
            <p:ph type="ftr" sz="quarter" idx="11"/>
          </p:nvPr>
        </p:nvSpPr>
        <p:spPr/>
        <p:txBody>
          <a:bodyPr/>
          <a:lstStyle/>
          <a:p>
            <a:r>
              <a:rPr lang="nb-NO" smtClean="0"/>
              <a:t>Anne Holter Bentzrød 2015</a:t>
            </a:r>
            <a:endParaRPr lang="nb-NO"/>
          </a:p>
        </p:txBody>
      </p:sp>
    </p:spTree>
    <p:extLst>
      <p:ext uri="{BB962C8B-B14F-4D97-AF65-F5344CB8AC3E}">
        <p14:creationId xmlns:p14="http://schemas.microsoft.com/office/powerpoint/2010/main" val="34221348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Livet </a:t>
            </a:r>
            <a:endParaRPr lang="nb-NO" dirty="0"/>
          </a:p>
        </p:txBody>
      </p:sp>
      <p:sp>
        <p:nvSpPr>
          <p:cNvPr id="3" name="Plassholder for innhold 2"/>
          <p:cNvSpPr>
            <a:spLocks noGrp="1"/>
          </p:cNvSpPr>
          <p:nvPr>
            <p:ph idx="1"/>
          </p:nvPr>
        </p:nvSpPr>
        <p:spPr/>
        <p:txBody>
          <a:bodyPr>
            <a:normAutofit fontScale="70000" lnSpcReduction="20000"/>
          </a:bodyPr>
          <a:lstStyle/>
          <a:p>
            <a:r>
              <a:rPr lang="nb-NO" dirty="0" smtClean="0"/>
              <a:t>Er s</a:t>
            </a:r>
            <a:r>
              <a:rPr lang="nb-NO" dirty="0" smtClean="0"/>
              <a:t>å mye mer enn det å være student.</a:t>
            </a:r>
          </a:p>
          <a:p>
            <a:r>
              <a:rPr lang="nb-NO" dirty="0" smtClean="0"/>
              <a:t>Er med i «kofferten»</a:t>
            </a:r>
          </a:p>
          <a:p>
            <a:endParaRPr lang="nb-NO" dirty="0"/>
          </a:p>
          <a:p>
            <a:r>
              <a:rPr lang="nb-NO" dirty="0" smtClean="0"/>
              <a:t>Trivsel så viktig for fungering som student.</a:t>
            </a:r>
          </a:p>
          <a:p>
            <a:r>
              <a:rPr lang="nb-NO" dirty="0" smtClean="0"/>
              <a:t>Små forstyrrelser kan ødelegge så mye.  Små tiltak kan redde så mye.  </a:t>
            </a:r>
          </a:p>
          <a:p>
            <a:r>
              <a:rPr lang="nb-NO" dirty="0" smtClean="0"/>
              <a:t>Å bli sett.  </a:t>
            </a:r>
            <a:r>
              <a:rPr lang="nb-NO" dirty="0" smtClean="0"/>
              <a:t>Det lille møtet der man blir tatt på alvor av et medmenneske.  De 10 minuttene man bli lyttet til kan være av avgjørende betydning.  </a:t>
            </a:r>
            <a:endParaRPr lang="nb-NO" dirty="0" smtClean="0"/>
          </a:p>
          <a:p>
            <a:endParaRPr lang="nb-NO" dirty="0" smtClean="0"/>
          </a:p>
          <a:p>
            <a:r>
              <a:rPr lang="nb-NO" dirty="0" smtClean="0"/>
              <a:t>Mange ulike psykiske problemstillinger: ensomhet, sorg, stress, søvnvansker, livsperiodekriser,  rus, spørsmål om ADHD mm, sosiale vansker, «skolevegring», depresjon, angst,  m.m.</a:t>
            </a:r>
          </a:p>
          <a:p>
            <a:endParaRPr lang="nb-NO" dirty="0"/>
          </a:p>
        </p:txBody>
      </p:sp>
      <p:sp>
        <p:nvSpPr>
          <p:cNvPr id="4" name="Plassholder for bunntekst 3"/>
          <p:cNvSpPr>
            <a:spLocks noGrp="1"/>
          </p:cNvSpPr>
          <p:nvPr>
            <p:ph type="ftr" sz="quarter" idx="11"/>
          </p:nvPr>
        </p:nvSpPr>
        <p:spPr/>
        <p:txBody>
          <a:bodyPr/>
          <a:lstStyle/>
          <a:p>
            <a:r>
              <a:rPr lang="nb-NO" smtClean="0"/>
              <a:t>Anne Holter Bentzrød 2015</a:t>
            </a:r>
            <a:endParaRPr lang="nb-NO"/>
          </a:p>
        </p:txBody>
      </p:sp>
    </p:spTree>
    <p:extLst>
      <p:ext uri="{BB962C8B-B14F-4D97-AF65-F5344CB8AC3E}">
        <p14:creationId xmlns:p14="http://schemas.microsoft.com/office/powerpoint/2010/main" val="34681941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smtClean="0"/>
              <a:t>Per</a:t>
            </a:r>
            <a:br>
              <a:rPr lang="nb-NO" dirty="0" smtClean="0"/>
            </a:br>
            <a:r>
              <a:rPr lang="nb-NO" dirty="0" smtClean="0"/>
              <a:t> </a:t>
            </a:r>
            <a:endParaRPr lang="nb-NO" dirty="0"/>
          </a:p>
        </p:txBody>
      </p:sp>
      <p:pic>
        <p:nvPicPr>
          <p:cNvPr id="7170" name="Picture 2" descr="C:\Users\anb\AppData\Local\Microsoft\Windows\Temporary Internet Files\Content.IE5\ZS2Z3IKD\student-29492_640[1].pn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874733" y="1600200"/>
            <a:ext cx="3203533" cy="4525963"/>
          </a:xfrm>
          <a:prstGeom prst="rect">
            <a:avLst/>
          </a:prstGeom>
          <a:noFill/>
          <a:extLst>
            <a:ext uri="{909E8E84-426E-40DD-AFC4-6F175D3DCCD1}">
              <a14:hiddenFill xmlns:a14="http://schemas.microsoft.com/office/drawing/2010/main">
                <a:solidFill>
                  <a:srgbClr val="FFFFFF"/>
                </a:solidFill>
              </a14:hiddenFill>
            </a:ext>
          </a:extLst>
        </p:spPr>
      </p:pic>
      <p:sp>
        <p:nvSpPr>
          <p:cNvPr id="5" name="Plassholder for innhold 4"/>
          <p:cNvSpPr>
            <a:spLocks noGrp="1"/>
          </p:cNvSpPr>
          <p:nvPr>
            <p:ph sz="half" idx="2"/>
          </p:nvPr>
        </p:nvSpPr>
        <p:spPr/>
        <p:txBody>
          <a:bodyPr/>
          <a:lstStyle/>
          <a:p>
            <a:r>
              <a:rPr lang="nb-NO" dirty="0" smtClean="0"/>
              <a:t>Problemstilling Søvn</a:t>
            </a:r>
          </a:p>
          <a:p>
            <a:endParaRPr lang="nb-NO" dirty="0"/>
          </a:p>
          <a:p>
            <a:pPr marL="0" indent="0">
              <a:buNone/>
            </a:pPr>
            <a:endParaRPr lang="nb-NO" dirty="0" smtClean="0"/>
          </a:p>
          <a:p>
            <a:pPr marL="0" indent="0">
              <a:buNone/>
            </a:pPr>
            <a:endParaRPr lang="nb-NO" dirty="0"/>
          </a:p>
          <a:p>
            <a:pPr marL="0" indent="0">
              <a:buNone/>
            </a:pPr>
            <a:endParaRPr lang="nb-NO" dirty="0" smtClean="0"/>
          </a:p>
          <a:p>
            <a:pPr marL="0" indent="0">
              <a:buNone/>
            </a:pPr>
            <a:endParaRPr lang="nb-NO" dirty="0"/>
          </a:p>
          <a:p>
            <a:pPr marL="0" indent="0">
              <a:buNone/>
            </a:pPr>
            <a:endParaRPr lang="nb-NO" dirty="0" smtClean="0"/>
          </a:p>
          <a:p>
            <a:pPr marL="0" indent="0">
              <a:buNone/>
            </a:pPr>
            <a:endParaRPr lang="nb-NO" dirty="0"/>
          </a:p>
          <a:p>
            <a:pPr marL="0" indent="0">
              <a:buNone/>
            </a:pPr>
            <a:endParaRPr lang="nb-NO" dirty="0"/>
          </a:p>
        </p:txBody>
      </p:sp>
      <p:sp>
        <p:nvSpPr>
          <p:cNvPr id="4" name="Plassholder for bunntekst 3"/>
          <p:cNvSpPr>
            <a:spLocks noGrp="1"/>
          </p:cNvSpPr>
          <p:nvPr>
            <p:ph type="ftr" sz="quarter" idx="11"/>
          </p:nvPr>
        </p:nvSpPr>
        <p:spPr/>
        <p:txBody>
          <a:bodyPr/>
          <a:lstStyle/>
          <a:p>
            <a:r>
              <a:rPr lang="nb-NO" smtClean="0"/>
              <a:t>Anne Holter Bentzrød 2015</a:t>
            </a:r>
            <a:endParaRPr lang="nb-NO"/>
          </a:p>
        </p:txBody>
      </p:sp>
    </p:spTree>
    <p:extLst>
      <p:ext uri="{BB962C8B-B14F-4D97-AF65-F5344CB8AC3E}">
        <p14:creationId xmlns:p14="http://schemas.microsoft.com/office/powerpoint/2010/main" val="40796790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Kari</a:t>
            </a:r>
            <a:endParaRPr lang="nb-NO" dirty="0"/>
          </a:p>
        </p:txBody>
      </p:sp>
      <p:sp>
        <p:nvSpPr>
          <p:cNvPr id="3" name="Plassholder for innhold 2"/>
          <p:cNvSpPr>
            <a:spLocks noGrp="1"/>
          </p:cNvSpPr>
          <p:nvPr>
            <p:ph sz="half" idx="1"/>
          </p:nvPr>
        </p:nvSpPr>
        <p:spPr/>
        <p:txBody>
          <a:bodyPr/>
          <a:lstStyle/>
          <a:p>
            <a:endParaRPr lang="nb-NO"/>
          </a:p>
        </p:txBody>
      </p:sp>
      <p:sp>
        <p:nvSpPr>
          <p:cNvPr id="4" name="Plassholder for innhold 3"/>
          <p:cNvSpPr>
            <a:spLocks noGrp="1"/>
          </p:cNvSpPr>
          <p:nvPr>
            <p:ph sz="half" idx="2"/>
          </p:nvPr>
        </p:nvSpPr>
        <p:spPr/>
        <p:txBody>
          <a:bodyPr/>
          <a:lstStyle/>
          <a:p>
            <a:r>
              <a:rPr lang="nb-NO" dirty="0" smtClean="0"/>
              <a:t>Problemstilling: Ønsker å bytte p-piller.</a:t>
            </a:r>
            <a:endParaRPr lang="nb-NO" dirty="0"/>
          </a:p>
        </p:txBody>
      </p:sp>
      <p:sp>
        <p:nvSpPr>
          <p:cNvPr id="5" name="Plassholder for bunntekst 4"/>
          <p:cNvSpPr>
            <a:spLocks noGrp="1"/>
          </p:cNvSpPr>
          <p:nvPr>
            <p:ph type="ftr" sz="quarter" idx="11"/>
          </p:nvPr>
        </p:nvSpPr>
        <p:spPr/>
        <p:txBody>
          <a:bodyPr/>
          <a:lstStyle/>
          <a:p>
            <a:r>
              <a:rPr lang="nb-NO" smtClean="0"/>
              <a:t>Anne Holter Bentzrød 2015</a:t>
            </a:r>
            <a:endParaRPr lang="nb-NO"/>
          </a:p>
        </p:txBody>
      </p:sp>
      <p:pic>
        <p:nvPicPr>
          <p:cNvPr id="8197" name="Picture 5" descr="C:\Users\anb\AppData\Local\Microsoft\Windows\Temporary Internet Files\Content.IE5\6TEQG4TW\girl-158647_64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0636" y="1916832"/>
            <a:ext cx="3818966" cy="45936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04909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Arbeidsmåter i samtalen</a:t>
            </a:r>
            <a:endParaRPr lang="nb-NO" dirty="0"/>
          </a:p>
        </p:txBody>
      </p:sp>
      <p:sp>
        <p:nvSpPr>
          <p:cNvPr id="3" name="Plassholder for innhold 2"/>
          <p:cNvSpPr>
            <a:spLocks noGrp="1"/>
          </p:cNvSpPr>
          <p:nvPr>
            <p:ph idx="1"/>
          </p:nvPr>
        </p:nvSpPr>
        <p:spPr/>
        <p:txBody>
          <a:bodyPr>
            <a:normAutofit fontScale="55000" lnSpcReduction="20000"/>
          </a:bodyPr>
          <a:lstStyle/>
          <a:p>
            <a:r>
              <a:rPr lang="nb-NO" dirty="0" smtClean="0"/>
              <a:t>Lyttende </a:t>
            </a:r>
          </a:p>
          <a:p>
            <a:r>
              <a:rPr lang="nb-NO" dirty="0" smtClean="0"/>
              <a:t>Hjelp til struktur (søvn, mat, trening, arbeidsvaner, hvile, sosialt, studieteknikk, orden i bosituasjon </a:t>
            </a:r>
            <a:r>
              <a:rPr lang="nb-NO" dirty="0" err="1" smtClean="0"/>
              <a:t>o.s.v</a:t>
            </a:r>
            <a:r>
              <a:rPr lang="nb-NO" dirty="0" smtClean="0"/>
              <a:t>..) –Noe av det vi gjør mest og som virker best.  -Og noe alle kan hjelpe med.</a:t>
            </a:r>
          </a:p>
          <a:p>
            <a:r>
              <a:rPr lang="nb-NO" dirty="0" smtClean="0"/>
              <a:t>MI</a:t>
            </a:r>
          </a:p>
          <a:p>
            <a:r>
              <a:rPr lang="nb-NO" dirty="0" smtClean="0"/>
              <a:t>LØFT</a:t>
            </a:r>
          </a:p>
          <a:p>
            <a:r>
              <a:rPr lang="nb-NO" dirty="0" smtClean="0"/>
              <a:t>KOR</a:t>
            </a:r>
          </a:p>
          <a:p>
            <a:r>
              <a:rPr lang="nb-NO" dirty="0" smtClean="0"/>
              <a:t>Kognitive tilnærminger til problemet.  Å endre tankesett. Psykologisk førstehjelp</a:t>
            </a:r>
          </a:p>
          <a:p>
            <a:r>
              <a:rPr lang="nb-NO" dirty="0" smtClean="0"/>
              <a:t>Refleksjon og valg</a:t>
            </a:r>
          </a:p>
          <a:p>
            <a:r>
              <a:rPr lang="nb-NO" dirty="0" smtClean="0"/>
              <a:t>Forpliktende avtaler.  </a:t>
            </a:r>
            <a:endParaRPr lang="nb-NO" dirty="0"/>
          </a:p>
          <a:p>
            <a:r>
              <a:rPr lang="nb-NO" dirty="0" smtClean="0"/>
              <a:t>Bry seg.  </a:t>
            </a:r>
          </a:p>
          <a:p>
            <a:r>
              <a:rPr lang="nb-NO" dirty="0" smtClean="0"/>
              <a:t>Våge å spørre. (Rus, vold, overgrep, kjæresteønske, å få til det sosiale, vennskap, gutt eller jentepartner, mobbing) –Å snakke det ubehagelige vanlig.</a:t>
            </a:r>
          </a:p>
          <a:p>
            <a:r>
              <a:rPr lang="nb-NO" dirty="0" smtClean="0"/>
              <a:t>Vise videre til rett hjelp når det trengs noe annet enn vi kan tilby.</a:t>
            </a:r>
          </a:p>
          <a:p>
            <a:endParaRPr lang="nb-NO" dirty="0" smtClean="0"/>
          </a:p>
          <a:p>
            <a:pPr marL="0" indent="0">
              <a:buNone/>
            </a:pPr>
            <a:endParaRPr lang="nb-NO" dirty="0" smtClean="0"/>
          </a:p>
          <a:p>
            <a:endParaRPr lang="nb-NO" dirty="0" smtClean="0"/>
          </a:p>
          <a:p>
            <a:endParaRPr lang="nb-NO" dirty="0"/>
          </a:p>
        </p:txBody>
      </p:sp>
      <p:sp>
        <p:nvSpPr>
          <p:cNvPr id="4" name="Plassholder for bunntekst 3"/>
          <p:cNvSpPr>
            <a:spLocks noGrp="1"/>
          </p:cNvSpPr>
          <p:nvPr>
            <p:ph type="ftr" sz="quarter" idx="11"/>
          </p:nvPr>
        </p:nvSpPr>
        <p:spPr/>
        <p:txBody>
          <a:bodyPr/>
          <a:lstStyle/>
          <a:p>
            <a:r>
              <a:rPr lang="nb-NO" smtClean="0"/>
              <a:t>Anne Holter Bentzrød 2015</a:t>
            </a:r>
            <a:endParaRPr lang="nb-NO"/>
          </a:p>
        </p:txBody>
      </p:sp>
    </p:spTree>
    <p:extLst>
      <p:ext uri="{BB962C8B-B14F-4D97-AF65-F5344CB8AC3E}">
        <p14:creationId xmlns:p14="http://schemas.microsoft.com/office/powerpoint/2010/main" val="38682556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a:p>
        </p:txBody>
      </p:sp>
      <p:sp>
        <p:nvSpPr>
          <p:cNvPr id="4" name="Plassholder for bunntekst 3"/>
          <p:cNvSpPr>
            <a:spLocks noGrp="1"/>
          </p:cNvSpPr>
          <p:nvPr>
            <p:ph type="ftr" sz="quarter" idx="11"/>
          </p:nvPr>
        </p:nvSpPr>
        <p:spPr/>
        <p:txBody>
          <a:bodyPr/>
          <a:lstStyle/>
          <a:p>
            <a:r>
              <a:rPr lang="nb-NO" smtClean="0"/>
              <a:t>Anne Holter Bentzrød 2015</a:t>
            </a:r>
            <a:endParaRPr lang="nb-NO"/>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188640"/>
            <a:ext cx="7990995" cy="61930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088098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smtClean="0"/>
              <a:t>Studentenes liv sett fra Helsestasjon </a:t>
            </a:r>
            <a:r>
              <a:rPr lang="nb-NO" dirty="0" smtClean="0"/>
              <a:t>for </a:t>
            </a:r>
            <a:r>
              <a:rPr lang="nb-NO" dirty="0" smtClean="0"/>
              <a:t>ungdom </a:t>
            </a:r>
            <a:r>
              <a:rPr lang="nb-NO" dirty="0" smtClean="0"/>
              <a:t>og studenter </a:t>
            </a:r>
            <a:endParaRPr lang="nb-NO" dirty="0"/>
          </a:p>
        </p:txBody>
      </p:sp>
      <p:sp>
        <p:nvSpPr>
          <p:cNvPr id="3" name="Undertittel 2"/>
          <p:cNvSpPr>
            <a:spLocks noGrp="1"/>
          </p:cNvSpPr>
          <p:nvPr>
            <p:ph idx="1"/>
          </p:nvPr>
        </p:nvSpPr>
        <p:spPr>
          <a:xfrm>
            <a:off x="539552" y="1772816"/>
            <a:ext cx="8147248" cy="4353347"/>
          </a:xfrm>
        </p:spPr>
        <p:txBody>
          <a:bodyPr/>
          <a:lstStyle/>
          <a:p>
            <a:endParaRPr lang="nb-NO" dirty="0" smtClean="0"/>
          </a:p>
          <a:p>
            <a:pPr marL="457200" indent="-457200">
              <a:buFont typeface="Arial" panose="020B0604020202020204" pitchFamily="34" charset="0"/>
              <a:buChar char="•"/>
            </a:pPr>
            <a:endParaRPr lang="nb-NO"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2132856"/>
            <a:ext cx="5065936" cy="4129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7658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p:cNvSpPr>
            <a:spLocks noGrp="1"/>
          </p:cNvSpPr>
          <p:nvPr>
            <p:ph type="ftr" sz="quarter" idx="11"/>
          </p:nvPr>
        </p:nvSpPr>
        <p:spPr/>
        <p:txBody>
          <a:bodyPr/>
          <a:lstStyle/>
          <a:p>
            <a:r>
              <a:rPr lang="nb-NO" smtClean="0"/>
              <a:t>Anne Holter Bentzrød 2015</a:t>
            </a:r>
            <a:endParaRPr lang="nb-NO"/>
          </a:p>
        </p:txBody>
      </p:sp>
      <p:pic>
        <p:nvPicPr>
          <p:cNvPr id="6146" name="Picture 2" descr="http://www.ung.no/element_db/5346.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908720"/>
            <a:ext cx="5048250" cy="518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01417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smtClean="0"/>
              <a:t>Å normaliserer det vanlige</a:t>
            </a:r>
            <a:br>
              <a:rPr lang="nb-NO" dirty="0" smtClean="0"/>
            </a:br>
            <a:r>
              <a:rPr lang="nb-NO" dirty="0" smtClean="0"/>
              <a:t>-og lære å håndtere det</a:t>
            </a:r>
            <a:endParaRPr lang="nb-NO" dirty="0"/>
          </a:p>
        </p:txBody>
      </p:sp>
      <p:sp>
        <p:nvSpPr>
          <p:cNvPr id="5" name="Plassholder for innhold 4"/>
          <p:cNvSpPr>
            <a:spLocks noGrp="1"/>
          </p:cNvSpPr>
          <p:nvPr>
            <p:ph idx="1"/>
          </p:nvPr>
        </p:nvSpPr>
        <p:spPr/>
        <p:txBody>
          <a:bodyPr>
            <a:normAutofit fontScale="77500" lnSpcReduction="20000"/>
          </a:bodyPr>
          <a:lstStyle/>
          <a:p>
            <a:r>
              <a:rPr lang="nb-NO" dirty="0" smtClean="0"/>
              <a:t>Hjemlengsel</a:t>
            </a:r>
          </a:p>
          <a:p>
            <a:r>
              <a:rPr lang="nb-NO" dirty="0" smtClean="0"/>
              <a:t>Sjenanse (Ikke nødvendigvis sosial angst…)</a:t>
            </a:r>
          </a:p>
          <a:p>
            <a:r>
              <a:rPr lang="nb-NO" dirty="0" smtClean="0"/>
              <a:t>Gruer for presentasjon (ikke nødvendigvis prestasjonsangst)</a:t>
            </a:r>
          </a:p>
          <a:p>
            <a:r>
              <a:rPr lang="nb-NO" dirty="0" smtClean="0"/>
              <a:t>Sorg (Den første sorgen gjør vondt)</a:t>
            </a:r>
          </a:p>
          <a:p>
            <a:r>
              <a:rPr lang="nb-NO" dirty="0" smtClean="0"/>
              <a:t>Travelhet, mye å gjøre</a:t>
            </a:r>
          </a:p>
          <a:p>
            <a:r>
              <a:rPr lang="nb-NO" dirty="0" smtClean="0"/>
              <a:t>Sliten</a:t>
            </a:r>
          </a:p>
          <a:p>
            <a:r>
              <a:rPr lang="nb-NO" dirty="0" smtClean="0"/>
              <a:t>Normale overganger i livet trigger</a:t>
            </a:r>
          </a:p>
          <a:p>
            <a:r>
              <a:rPr lang="nb-NO" dirty="0" smtClean="0"/>
              <a:t>Ny livssituasjon, nye krav, -blir kjent med nye sider av seg selv.</a:t>
            </a:r>
          </a:p>
          <a:p>
            <a:r>
              <a:rPr lang="nb-NO" dirty="0" smtClean="0"/>
              <a:t>Å kjenne motstand er normalt</a:t>
            </a:r>
          </a:p>
          <a:p>
            <a:r>
              <a:rPr lang="nb-NO" dirty="0" smtClean="0"/>
              <a:t>Normalt at det svinger litt</a:t>
            </a:r>
          </a:p>
          <a:p>
            <a:r>
              <a:rPr lang="nb-NO" dirty="0" smtClean="0"/>
              <a:t>Å stå litt ustødig på ett ben før man kommer ned på begge..</a:t>
            </a:r>
          </a:p>
          <a:p>
            <a:endParaRPr lang="nb-NO" dirty="0" smtClean="0"/>
          </a:p>
          <a:p>
            <a:endParaRPr lang="nb-NO" dirty="0" smtClean="0"/>
          </a:p>
          <a:p>
            <a:endParaRPr lang="nb-NO" dirty="0" smtClean="0"/>
          </a:p>
          <a:p>
            <a:pPr marL="0" indent="0">
              <a:buNone/>
            </a:pPr>
            <a:endParaRPr lang="nb-NO" dirty="0"/>
          </a:p>
        </p:txBody>
      </p:sp>
      <p:sp>
        <p:nvSpPr>
          <p:cNvPr id="4" name="Plassholder for bunntekst 3"/>
          <p:cNvSpPr>
            <a:spLocks noGrp="1"/>
          </p:cNvSpPr>
          <p:nvPr>
            <p:ph type="ftr" sz="quarter" idx="11"/>
          </p:nvPr>
        </p:nvSpPr>
        <p:spPr/>
        <p:txBody>
          <a:bodyPr/>
          <a:lstStyle/>
          <a:p>
            <a:r>
              <a:rPr lang="nb-NO" smtClean="0"/>
              <a:t>Anne Holter Bentzrød 2015</a:t>
            </a:r>
            <a:endParaRPr lang="nb-NO"/>
          </a:p>
        </p:txBody>
      </p:sp>
    </p:spTree>
    <p:extLst>
      <p:ext uri="{BB962C8B-B14F-4D97-AF65-F5344CB8AC3E}">
        <p14:creationId xmlns:p14="http://schemas.microsoft.com/office/powerpoint/2010/main" val="9655720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smtClean="0"/>
              <a:t>Om det er studenthelsetjeneste, studieveileder eller andre:</a:t>
            </a:r>
            <a:endParaRPr lang="nb-NO" dirty="0"/>
          </a:p>
        </p:txBody>
      </p:sp>
      <p:sp>
        <p:nvSpPr>
          <p:cNvPr id="3" name="Plassholder for innhold 2"/>
          <p:cNvSpPr>
            <a:spLocks noGrp="1"/>
          </p:cNvSpPr>
          <p:nvPr>
            <p:ph idx="1"/>
          </p:nvPr>
        </p:nvSpPr>
        <p:spPr/>
        <p:txBody>
          <a:bodyPr>
            <a:normAutofit fontScale="92500"/>
          </a:bodyPr>
          <a:lstStyle/>
          <a:p>
            <a:r>
              <a:rPr lang="nb-NO" dirty="0" smtClean="0"/>
              <a:t>10 minutter som lyttende medmenneske er av stor betydning</a:t>
            </a:r>
          </a:p>
          <a:p>
            <a:r>
              <a:rPr lang="nb-NO" dirty="0" smtClean="0"/>
              <a:t>Litt ryddehjelp er ofte til stor nytte</a:t>
            </a:r>
          </a:p>
          <a:p>
            <a:r>
              <a:rPr lang="nb-NO" dirty="0" smtClean="0"/>
              <a:t>For noen er det en stor lettelse å velge noe annet.</a:t>
            </a:r>
          </a:p>
          <a:p>
            <a:r>
              <a:rPr lang="nb-NO" dirty="0" smtClean="0"/>
              <a:t>Bare litt støtte gjennom studieløpet kan redde det.</a:t>
            </a:r>
          </a:p>
          <a:p>
            <a:endParaRPr lang="nb-NO" dirty="0" smtClean="0"/>
          </a:p>
          <a:p>
            <a:pPr marL="0" indent="0">
              <a:buNone/>
            </a:pPr>
            <a:r>
              <a:rPr lang="nb-NO" dirty="0" smtClean="0"/>
              <a:t>  </a:t>
            </a:r>
            <a:endParaRPr lang="nb-NO" dirty="0"/>
          </a:p>
        </p:txBody>
      </p:sp>
      <p:sp>
        <p:nvSpPr>
          <p:cNvPr id="4" name="Plassholder for bunntekst 3"/>
          <p:cNvSpPr>
            <a:spLocks noGrp="1"/>
          </p:cNvSpPr>
          <p:nvPr>
            <p:ph type="ftr" sz="quarter" idx="11"/>
          </p:nvPr>
        </p:nvSpPr>
        <p:spPr/>
        <p:txBody>
          <a:bodyPr/>
          <a:lstStyle/>
          <a:p>
            <a:r>
              <a:rPr lang="nb-NO" smtClean="0"/>
              <a:t>Anne Holter Bentzrød 2015</a:t>
            </a:r>
            <a:endParaRPr lang="nb-NO"/>
          </a:p>
        </p:txBody>
      </p:sp>
    </p:spTree>
    <p:extLst>
      <p:ext uri="{BB962C8B-B14F-4D97-AF65-F5344CB8AC3E}">
        <p14:creationId xmlns:p14="http://schemas.microsoft.com/office/powerpoint/2010/main" val="11912916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dirty="0" smtClean="0"/>
              <a:t>Gaven fra Laila:</a:t>
            </a:r>
            <a:endParaRPr lang="nb-NO" dirty="0"/>
          </a:p>
        </p:txBody>
      </p:sp>
      <p:sp>
        <p:nvSpPr>
          <p:cNvPr id="3" name="Plassholder for innhold 2"/>
          <p:cNvSpPr>
            <a:spLocks noGrp="1"/>
          </p:cNvSpPr>
          <p:nvPr>
            <p:ph idx="1"/>
          </p:nvPr>
        </p:nvSpPr>
        <p:spPr/>
        <p:txBody>
          <a:bodyPr>
            <a:normAutofit/>
          </a:bodyPr>
          <a:lstStyle/>
          <a:p>
            <a:pPr marL="0" indent="0">
              <a:buNone/>
            </a:pPr>
            <a:r>
              <a:rPr lang="da-DK" dirty="0" smtClean="0"/>
              <a:t> </a:t>
            </a:r>
          </a:p>
          <a:p>
            <a:pPr marL="0" indent="0">
              <a:buNone/>
            </a:pPr>
            <a:r>
              <a:rPr lang="nb-NO" dirty="0" smtClean="0"/>
              <a:t>«Hvis du har gjort noe på samme måte lenge og det ikke fungerer, så start med å gjøre det på en annen måte» - og «Gjør mer av det som fungerer»</a:t>
            </a:r>
          </a:p>
          <a:p>
            <a:pPr marL="0" indent="0">
              <a:buNone/>
            </a:pPr>
            <a:endParaRPr lang="nb-NO" dirty="0"/>
          </a:p>
          <a:p>
            <a:pPr marL="0" indent="0">
              <a:buNone/>
            </a:pPr>
            <a:endParaRPr lang="nb-NO" dirty="0" smtClean="0"/>
          </a:p>
          <a:p>
            <a:pPr marL="0" indent="0">
              <a:buNone/>
            </a:pPr>
            <a:endParaRPr lang="da-DK" dirty="0"/>
          </a:p>
          <a:p>
            <a:pPr marL="0" indent="0">
              <a:buNone/>
            </a:pPr>
            <a:endParaRPr lang="da-DK" dirty="0" smtClean="0"/>
          </a:p>
          <a:p>
            <a:pPr marL="0" indent="0">
              <a:buNone/>
            </a:pPr>
            <a:endParaRPr lang="nb-NO" dirty="0"/>
          </a:p>
        </p:txBody>
      </p:sp>
      <p:sp>
        <p:nvSpPr>
          <p:cNvPr id="4" name="Plassholder for bunntekst 3"/>
          <p:cNvSpPr>
            <a:spLocks noGrp="1"/>
          </p:cNvSpPr>
          <p:nvPr>
            <p:ph type="ftr" sz="quarter" idx="11"/>
          </p:nvPr>
        </p:nvSpPr>
        <p:spPr/>
        <p:txBody>
          <a:bodyPr/>
          <a:lstStyle/>
          <a:p>
            <a:r>
              <a:rPr lang="nb-NO" smtClean="0"/>
              <a:t>Anne Holter Bentzrød 2015</a:t>
            </a:r>
            <a:endParaRPr lang="nb-NO"/>
          </a:p>
        </p:txBody>
      </p:sp>
    </p:spTree>
    <p:extLst>
      <p:ext uri="{BB962C8B-B14F-4D97-AF65-F5344CB8AC3E}">
        <p14:creationId xmlns:p14="http://schemas.microsoft.com/office/powerpoint/2010/main" val="1645727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dirty="0" smtClean="0"/>
              <a:t> </a:t>
            </a:r>
            <a:endParaRPr lang="nb-NO" dirty="0"/>
          </a:p>
        </p:txBody>
      </p:sp>
      <p:sp>
        <p:nvSpPr>
          <p:cNvPr id="3" name="Plassholder for innhold 2"/>
          <p:cNvSpPr>
            <a:spLocks noGrp="1"/>
          </p:cNvSpPr>
          <p:nvPr>
            <p:ph idx="1"/>
          </p:nvPr>
        </p:nvSpPr>
        <p:spPr/>
        <p:txBody>
          <a:bodyPr>
            <a:normAutofit fontScale="92500" lnSpcReduction="10000"/>
          </a:bodyPr>
          <a:lstStyle/>
          <a:p>
            <a:pPr marL="0" indent="0">
              <a:buNone/>
            </a:pPr>
            <a:r>
              <a:rPr lang="nb-NO" dirty="0" smtClean="0"/>
              <a:t>Helsestasjon for ungdom i Ås kommune </a:t>
            </a:r>
          </a:p>
          <a:p>
            <a:pPr marL="0" indent="0">
              <a:buNone/>
            </a:pPr>
            <a:r>
              <a:rPr lang="nb-NO" dirty="0" smtClean="0"/>
              <a:t>+ </a:t>
            </a:r>
            <a:r>
              <a:rPr lang="nb-NO" dirty="0" err="1" smtClean="0"/>
              <a:t>Siås</a:t>
            </a:r>
            <a:r>
              <a:rPr lang="nb-NO" dirty="0" smtClean="0"/>
              <a:t> Helse = </a:t>
            </a:r>
          </a:p>
          <a:p>
            <a:pPr marL="0" indent="0">
              <a:buNone/>
            </a:pPr>
            <a:endParaRPr lang="nb-NO" dirty="0"/>
          </a:p>
          <a:p>
            <a:pPr marL="0" indent="0">
              <a:buNone/>
            </a:pPr>
            <a:endParaRPr lang="nb-NO" dirty="0" smtClean="0"/>
          </a:p>
          <a:p>
            <a:pPr marL="0" indent="0">
              <a:buNone/>
            </a:pPr>
            <a:endParaRPr lang="nb-NO" dirty="0"/>
          </a:p>
          <a:p>
            <a:pPr marL="0" indent="0">
              <a:buNone/>
            </a:pPr>
            <a:endParaRPr lang="nb-NO" dirty="0" smtClean="0"/>
          </a:p>
          <a:p>
            <a:pPr marL="0" indent="0">
              <a:buNone/>
            </a:pPr>
            <a:endParaRPr lang="nb-NO" dirty="0"/>
          </a:p>
          <a:p>
            <a:pPr marL="0" indent="0">
              <a:buNone/>
            </a:pPr>
            <a:r>
              <a:rPr lang="nb-NO" dirty="0" smtClean="0"/>
              <a:t>Helsestasjon for alle ungdom 13-25 år og alle NMBU studenter, uten aldersgrense</a:t>
            </a:r>
            <a:endParaRPr lang="nb-NO" dirty="0"/>
          </a:p>
        </p:txBody>
      </p:sp>
      <p:sp>
        <p:nvSpPr>
          <p:cNvPr id="4" name="Plassholder for bunntekst 3"/>
          <p:cNvSpPr>
            <a:spLocks noGrp="1"/>
          </p:cNvSpPr>
          <p:nvPr>
            <p:ph type="ftr" sz="quarter" idx="11"/>
          </p:nvPr>
        </p:nvSpPr>
        <p:spPr/>
        <p:txBody>
          <a:bodyPr/>
          <a:lstStyle/>
          <a:p>
            <a:r>
              <a:rPr lang="nb-NO" smtClean="0"/>
              <a:t>Anne Holter Bentzrød 2015</a:t>
            </a:r>
            <a:endParaRPr lang="nb-NO"/>
          </a:p>
        </p:txBody>
      </p:sp>
      <p:pic>
        <p:nvPicPr>
          <p:cNvPr id="2050" name="Picture 2" descr="C:\Users\anb\AppData\Local\Microsoft\Windows\Temporary Internet Files\Content.IE5\ZJS6PDWV\Drawn_heart.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31840" y="2563957"/>
            <a:ext cx="3115444" cy="2664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39678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«Ås modellen»</a:t>
            </a:r>
            <a:endParaRPr lang="nb-NO" dirty="0"/>
          </a:p>
        </p:txBody>
      </p:sp>
      <p:sp>
        <p:nvSpPr>
          <p:cNvPr id="3" name="Plassholder for innhold 2"/>
          <p:cNvSpPr>
            <a:spLocks noGrp="1"/>
          </p:cNvSpPr>
          <p:nvPr>
            <p:ph idx="1"/>
          </p:nvPr>
        </p:nvSpPr>
        <p:spPr/>
        <p:txBody>
          <a:bodyPr>
            <a:normAutofit/>
          </a:bodyPr>
          <a:lstStyle/>
          <a:p>
            <a:r>
              <a:rPr lang="nb-NO" dirty="0"/>
              <a:t>Helsestasjon for ungdom og studenter</a:t>
            </a:r>
            <a:r>
              <a:rPr lang="nb-NO" dirty="0" smtClean="0"/>
              <a:t>, </a:t>
            </a:r>
            <a:endParaRPr lang="nb-NO" dirty="0" smtClean="0"/>
          </a:p>
          <a:p>
            <a:r>
              <a:rPr lang="nb-NO" dirty="0" smtClean="0"/>
              <a:t>Spleiselag </a:t>
            </a:r>
            <a:r>
              <a:rPr lang="nb-NO" dirty="0" err="1" smtClean="0"/>
              <a:t>Siås</a:t>
            </a:r>
            <a:r>
              <a:rPr lang="nb-NO" dirty="0" smtClean="0"/>
              <a:t>, </a:t>
            </a:r>
            <a:r>
              <a:rPr lang="nb-NO" dirty="0" smtClean="0"/>
              <a:t>NMBU, Ås </a:t>
            </a:r>
            <a:r>
              <a:rPr lang="nb-NO" dirty="0" smtClean="0"/>
              <a:t>kommune </a:t>
            </a:r>
            <a:r>
              <a:rPr lang="nb-NO" dirty="0" err="1" smtClean="0"/>
              <a:t>Hdir</a:t>
            </a:r>
            <a:r>
              <a:rPr lang="nb-NO" dirty="0" smtClean="0"/>
              <a:t>/fylkesmannen</a:t>
            </a:r>
          </a:p>
          <a:p>
            <a:r>
              <a:rPr lang="nb-NO" dirty="0" smtClean="0"/>
              <a:t>Lokalisering i Ås sentrum, på helsestasjonen. Kort avstand til Campus, men også litt utenfor og «passe diskret»</a:t>
            </a:r>
            <a:r>
              <a:rPr lang="nb-NO" dirty="0" smtClean="0"/>
              <a:t> </a:t>
            </a:r>
            <a:endParaRPr lang="nb-NO" dirty="0" smtClean="0"/>
          </a:p>
          <a:p>
            <a:endParaRPr lang="nb-NO" dirty="0" smtClean="0"/>
          </a:p>
          <a:p>
            <a:endParaRPr lang="nb-NO" dirty="0" smtClean="0"/>
          </a:p>
          <a:p>
            <a:endParaRPr lang="nb-NO" dirty="0" smtClean="0"/>
          </a:p>
          <a:p>
            <a:endParaRPr lang="nb-NO" dirty="0"/>
          </a:p>
          <a:p>
            <a:endParaRPr lang="nb-NO" dirty="0"/>
          </a:p>
        </p:txBody>
      </p:sp>
    </p:spTree>
    <p:extLst>
      <p:ext uri="{BB962C8B-B14F-4D97-AF65-F5344CB8AC3E}">
        <p14:creationId xmlns:p14="http://schemas.microsoft.com/office/powerpoint/2010/main" val="1132062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smtClean="0"/>
              <a:t>Mange veiledere som sier noe om hva helsestasjonen skal. Lite om </a:t>
            </a:r>
            <a:r>
              <a:rPr lang="nb-NO" dirty="0" err="1" smtClean="0"/>
              <a:t>stud.helse</a:t>
            </a:r>
            <a:endParaRPr lang="nb-NO" dirty="0"/>
          </a:p>
        </p:txBody>
      </p:sp>
      <p:sp>
        <p:nvSpPr>
          <p:cNvPr id="3" name="Plassholder for innhold 2"/>
          <p:cNvSpPr>
            <a:spLocks noGrp="1"/>
          </p:cNvSpPr>
          <p:nvPr>
            <p:ph idx="1"/>
          </p:nvPr>
        </p:nvSpPr>
        <p:spPr/>
        <p:txBody>
          <a:bodyPr>
            <a:normAutofit fontScale="62500" lnSpcReduction="20000"/>
          </a:bodyPr>
          <a:lstStyle/>
          <a:p>
            <a:r>
              <a:rPr lang="nb-NO" dirty="0" err="1" smtClean="0"/>
              <a:t>Hdir</a:t>
            </a:r>
            <a:r>
              <a:rPr lang="nb-NO" dirty="0" smtClean="0"/>
              <a:t>:</a:t>
            </a:r>
          </a:p>
          <a:p>
            <a:pPr marL="0" indent="0">
              <a:buNone/>
            </a:pPr>
            <a:r>
              <a:rPr lang="nb-NO" dirty="0" smtClean="0"/>
              <a:t>«Flere helsestasjoner for ungdom har et eget tilbud om psykologisk hjelp og støtte for ungdom mellom 13 og 20 år. I tillegg til lege og helsesøster har flere kommuner tilsatt psykolog og/eller psykiatrisk sykepleier i tjenesten. Dette er et lavterskeltilbud som ikke krever henvisning, men der en kan ta direkte kontakt for hjelp og spørsmål. Helsestasjonen kan henvise videre til spesialisthelsetjenesten eller andre deler av hjelpeapparatet om nødvendig.</a:t>
            </a:r>
          </a:p>
          <a:p>
            <a:pPr marL="0" indent="0">
              <a:buNone/>
            </a:pPr>
            <a:r>
              <a:rPr lang="nb-NO" dirty="0" smtClean="0"/>
              <a:t>Det samme gjelder studenthelsetjenesten, som er etablert i de fleste byer med ­universiteter og høgskoler. Studenthelsetjenesten i Norge er ulikt bemannet på ulike steder, men lege og sykepleier er vanlig, og de kan henvise videre for psykologisk hjelp. Begge disse tilbudene er gratis og har som regel åpent også om ettermiddagen.» </a:t>
            </a:r>
          </a:p>
          <a:p>
            <a:r>
              <a:rPr lang="nb-NO" dirty="0" smtClean="0"/>
              <a:t>…</a:t>
            </a:r>
            <a:r>
              <a:rPr lang="nb-NO" dirty="0" smtClean="0">
                <a:effectLst/>
              </a:rPr>
              <a:t>lette tilgjengeligheten til prevensjon for kvinner under utdanning. Handlingsplan, seksuell helse.</a:t>
            </a:r>
          </a:p>
          <a:p>
            <a:r>
              <a:rPr lang="nb-NO" dirty="0" smtClean="0"/>
              <a:t>Forebygging og folkehelse: Livsstilssykdommer og psykisk helse</a:t>
            </a:r>
          </a:p>
          <a:p>
            <a:pPr marL="0" indent="0">
              <a:buNone/>
            </a:pPr>
            <a:r>
              <a:rPr lang="nb-NO" dirty="0" smtClean="0"/>
              <a:t>Les: Løs det på best mulig måte… -og vi har forsøkt en variant</a:t>
            </a:r>
          </a:p>
          <a:p>
            <a:endParaRPr lang="nb-NO" dirty="0"/>
          </a:p>
        </p:txBody>
      </p:sp>
      <p:sp>
        <p:nvSpPr>
          <p:cNvPr id="4" name="Plassholder for bunntekst 3"/>
          <p:cNvSpPr>
            <a:spLocks noGrp="1"/>
          </p:cNvSpPr>
          <p:nvPr>
            <p:ph type="ftr" sz="quarter" idx="11"/>
          </p:nvPr>
        </p:nvSpPr>
        <p:spPr/>
        <p:txBody>
          <a:bodyPr/>
          <a:lstStyle/>
          <a:p>
            <a:r>
              <a:rPr lang="nb-NO" smtClean="0"/>
              <a:t>Anne Holter Bentzrød 2015</a:t>
            </a:r>
            <a:endParaRPr lang="nb-NO"/>
          </a:p>
        </p:txBody>
      </p:sp>
    </p:spTree>
    <p:extLst>
      <p:ext uri="{BB962C8B-B14F-4D97-AF65-F5344CB8AC3E}">
        <p14:creationId xmlns:p14="http://schemas.microsoft.com/office/powerpoint/2010/main" val="17360812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Fordeler</a:t>
            </a:r>
            <a:endParaRPr lang="nb-NO" dirty="0"/>
          </a:p>
        </p:txBody>
      </p:sp>
      <p:sp>
        <p:nvSpPr>
          <p:cNvPr id="3" name="Plassholder for innhold 2"/>
          <p:cNvSpPr>
            <a:spLocks noGrp="1"/>
          </p:cNvSpPr>
          <p:nvPr>
            <p:ph idx="1"/>
          </p:nvPr>
        </p:nvSpPr>
        <p:spPr/>
        <p:txBody>
          <a:bodyPr>
            <a:normAutofit fontScale="85000" lnSpcReduction="20000"/>
          </a:bodyPr>
          <a:lstStyle/>
          <a:p>
            <a:r>
              <a:rPr lang="nb-NO" dirty="0" smtClean="0"/>
              <a:t>Robust tilbud med lett tilgjengelighet </a:t>
            </a:r>
          </a:p>
          <a:p>
            <a:r>
              <a:rPr lang="nb-NO" dirty="0" smtClean="0"/>
              <a:t>Redusert sårbarhet ved fravær</a:t>
            </a:r>
          </a:p>
          <a:p>
            <a:r>
              <a:rPr lang="nb-NO" dirty="0" smtClean="0"/>
              <a:t>God tilknytning til et fagmiljø</a:t>
            </a:r>
          </a:p>
          <a:p>
            <a:r>
              <a:rPr lang="nb-NO" dirty="0" smtClean="0"/>
              <a:t>Andre å spille på lag med og drøfte med</a:t>
            </a:r>
          </a:p>
          <a:p>
            <a:r>
              <a:rPr lang="nb-NO" dirty="0" smtClean="0"/>
              <a:t>God oversikt over lokale tjenester/tilbud</a:t>
            </a:r>
          </a:p>
          <a:p>
            <a:r>
              <a:rPr lang="nb-NO" dirty="0" smtClean="0"/>
              <a:t>Maksimal utnyttelse av kontorer, utstyr</a:t>
            </a:r>
          </a:p>
          <a:p>
            <a:r>
              <a:rPr lang="nb-NO" dirty="0" smtClean="0"/>
              <a:t>Kommune og universitet som spiller på lag</a:t>
            </a:r>
            <a:endParaRPr lang="nb-NO" dirty="0"/>
          </a:p>
          <a:p>
            <a:r>
              <a:rPr lang="nb-NO" dirty="0" smtClean="0"/>
              <a:t>Maksimal utnyttelse av økonomiske ressurser</a:t>
            </a:r>
          </a:p>
          <a:p>
            <a:r>
              <a:rPr lang="nb-NO" dirty="0" smtClean="0"/>
              <a:t>Samarbeid: -Ser bredden i problemstillinger og kan komme i forkant med tiltak –Sammen! (eksempel. Ensomhet, alkohol og SOI)</a:t>
            </a:r>
          </a:p>
          <a:p>
            <a:endParaRPr lang="nb-NO" dirty="0"/>
          </a:p>
        </p:txBody>
      </p:sp>
      <p:sp>
        <p:nvSpPr>
          <p:cNvPr id="4" name="Plassholder for bunntekst 3"/>
          <p:cNvSpPr>
            <a:spLocks noGrp="1"/>
          </p:cNvSpPr>
          <p:nvPr>
            <p:ph type="ftr" sz="quarter" idx="11"/>
          </p:nvPr>
        </p:nvSpPr>
        <p:spPr/>
        <p:txBody>
          <a:bodyPr/>
          <a:lstStyle/>
          <a:p>
            <a:r>
              <a:rPr lang="nb-NO" smtClean="0"/>
              <a:t>Anne Holter Bentzrød 2015</a:t>
            </a:r>
            <a:endParaRPr lang="nb-NO"/>
          </a:p>
        </p:txBody>
      </p:sp>
    </p:spTree>
    <p:extLst>
      <p:ext uri="{BB962C8B-B14F-4D97-AF65-F5344CB8AC3E}">
        <p14:creationId xmlns:p14="http://schemas.microsoft.com/office/powerpoint/2010/main" val="5804730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 En dør inn</a:t>
            </a:r>
            <a:endParaRPr lang="nb-NO" dirty="0"/>
          </a:p>
        </p:txBody>
      </p:sp>
      <p:pic>
        <p:nvPicPr>
          <p:cNvPr id="1026" name="Picture 2" descr="C:\Users\anb\AppData\Local\Microsoft\Windows\Temporary Internet Files\Content.IE5\ZJS6PDWV\door[1].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7868" y="2339049"/>
            <a:ext cx="3048264" cy="3048264"/>
          </a:xfrm>
          <a:prstGeom prst="rect">
            <a:avLst/>
          </a:prstGeom>
          <a:noFill/>
          <a:extLst>
            <a:ext uri="{909E8E84-426E-40DD-AFC4-6F175D3DCCD1}">
              <a14:hiddenFill xmlns:a14="http://schemas.microsoft.com/office/drawing/2010/main">
                <a:solidFill>
                  <a:srgbClr val="FFFFFF"/>
                </a:solidFill>
              </a14:hiddenFill>
            </a:ext>
          </a:extLst>
        </p:spPr>
      </p:pic>
      <p:sp>
        <p:nvSpPr>
          <p:cNvPr id="4" name="Plassholder for bunntekst 3"/>
          <p:cNvSpPr>
            <a:spLocks noGrp="1"/>
          </p:cNvSpPr>
          <p:nvPr>
            <p:ph type="ftr" sz="quarter" idx="11"/>
          </p:nvPr>
        </p:nvSpPr>
        <p:spPr/>
        <p:txBody>
          <a:bodyPr/>
          <a:lstStyle/>
          <a:p>
            <a:r>
              <a:rPr lang="nb-NO" smtClean="0"/>
              <a:t>Anne Holter Bentzrød 2015</a:t>
            </a:r>
            <a:endParaRPr lang="nb-NO"/>
          </a:p>
        </p:txBody>
      </p:sp>
    </p:spTree>
    <p:extLst>
      <p:ext uri="{BB962C8B-B14F-4D97-AF65-F5344CB8AC3E}">
        <p14:creationId xmlns:p14="http://schemas.microsoft.com/office/powerpoint/2010/main" val="35212250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smtClean="0"/>
              <a:t>Veiledning og hjelp ved spørsmål om:</a:t>
            </a:r>
            <a:endParaRPr lang="nb-NO" dirty="0"/>
          </a:p>
        </p:txBody>
      </p:sp>
      <p:sp>
        <p:nvSpPr>
          <p:cNvPr id="3" name="Plassholder for innhold 2"/>
          <p:cNvSpPr>
            <a:spLocks noGrp="1"/>
          </p:cNvSpPr>
          <p:nvPr>
            <p:ph idx="1"/>
          </p:nvPr>
        </p:nvSpPr>
        <p:spPr/>
        <p:txBody>
          <a:bodyPr>
            <a:normAutofit lnSpcReduction="10000"/>
          </a:bodyPr>
          <a:lstStyle/>
          <a:p>
            <a:r>
              <a:rPr lang="nb-NO" dirty="0" smtClean="0"/>
              <a:t>Seksuell </a:t>
            </a:r>
            <a:r>
              <a:rPr lang="nb-NO" dirty="0" smtClean="0"/>
              <a:t>helse</a:t>
            </a:r>
          </a:p>
          <a:p>
            <a:r>
              <a:rPr lang="nb-NO" dirty="0" smtClean="0"/>
              <a:t>Psykososial helse</a:t>
            </a:r>
          </a:p>
          <a:p>
            <a:r>
              <a:rPr lang="nb-NO" dirty="0" err="1" smtClean="0"/>
              <a:t>Livsstilsproblemer</a:t>
            </a:r>
            <a:endParaRPr lang="nb-NO" dirty="0" smtClean="0"/>
          </a:p>
          <a:p>
            <a:r>
              <a:rPr lang="nb-NO" dirty="0" smtClean="0"/>
              <a:t>Hvordan få hjelp i helsespørsmål (flytskjema</a:t>
            </a:r>
            <a:r>
              <a:rPr lang="nb-NO" dirty="0" smtClean="0"/>
              <a:t>)</a:t>
            </a:r>
          </a:p>
          <a:p>
            <a:pPr marL="0" indent="0">
              <a:buNone/>
            </a:pPr>
            <a:endParaRPr lang="nb-NO" dirty="0"/>
          </a:p>
          <a:p>
            <a:r>
              <a:rPr lang="nb-NO" dirty="0" smtClean="0"/>
              <a:t>Gratis, lett tilgjengelig, ingen </a:t>
            </a:r>
            <a:r>
              <a:rPr lang="nb-NO" dirty="0" smtClean="0"/>
              <a:t>ventetid</a:t>
            </a:r>
          </a:p>
          <a:p>
            <a:r>
              <a:rPr lang="nb-NO" dirty="0" smtClean="0"/>
              <a:t>Ofte er en problemstilling en døråpner for en annen.</a:t>
            </a:r>
            <a:endParaRPr lang="nb-NO" dirty="0" smtClean="0"/>
          </a:p>
          <a:p>
            <a:pPr marL="0" indent="0">
              <a:buNone/>
            </a:pPr>
            <a:endParaRPr lang="nb-NO" dirty="0"/>
          </a:p>
        </p:txBody>
      </p:sp>
    </p:spTree>
    <p:extLst>
      <p:ext uri="{BB962C8B-B14F-4D97-AF65-F5344CB8AC3E}">
        <p14:creationId xmlns:p14="http://schemas.microsoft.com/office/powerpoint/2010/main" val="24420429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Fagpersoner tilknyttet HFU</a:t>
            </a:r>
            <a:endParaRPr lang="nb-NO" dirty="0"/>
          </a:p>
        </p:txBody>
      </p:sp>
      <p:sp>
        <p:nvSpPr>
          <p:cNvPr id="3" name="Plassholder for innhold 2"/>
          <p:cNvSpPr>
            <a:spLocks noGrp="1"/>
          </p:cNvSpPr>
          <p:nvPr>
            <p:ph idx="1"/>
          </p:nvPr>
        </p:nvSpPr>
        <p:spPr/>
        <p:txBody>
          <a:bodyPr>
            <a:normAutofit fontScale="85000" lnSpcReduction="10000"/>
          </a:bodyPr>
          <a:lstStyle/>
          <a:p>
            <a:r>
              <a:rPr lang="nb-NO" dirty="0" smtClean="0"/>
              <a:t>3 </a:t>
            </a:r>
            <a:r>
              <a:rPr lang="nb-NO" dirty="0" smtClean="0"/>
              <a:t>helsesøstre og </a:t>
            </a:r>
            <a:r>
              <a:rPr lang="nb-NO" dirty="0" smtClean="0"/>
              <a:t>1 </a:t>
            </a:r>
            <a:r>
              <a:rPr lang="nb-NO" dirty="0" smtClean="0"/>
              <a:t>jordmor (alle med økt kompetanse innen fokusområdene) (1,5 stilling: </a:t>
            </a:r>
            <a:r>
              <a:rPr lang="nb-NO" dirty="0" smtClean="0">
                <a:solidFill>
                  <a:srgbClr val="FF0000"/>
                </a:solidFill>
              </a:rPr>
              <a:t>0,9 stilling </a:t>
            </a:r>
            <a:r>
              <a:rPr lang="nb-NO" dirty="0" smtClean="0"/>
              <a:t>på NMBU/</a:t>
            </a:r>
            <a:r>
              <a:rPr lang="nb-NO" dirty="0" err="1" smtClean="0"/>
              <a:t>siås</a:t>
            </a:r>
            <a:r>
              <a:rPr lang="nb-NO" dirty="0" smtClean="0"/>
              <a:t> midler, 0,4 Ås </a:t>
            </a:r>
            <a:r>
              <a:rPr lang="nb-NO" dirty="0" err="1" smtClean="0"/>
              <a:t>kommuen</a:t>
            </a:r>
            <a:r>
              <a:rPr lang="nb-NO" dirty="0" smtClean="0"/>
              <a:t>, 0,2 Fylkesmannen)</a:t>
            </a:r>
            <a:endParaRPr lang="nb-NO" dirty="0" smtClean="0"/>
          </a:p>
          <a:p>
            <a:r>
              <a:rPr lang="nb-NO" dirty="0"/>
              <a:t>4</a:t>
            </a:r>
            <a:r>
              <a:rPr lang="nb-NO" dirty="0" smtClean="0"/>
              <a:t> psykologer, til sammen 0,8 stilling </a:t>
            </a:r>
            <a:r>
              <a:rPr lang="nb-NO" dirty="0" smtClean="0"/>
              <a:t>(</a:t>
            </a:r>
            <a:r>
              <a:rPr lang="nb-NO" dirty="0" smtClean="0"/>
              <a:t>tre </a:t>
            </a:r>
            <a:r>
              <a:rPr lang="nb-NO" dirty="0" smtClean="0"/>
              <a:t>for </a:t>
            </a:r>
            <a:r>
              <a:rPr lang="nb-NO" dirty="0" smtClean="0"/>
              <a:t>studentene (</a:t>
            </a:r>
            <a:r>
              <a:rPr lang="nb-NO" dirty="0" smtClean="0">
                <a:solidFill>
                  <a:srgbClr val="FF0000"/>
                </a:solidFill>
              </a:rPr>
              <a:t>0,6 stilling</a:t>
            </a:r>
            <a:r>
              <a:rPr lang="nb-NO" dirty="0" smtClean="0"/>
              <a:t>), </a:t>
            </a:r>
            <a:r>
              <a:rPr lang="nb-NO" dirty="0" smtClean="0"/>
              <a:t>en for </a:t>
            </a:r>
            <a:r>
              <a:rPr lang="nb-NO" dirty="0" smtClean="0"/>
              <a:t>Ås-ungdom, 0,2 stilling)</a:t>
            </a:r>
            <a:endParaRPr lang="nb-NO" dirty="0" smtClean="0"/>
          </a:p>
          <a:p>
            <a:r>
              <a:rPr lang="nb-NO" dirty="0" smtClean="0"/>
              <a:t>2 leger, en dag </a:t>
            </a:r>
            <a:r>
              <a:rPr lang="nb-NO" dirty="0" smtClean="0"/>
              <a:t>hver, Ca. 0,35 stilling, </a:t>
            </a:r>
            <a:r>
              <a:rPr lang="nb-NO" dirty="0" smtClean="0">
                <a:solidFill>
                  <a:srgbClr val="FF0000"/>
                </a:solidFill>
              </a:rPr>
              <a:t>0,1</a:t>
            </a:r>
            <a:r>
              <a:rPr lang="nb-NO" dirty="0" smtClean="0"/>
              <a:t> fra </a:t>
            </a:r>
            <a:r>
              <a:rPr lang="nb-NO" dirty="0" err="1" smtClean="0"/>
              <a:t>Siås</a:t>
            </a:r>
            <a:r>
              <a:rPr lang="nb-NO" dirty="0" smtClean="0"/>
              <a:t> </a:t>
            </a:r>
            <a:endParaRPr lang="nb-NO" dirty="0" smtClean="0"/>
          </a:p>
          <a:p>
            <a:r>
              <a:rPr lang="nb-NO" dirty="0" smtClean="0"/>
              <a:t>Merkantile, 0,2 fra </a:t>
            </a:r>
            <a:r>
              <a:rPr lang="nb-NO" dirty="0" err="1" smtClean="0"/>
              <a:t>Siås</a:t>
            </a:r>
            <a:r>
              <a:rPr lang="nb-NO" dirty="0" smtClean="0"/>
              <a:t>,</a:t>
            </a:r>
            <a:r>
              <a:rPr lang="nb-NO" dirty="0" smtClean="0"/>
              <a:t> resten Ås</a:t>
            </a:r>
          </a:p>
          <a:p>
            <a:r>
              <a:rPr lang="nb-NO" dirty="0" smtClean="0">
                <a:solidFill>
                  <a:srgbClr val="FF0000"/>
                </a:solidFill>
              </a:rPr>
              <a:t>0,1</a:t>
            </a:r>
            <a:r>
              <a:rPr lang="nb-NO" dirty="0" smtClean="0"/>
              <a:t> stilling til kursvirksomhet mm</a:t>
            </a:r>
          </a:p>
          <a:p>
            <a:r>
              <a:rPr lang="nb-NO" dirty="0" smtClean="0"/>
              <a:t>Til sammen fra </a:t>
            </a:r>
            <a:r>
              <a:rPr lang="nb-NO" dirty="0" err="1" smtClean="0"/>
              <a:t>Siås</a:t>
            </a:r>
            <a:r>
              <a:rPr lang="nb-NO" dirty="0" smtClean="0"/>
              <a:t>/NMBU: </a:t>
            </a:r>
            <a:r>
              <a:rPr lang="nb-NO" dirty="0" err="1" smtClean="0"/>
              <a:t>Ca</a:t>
            </a:r>
            <a:r>
              <a:rPr lang="nb-NO" dirty="0" smtClean="0"/>
              <a:t> </a:t>
            </a:r>
            <a:r>
              <a:rPr lang="nb-NO" dirty="0" smtClean="0">
                <a:solidFill>
                  <a:srgbClr val="FF0000"/>
                </a:solidFill>
              </a:rPr>
              <a:t>1,7 stilling</a:t>
            </a:r>
            <a:endParaRPr lang="nb-NO" dirty="0" smtClean="0">
              <a:solidFill>
                <a:srgbClr val="FF0000"/>
              </a:solidFill>
            </a:endParaRPr>
          </a:p>
          <a:p>
            <a:pPr marL="0" indent="0">
              <a:buNone/>
            </a:pPr>
            <a:endParaRPr lang="nb-NO" dirty="0" smtClean="0"/>
          </a:p>
          <a:p>
            <a:pPr marL="0" indent="0">
              <a:buNone/>
            </a:pPr>
            <a:endParaRPr lang="nb-NO" dirty="0"/>
          </a:p>
        </p:txBody>
      </p:sp>
    </p:spTree>
    <p:extLst>
      <p:ext uri="{BB962C8B-B14F-4D97-AF65-F5344CB8AC3E}">
        <p14:creationId xmlns:p14="http://schemas.microsoft.com/office/powerpoint/2010/main" val="41057408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384</TotalTime>
  <Words>1386</Words>
  <Application>Microsoft Office PowerPoint</Application>
  <PresentationFormat>Skjermfremvisning (4:3)</PresentationFormat>
  <Paragraphs>185</Paragraphs>
  <Slides>23</Slides>
  <Notes>0</Notes>
  <HiddenSlides>0</HiddenSlides>
  <MMClips>0</MMClips>
  <ScaleCrop>false</ScaleCrop>
  <HeadingPairs>
    <vt:vector size="4" baseType="variant">
      <vt:variant>
        <vt:lpstr>Tema</vt:lpstr>
      </vt:variant>
      <vt:variant>
        <vt:i4>1</vt:i4>
      </vt:variant>
      <vt:variant>
        <vt:lpstr>Lysbildetitler</vt:lpstr>
      </vt:variant>
      <vt:variant>
        <vt:i4>23</vt:i4>
      </vt:variant>
    </vt:vector>
  </HeadingPairs>
  <TitlesOfParts>
    <vt:vector size="24" baseType="lpstr">
      <vt:lpstr>Office-tema</vt:lpstr>
      <vt:lpstr>Hei</vt:lpstr>
      <vt:lpstr>Studentenes liv sett fra Helsestasjon for ungdom og studenter </vt:lpstr>
      <vt:lpstr> </vt:lpstr>
      <vt:lpstr>«Ås modellen»</vt:lpstr>
      <vt:lpstr>Mange veiledere som sier noe om hva helsestasjonen skal. Lite om stud.helse</vt:lpstr>
      <vt:lpstr>Fordeler</vt:lpstr>
      <vt:lpstr> En dør inn</vt:lpstr>
      <vt:lpstr>Veiledning og hjelp ved spørsmål om:</vt:lpstr>
      <vt:lpstr>Fagpersoner tilknyttet HFU</vt:lpstr>
      <vt:lpstr>Visittkort</vt:lpstr>
      <vt:lpstr>Samarbeid og utadrettet virksomhet</vt:lpstr>
      <vt:lpstr>Noen tall og trender 2014</vt:lpstr>
      <vt:lpstr>Noe av det vi ser:</vt:lpstr>
      <vt:lpstr>Mangfold gjenspeiles blant studentene</vt:lpstr>
      <vt:lpstr>Livet </vt:lpstr>
      <vt:lpstr>Per  </vt:lpstr>
      <vt:lpstr>Kari</vt:lpstr>
      <vt:lpstr>Arbeidsmåter i samtalen</vt:lpstr>
      <vt:lpstr>PowerPoint-presentasjon</vt:lpstr>
      <vt:lpstr>PowerPoint-presentasjon</vt:lpstr>
      <vt:lpstr>Å normaliserer det vanlige -og lære å håndtere det</vt:lpstr>
      <vt:lpstr>Om det er studenthelsetjeneste, studieveileder eller andre:</vt:lpstr>
      <vt:lpstr>Gaven fra Laila:</vt:lpstr>
    </vt:vector>
  </TitlesOfParts>
  <Company>as kommune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Anne Bentzrød</dc:creator>
  <cp:lastModifiedBy>Anne Bentzrød</cp:lastModifiedBy>
  <cp:revision>32</cp:revision>
  <dcterms:created xsi:type="dcterms:W3CDTF">2015-09-21T09:27:21Z</dcterms:created>
  <dcterms:modified xsi:type="dcterms:W3CDTF">2015-09-21T15:52:09Z</dcterms:modified>
</cp:coreProperties>
</file>