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361" r:id="rId3"/>
    <p:sldId id="383" r:id="rId4"/>
    <p:sldId id="366" r:id="rId5"/>
    <p:sldId id="365" r:id="rId6"/>
    <p:sldId id="367" r:id="rId7"/>
    <p:sldId id="385" r:id="rId8"/>
    <p:sldId id="386" r:id="rId9"/>
    <p:sldId id="368" r:id="rId10"/>
    <p:sldId id="369" r:id="rId11"/>
    <p:sldId id="370" r:id="rId12"/>
    <p:sldId id="371" r:id="rId13"/>
    <p:sldId id="373" r:id="rId14"/>
    <p:sldId id="374" r:id="rId15"/>
    <p:sldId id="377" r:id="rId16"/>
    <p:sldId id="378" r:id="rId17"/>
    <p:sldId id="379" r:id="rId18"/>
    <p:sldId id="362" r:id="rId19"/>
    <p:sldId id="363" r:id="rId20"/>
    <p:sldId id="364" r:id="rId21"/>
    <p:sldId id="372" r:id="rId22"/>
    <p:sldId id="387" r:id="rId23"/>
    <p:sldId id="380" r:id="rId24"/>
    <p:sldId id="381" r:id="rId25"/>
    <p:sldId id="382" r:id="rId26"/>
    <p:sldId id="384" r:id="rId27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son Pilanazo Katengeza" initials="SPK" lastIdx="2" clrIdx="0">
    <p:extLst>
      <p:ext uri="{19B8F6BF-5375-455C-9EA6-DF929625EA0E}">
        <p15:presenceInfo xmlns:p15="http://schemas.microsoft.com/office/powerpoint/2012/main" userId="S-1-5-21-2706481372-420203902-3156927383-202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0620" autoAdjust="0"/>
  </p:normalViewPr>
  <p:slideViewPr>
    <p:cSldViewPr>
      <p:cViewPr varScale="1">
        <p:scale>
          <a:sx n="94" d="100"/>
          <a:sy n="94" d="100"/>
        </p:scale>
        <p:origin x="17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0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F2027-9A00-4604-A659-FB313EE3006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0FCA4-E3F2-4EDF-8788-75A03063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78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013BB-223A-4A7A-A9B6-504A14290792}" type="datetimeFigureOut">
              <a:rPr lang="nb-NO" smtClean="0"/>
              <a:t>28.09.2016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F349-27A5-44C1-8C69-2C3879FAD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412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3"/>
          <a:stretch/>
        </p:blipFill>
        <p:spPr>
          <a:xfrm>
            <a:off x="4476749" y="2570986"/>
            <a:ext cx="3240793" cy="17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3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Start-Up Seminar_Sam Katengeza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ikonet for å legge til et bilde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846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8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Start-Up Seminar_Sam Katengeza</a:t>
            </a:r>
            <a:endParaRPr lang="en-GB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75512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Start-Up Seminar_Sam Katengeza</a:t>
            </a:r>
            <a:endParaRPr lang="en-GB" noProof="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182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Start-Up Seminar_Sam Katengeza</a:t>
            </a:r>
            <a:endParaRPr lang="en-GB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220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Start-Up Seminar_Sam Katengeza</a:t>
            </a:r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776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9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Start-Up Seminar_Sam Katengeza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en-GB" noProof="0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Dato</a:t>
            </a:r>
            <a:endParaRPr lang="en-GB" noProof="0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4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Start-Up Seminar_Sam Katengeza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Dato</a:t>
            </a:r>
            <a:endParaRPr lang="en-GB" noProof="0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Start-Up Seminar_Sam Katengeza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8607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Start-Up Seminar_Sam Katengeza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ikonet for å legge til et bilde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256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Start-Up Seminar_Sam Katengeza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ikonet for å legge til et bilde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135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en-GB" noProof="0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8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ikonet for å legge til et bilde</a:t>
            </a:r>
            <a:endParaRPr lang="en-GB" noProof="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8135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GB" noProof="0" dirty="0" err="1" smtClean="0"/>
              <a:t>Klikk</a:t>
            </a:r>
            <a:r>
              <a:rPr lang="en-GB" noProof="0" dirty="0" smtClean="0"/>
              <a:t> for å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tittelstil</a:t>
            </a:r>
            <a:endParaRPr lang="en-GB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GB" noProof="0" dirty="0" err="1" smtClean="0"/>
              <a:t>Klikk</a:t>
            </a:r>
            <a:r>
              <a:rPr lang="en-GB" noProof="0" dirty="0" smtClean="0"/>
              <a:t> for å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tekststiler</a:t>
            </a:r>
            <a:r>
              <a:rPr lang="en-GB" noProof="0" dirty="0" smtClean="0"/>
              <a:t> </a:t>
            </a:r>
            <a:r>
              <a:rPr lang="en-GB" noProof="0" dirty="0" err="1" smtClean="0"/>
              <a:t>i</a:t>
            </a:r>
            <a:r>
              <a:rPr lang="en-GB" noProof="0" dirty="0" smtClean="0"/>
              <a:t> </a:t>
            </a:r>
            <a:r>
              <a:rPr lang="en-GB" noProof="0" dirty="0" err="1" smtClean="0"/>
              <a:t>malen</a:t>
            </a:r>
            <a:endParaRPr lang="en-GB" noProof="0" dirty="0" smtClean="0"/>
          </a:p>
          <a:p>
            <a:pPr lvl="1"/>
            <a:r>
              <a:rPr lang="en-GB" noProof="0" dirty="0" smtClean="0"/>
              <a:t>Andre </a:t>
            </a:r>
            <a:r>
              <a:rPr lang="en-GB" noProof="0" dirty="0" err="1" smtClean="0"/>
              <a:t>nivå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Tredje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nivå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Fjerde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nivå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Femte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nivå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r>
              <a:rPr lang="en-US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r>
              <a:rPr lang="en-GB" noProof="0" smtClean="0"/>
              <a:t>Start-Up Seminar_Sam Katengeza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3" name="Rett linje 12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2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49" r:id="rId3"/>
    <p:sldLayoutId id="2147483660" r:id="rId4"/>
    <p:sldLayoutId id="214748365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2" r:id="rId12"/>
    <p:sldLayoutId id="2147483653" r:id="rId13"/>
    <p:sldLayoutId id="2147483654" r:id="rId14"/>
    <p:sldLayoutId id="2147483655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644008" y="6372140"/>
            <a:ext cx="3923992" cy="153888"/>
          </a:xfrm>
        </p:spPr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/>
              <a:t>Addis </a:t>
            </a:r>
            <a:r>
              <a:rPr lang="en-GB" b="1" dirty="0" smtClean="0"/>
              <a:t>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575999" y="1075963"/>
            <a:ext cx="7705385" cy="984885"/>
          </a:xfrm>
        </p:spPr>
        <p:txBody>
          <a:bodyPr/>
          <a:lstStyle/>
          <a:p>
            <a:pPr algn="ctr">
              <a:defRPr/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Adoption of Drought Tolerant Maize Varieties under Rainfall Stress in Malawi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684985" y="5259978"/>
            <a:ext cx="7992000" cy="369332"/>
          </a:xfrm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FRIDAY 23 SEPTEMBER 2016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999" y="2343203"/>
            <a:ext cx="7668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 Katengeza, Stein Holden &amp; Rodney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Lunduka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Norwegian University of Life Sciences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4984" y="3782650"/>
            <a:ext cx="7559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– 26 September 2016</a:t>
            </a:r>
          </a:p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 Nations Conference Centre – Addis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549841"/>
            <a:ext cx="7380376" cy="430887"/>
          </a:xfrm>
        </p:spPr>
        <p:txBody>
          <a:bodyPr/>
          <a:lstStyle/>
          <a:p>
            <a:pPr algn="just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Specification and Estimation Strategy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>
              <a:xfrm>
                <a:off x="576000" y="980728"/>
                <a:ext cx="7992000" cy="5295381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Farmers’ adoption decision of DT maize is modelled as follows:</a:t>
                </a:r>
              </a:p>
              <a:p>
                <a:pPr marL="0" indent="0" algn="just">
                  <a:buNone/>
                </a:pP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DT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ipt</m:t>
                          </m:r>
                        </m:sub>
                      </m:sSub>
                      <m:r>
                        <a:rPr lang="en-GB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GB" sz="22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2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GB" sz="2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dt</m:t>
                          </m:r>
                        </m:sub>
                      </m:sSub>
                      <m:r>
                        <a:rPr lang="en-GB" sz="220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nb-NO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ipt</m:t>
                          </m:r>
                        </m:sub>
                      </m:sSub>
                      <m:r>
                        <a:rPr lang="en-GB" sz="220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nb-NO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it</m:t>
                          </m:r>
                        </m:sub>
                      </m:sSub>
                      <m:r>
                        <a:rPr lang="en-GB" sz="220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nb-NO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ipt</m:t>
                          </m:r>
                        </m:sub>
                      </m:sSub>
                      <m:r>
                        <a:rPr lang="en-GB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nb-NO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Ds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it</m:t>
                          </m:r>
                        </m:sub>
                      </m:sSub>
                      <m:r>
                        <a:rPr lang="en-GB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GB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ipt</m:t>
                          </m:r>
                        </m:sub>
                      </m:sSub>
                    </m:oMath>
                  </m:oMathPara>
                </a14:m>
                <a:endParaRPr lang="en-GB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nb-NO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parameters are estimated using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 Probability model (HHFE and HHRE)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n-GB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Probit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 (HHFE and HHRE)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Mundlak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-Chamberlain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xtprobit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980728"/>
                <a:ext cx="7992000" cy="5295381"/>
              </a:xfrm>
              <a:blipFill rotWithShape="0">
                <a:blip r:embed="rId2"/>
                <a:stretch>
                  <a:fillRect l="-2287" t="-1841" r="-4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31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549841"/>
            <a:ext cx="7380376" cy="430887"/>
          </a:xfrm>
        </p:spPr>
        <p:txBody>
          <a:bodyPr/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Areas, Data and Sampling Procedure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75999" y="1165394"/>
            <a:ext cx="799200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paper uses 4-year panel data from six districts in Malawi. 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data is based on an original sample of 450 households surveyed in 2006, 376 in 2009, 350 in 2012 and 2015.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collection involves detailed farm plot level information measured with GPS on </a:t>
            </a:r>
            <a:r>
              <a:rPr kumimoji="0" lang="en-GB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plot sizes.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data captures weather extremes namely, 2006 &amp; 2009 with good rains, 2012 early drought and 2015 flood and late drought.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2773377"/>
            <a:ext cx="7668408" cy="1015663"/>
          </a:xfrm>
        </p:spPr>
        <p:txBody>
          <a:bodyPr/>
          <a:lstStyle/>
          <a:p>
            <a:pPr algn="ctr"/>
            <a:r>
              <a:rPr lang="en-GB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endParaRPr lang="en-GB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282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118954"/>
            <a:ext cx="7380376" cy="861774"/>
          </a:xfrm>
        </p:spPr>
        <p:txBody>
          <a:bodyPr/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Statistics: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Explanatory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6520"/>
              </p:ext>
            </p:extLst>
          </p:nvPr>
        </p:nvGraphicFramePr>
        <p:xfrm>
          <a:off x="601214" y="1096822"/>
          <a:ext cx="7668410" cy="4708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5238"/>
                <a:gridCol w="1085793"/>
                <a:gridCol w="1085793"/>
                <a:gridCol w="1085793"/>
                <a:gridCol w="1085793"/>
              </a:tblGrid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 maize adoption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rain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 lag1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 lag2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late dry spell lag1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14.87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late dry spell lag2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year average</a:t>
                      </a:r>
                      <a:r>
                        <a:rPr lang="en-GB" sz="2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rain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Subsidy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9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118954"/>
            <a:ext cx="7380376" cy="861774"/>
          </a:xfrm>
        </p:spPr>
        <p:txBody>
          <a:bodyPr/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Statistics: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Explanatory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6520"/>
              </p:ext>
            </p:extLst>
          </p:nvPr>
        </p:nvGraphicFramePr>
        <p:xfrm>
          <a:off x="601214" y="1096822"/>
          <a:ext cx="7668410" cy="4708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5238"/>
                <a:gridCol w="1085793"/>
                <a:gridCol w="1085793"/>
                <a:gridCol w="1085793"/>
                <a:gridCol w="1085793"/>
              </a:tblGrid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 maize adoption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rain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 lag1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 lag2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late dry spell lag1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14.87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late dry spell lag2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year average</a:t>
                      </a:r>
                      <a:r>
                        <a:rPr lang="en-GB" sz="2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rain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Subsidy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387817" y="1979138"/>
            <a:ext cx="3841640" cy="441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76000" y="5748896"/>
            <a:ext cx="7992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Adoption increased from 2006 – 2012 but decreased in 2015</a:t>
            </a:r>
          </a:p>
        </p:txBody>
      </p:sp>
    </p:spTree>
    <p:extLst>
      <p:ext uri="{BB962C8B-B14F-4D97-AF65-F5344CB8AC3E}">
        <p14:creationId xmlns:p14="http://schemas.microsoft.com/office/powerpoint/2010/main" val="12527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118954"/>
            <a:ext cx="7380376" cy="861774"/>
          </a:xfrm>
        </p:spPr>
        <p:txBody>
          <a:bodyPr/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Statistics: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Explanatory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6520"/>
              </p:ext>
            </p:extLst>
          </p:nvPr>
        </p:nvGraphicFramePr>
        <p:xfrm>
          <a:off x="601214" y="1096822"/>
          <a:ext cx="7668410" cy="4708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5238"/>
                <a:gridCol w="1085793"/>
                <a:gridCol w="1085793"/>
                <a:gridCol w="1085793"/>
                <a:gridCol w="1085793"/>
              </a:tblGrid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 maize adoption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rain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 lag1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 lag2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late dry spell lag1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14.87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late dry spell lag2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year average</a:t>
                      </a:r>
                      <a:r>
                        <a:rPr lang="en-GB" sz="2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rain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Subsidy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12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97351" y="5829686"/>
            <a:ext cx="7992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FISP increased from 2006 – 2012 but decreased in 2015</a:t>
            </a:r>
          </a:p>
        </p:txBody>
      </p:sp>
      <p:sp>
        <p:nvSpPr>
          <p:cNvPr id="9" name="Rectangle 8"/>
          <p:cNvSpPr/>
          <p:nvPr/>
        </p:nvSpPr>
        <p:spPr>
          <a:xfrm>
            <a:off x="4453198" y="5347170"/>
            <a:ext cx="3841640" cy="538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7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118954"/>
            <a:ext cx="7380376" cy="861774"/>
          </a:xfrm>
        </p:spPr>
        <p:txBody>
          <a:bodyPr/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Statistics: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Explanatory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6520"/>
              </p:ext>
            </p:extLst>
          </p:nvPr>
        </p:nvGraphicFramePr>
        <p:xfrm>
          <a:off x="601214" y="1096822"/>
          <a:ext cx="7668410" cy="4708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5238"/>
                <a:gridCol w="1085793"/>
                <a:gridCol w="1085793"/>
                <a:gridCol w="1085793"/>
                <a:gridCol w="1085793"/>
              </a:tblGrid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 maize adoption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rain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 lag1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 lag2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late dry spell lag1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14.87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late dry spell lag2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year average</a:t>
                      </a:r>
                      <a:r>
                        <a:rPr lang="en-GB" sz="2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rain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Subsidy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12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97351" y="5829686"/>
            <a:ext cx="7992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rainfall been decreasing from 2009 – 2015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35419" y="4941168"/>
            <a:ext cx="3841640" cy="496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118954"/>
            <a:ext cx="7380376" cy="861774"/>
          </a:xfrm>
        </p:spPr>
        <p:txBody>
          <a:bodyPr/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Statistics: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Explanatory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6520"/>
              </p:ext>
            </p:extLst>
          </p:nvPr>
        </p:nvGraphicFramePr>
        <p:xfrm>
          <a:off x="601214" y="1096822"/>
          <a:ext cx="7668410" cy="4708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5238"/>
                <a:gridCol w="1085793"/>
                <a:gridCol w="1085793"/>
                <a:gridCol w="1085793"/>
                <a:gridCol w="1085793"/>
              </a:tblGrid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 maize adoption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rain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 lag1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 lag2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late dry spell lag1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14.87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late dry spell lag2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year average</a:t>
                      </a:r>
                      <a:r>
                        <a:rPr lang="en-GB" sz="2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rain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428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Subsidy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435419" y="4941168"/>
            <a:ext cx="3841640" cy="496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35419" y="5373215"/>
            <a:ext cx="3841640" cy="496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435419" y="1979067"/>
            <a:ext cx="3841640" cy="496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97351" y="5829686"/>
            <a:ext cx="7992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rainfall stress affecting adoption of DT or simply FISP?</a:t>
            </a: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40" y="239743"/>
            <a:ext cx="7473243" cy="492443"/>
          </a:xfrm>
        </p:spPr>
        <p:txBody>
          <a:bodyPr/>
          <a:lstStyle/>
          <a:p>
            <a:pPr algn="just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 without household characteristics 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474979"/>
              </p:ext>
            </p:extLst>
          </p:nvPr>
        </p:nvGraphicFramePr>
        <p:xfrm>
          <a:off x="495521" y="811810"/>
          <a:ext cx="7991998" cy="5535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039"/>
                <a:gridCol w="1429653"/>
                <a:gridCol w="1429653"/>
                <a:gridCol w="1429653"/>
              </a:tblGrid>
              <a:tr h="2845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LPM HHFE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LPM HHRE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 HHRE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Access to subsidy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0.058***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0.053***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0.060***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Drought variables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rainfall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-0.012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-0.001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Lagged longest early dry spell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0.005***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Lagged-2 longest early dry spell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0.010***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0.016****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Lagged longest late dry spell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-0.003*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-0.005***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-0.003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Lagged-2 longest late dry spell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0.013**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rainfall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-0.048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-0.125***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-0.214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Plot characteristics (soil type, slope and fertility)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066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 dummies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0.251****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0.278****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0.326***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0.460****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0.470****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0.452***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0.433****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0.452****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0.380***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 variables (district dummies)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Zomba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0.259****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0.290***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Chiradzulu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0.142****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0.148***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Machinga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-0.032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-0.029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Kasungu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-0.081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-0.178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Lilongwe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-0.045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-0.150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0.198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0.586*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3.492*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 &gt; chi2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/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505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40" y="239742"/>
            <a:ext cx="7545252" cy="492443"/>
          </a:xfrm>
        </p:spPr>
        <p:txBody>
          <a:bodyPr/>
          <a:lstStyle/>
          <a:p>
            <a:pPr algn="just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without household characteristics </a:t>
            </a:r>
            <a:endParaRPr lang="en-GB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977971"/>
              </p:ext>
            </p:extLst>
          </p:nvPr>
        </p:nvGraphicFramePr>
        <p:xfrm>
          <a:off x="755577" y="811810"/>
          <a:ext cx="5832647" cy="5218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9513"/>
                <a:gridCol w="1154378"/>
                <a:gridCol w="1215135"/>
                <a:gridCol w="1093621"/>
              </a:tblGrid>
              <a:tr h="2845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LPM HHFE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LPM HHRE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 HHRE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Access to subsidy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0.058***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0.053***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0.060***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</a:tr>
              <a:tr h="16066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rainfall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-0.012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-0.011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-0.030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-0.001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Lagged longest early dry spell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0.005***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0.005**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Lagged-2 longest early dry spell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0.010***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0.016****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0.008*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Lagged longest late dry spell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-0.003*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-0.005***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-0.003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Lagged-2 longest late dry spell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0.013**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</a:tr>
              <a:tr h="160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rainfall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-0.048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-0.125***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-0.214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4" marR="59834" marT="0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/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19</a:t>
            </a:fld>
            <a:endParaRPr lang="en-GB" noProof="0" dirty="0"/>
          </a:p>
        </p:txBody>
      </p:sp>
      <p:sp>
        <p:nvSpPr>
          <p:cNvPr id="3" name="Oval 2"/>
          <p:cNvSpPr/>
          <p:nvPr/>
        </p:nvSpPr>
        <p:spPr>
          <a:xfrm>
            <a:off x="2955000" y="3230088"/>
            <a:ext cx="266429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877293" y="4480395"/>
            <a:ext cx="273630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327766" y="5618063"/>
            <a:ext cx="1224136" cy="58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699793" y="1320850"/>
            <a:ext cx="3960440" cy="549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6588224" y="1351628"/>
            <a:ext cx="2448273" cy="7694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198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FISP increases likelihood of adopt</a:t>
            </a:r>
            <a:endParaRPr lang="en-GB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6516216" y="2866899"/>
            <a:ext cx="2607875" cy="11079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198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droughts increases likelihood of adopt</a:t>
            </a:r>
            <a:endParaRPr lang="en-GB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6516216" y="4370357"/>
            <a:ext cx="2585677" cy="7694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198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 droughts decreases likelihood</a:t>
            </a:r>
            <a:endParaRPr lang="en-GB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6516216" y="5480153"/>
            <a:ext cx="2653236" cy="7694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198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rains decreases probability of adopt</a:t>
            </a:r>
            <a:endParaRPr lang="en-GB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1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549841"/>
            <a:ext cx="4932104" cy="430887"/>
          </a:xfrm>
        </p:spPr>
        <p:txBody>
          <a:bodyPr/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3001" y="1188033"/>
            <a:ext cx="7992000" cy="787683"/>
          </a:xfrm>
        </p:spPr>
        <p:txBody>
          <a:bodyPr/>
          <a:lstStyle/>
          <a:p>
            <a:pPr marL="0" indent="0" algn="just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Maize = Food security in Malawi. In fact maize is life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484021" y="6233641"/>
            <a:ext cx="4083979" cy="404131"/>
          </a:xfrm>
        </p:spPr>
        <p:txBody>
          <a:bodyPr/>
          <a:lstStyle/>
          <a:p>
            <a:pPr algn="ctr"/>
            <a:r>
              <a:rPr lang="en-GB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6000" y="6341362"/>
            <a:ext cx="4758000" cy="215444"/>
          </a:xfrm>
        </p:spPr>
        <p:txBody>
          <a:bodyPr/>
          <a:lstStyle/>
          <a:p>
            <a:r>
              <a:rPr lang="en-GB" sz="14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 Katengeza</a:t>
            </a:r>
            <a:endParaRPr lang="en-GB" sz="1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C:\Users\Sam\My Pictures\Pathways Adoption survey 2013\DSC_0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4326641"/>
            <a:ext cx="276113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1712927"/>
            <a:ext cx="3319098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42" y="1804367"/>
            <a:ext cx="3589463" cy="2377440"/>
          </a:xfrm>
          <a:prstGeom prst="rect">
            <a:avLst/>
          </a:prstGeom>
        </p:spPr>
      </p:pic>
      <p:pic>
        <p:nvPicPr>
          <p:cNvPr id="2056" name="Picture 8" descr="Image result for nsima picture in mala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41" y="4476204"/>
            <a:ext cx="2603864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48" y="4326641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84835"/>
            <a:ext cx="7452384" cy="492443"/>
          </a:xfrm>
        </p:spPr>
        <p:txBody>
          <a:bodyPr/>
          <a:lstStyle/>
          <a:p>
            <a:pPr algn="just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household characteristics </a:t>
            </a:r>
            <a:endParaRPr lang="en-GB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631379"/>
              </p:ext>
            </p:extLst>
          </p:nvPr>
        </p:nvGraphicFramePr>
        <p:xfrm>
          <a:off x="503929" y="764704"/>
          <a:ext cx="8316543" cy="4500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9086"/>
                <a:gridCol w="1273846"/>
                <a:gridCol w="1348778"/>
                <a:gridCol w="1198914"/>
                <a:gridCol w="1235919"/>
              </a:tblGrid>
              <a:tr h="137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LPM HHFE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LPM HHRE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 HHRE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 HHREMC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</a:tr>
              <a:tr h="137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Access to subsidy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0.063***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0.066****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0.270***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0.060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</a:tr>
              <a:tr h="137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rainfall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-0.019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-0.016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-0.128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-0.030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</a:tr>
              <a:tr h="137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-0.003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</a:tr>
              <a:tr h="137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 </a:t>
                      </a: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0.006***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0.005**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</a:tr>
              <a:tr h="137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Lag2 </a:t>
                      </a: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early dry spell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0.012***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0.016****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</a:tr>
              <a:tr h="137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 </a:t>
                      </a: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late dry spell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-0.003*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-0.005***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-0.014*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-0.003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</a:tr>
              <a:tr h="137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Lag2 </a:t>
                      </a: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longest late dry spell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0.008*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0.059**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0.013**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</a:tr>
              <a:tr h="137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rainfall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-0.061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-0.140**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-0.951***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-0.214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</a:tr>
              <a:tr h="137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Plot characteristics</a:t>
                      </a:r>
                      <a:r>
                        <a:rPr lang="en-GB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nb-NO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nb-NO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nb-NO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nb-NO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</a:tr>
              <a:tr h="137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 dummies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</a:tr>
              <a:tr h="137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Household characteristics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</a:tr>
              <a:tr h="137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Location</a:t>
                      </a:r>
                      <a:r>
                        <a:rPr lang="en-GB" sz="20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variables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b-NO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nb-NO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nb-NO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09" marR="51109" marT="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20</a:t>
            </a:fld>
            <a:endParaRPr lang="en-GB" noProof="0" dirty="0"/>
          </a:p>
        </p:txBody>
      </p:sp>
      <p:sp>
        <p:nvSpPr>
          <p:cNvPr id="8" name="Oval 7"/>
          <p:cNvSpPr/>
          <p:nvPr/>
        </p:nvSpPr>
        <p:spPr>
          <a:xfrm>
            <a:off x="3779912" y="1234587"/>
            <a:ext cx="3960440" cy="549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786665" y="2221754"/>
            <a:ext cx="2801559" cy="549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779912" y="2861381"/>
            <a:ext cx="3960440" cy="549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076056" y="3501008"/>
            <a:ext cx="2664296" cy="549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549841"/>
            <a:ext cx="7380376" cy="430887"/>
          </a:xfrm>
        </p:spPr>
        <p:txBody>
          <a:bodyPr/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of results 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76000" y="1309410"/>
            <a:ext cx="799200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show 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farmers’ exposure to drought and adoption 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 maize.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dry spells increase the likelihood of adoption but late drought reduces the probability.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previous early droughts makes farmers respond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likely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reoccurrence of the dry spell in the following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 farmers do replant after an early drought and experience prove early maturing DT maize is preferred.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549841"/>
            <a:ext cx="7380376" cy="430887"/>
          </a:xfrm>
        </p:spPr>
        <p:txBody>
          <a:bodyPr/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of results 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76000" y="940079"/>
            <a:ext cx="799200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Though not conclusive, negative impact of late droughts on adoption could be: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ssociated with performance of the varieties (to be studied in detail in the next paper).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of awareness on potential impact of DT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Farmers are still confusing DT and early maturing/drought escaping varieties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Droughts comes late after farmers have already made planting decisions</a:t>
            </a:r>
          </a:p>
        </p:txBody>
      </p:sp>
    </p:spTree>
    <p:extLst>
      <p:ext uri="{BB962C8B-B14F-4D97-AF65-F5344CB8AC3E}">
        <p14:creationId xmlns:p14="http://schemas.microsoft.com/office/powerpoint/2010/main" val="27068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549841"/>
            <a:ext cx="7380376" cy="430887"/>
          </a:xfrm>
        </p:spPr>
        <p:txBody>
          <a:bodyPr/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83288" y="860055"/>
            <a:ext cx="7992001" cy="534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 adoption increased from 2006 – 2012 but decreased in 2015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ecrease attributed to substantial decrease in FISP</a:t>
            </a:r>
          </a:p>
          <a:p>
            <a:pPr marL="0" indent="0" algn="just">
              <a:buNone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however strong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impact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drought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farmers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from exposure to drought and respond by adopting risk reducing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driver of adoption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noted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farm input subsidy programme. </a:t>
            </a:r>
          </a:p>
        </p:txBody>
      </p:sp>
    </p:spTree>
    <p:extLst>
      <p:ext uri="{BB962C8B-B14F-4D97-AF65-F5344CB8AC3E}">
        <p14:creationId xmlns:p14="http://schemas.microsoft.com/office/powerpoint/2010/main" val="14120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549841"/>
            <a:ext cx="7380376" cy="430887"/>
          </a:xfrm>
        </p:spPr>
        <p:txBody>
          <a:bodyPr/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Messages 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602699" y="980728"/>
            <a:ext cx="7992001" cy="533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face of weather shocks, promoters of agricultural technologies should first consider those that are perceived by farmers themselves as climate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reducing. </a:t>
            </a: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Malawi with FISP contributing significantly to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adoption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extension messages should be intensified with empirical evidence so that farmers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 even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FISP.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Famers response more to early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droughts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suggests the need for breeding and disseminating more early maturing DT varieties. </a:t>
            </a:r>
          </a:p>
          <a:p>
            <a:pPr marL="0" indent="0" algn="just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 varieties should be well labelled accompanied by good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messages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allow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farmers make informed decisions. </a:t>
            </a:r>
          </a:p>
        </p:txBody>
      </p:sp>
    </p:spTree>
    <p:extLst>
      <p:ext uri="{BB962C8B-B14F-4D97-AF65-F5344CB8AC3E}">
        <p14:creationId xmlns:p14="http://schemas.microsoft.com/office/powerpoint/2010/main" val="26130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549841"/>
            <a:ext cx="7380376" cy="430887"/>
          </a:xfrm>
        </p:spPr>
        <p:txBody>
          <a:bodyPr/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Next?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75999" y="1124744"/>
            <a:ext cx="7992001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evidence on impact of DT maize on productivity increase in the face of weather shocks.</a:t>
            </a: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Dynamics of adoption of other climate-smart agriculture technologies other than DT maize.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  <p:sp>
        <p:nvSpPr>
          <p:cNvPr id="9" name="Tittel 1"/>
          <p:cNvSpPr txBox="1">
            <a:spLocks/>
          </p:cNvSpPr>
          <p:nvPr/>
        </p:nvSpPr>
        <p:spPr>
          <a:xfrm>
            <a:off x="2948598" y="1772816"/>
            <a:ext cx="2952328" cy="830997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D7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END</a:t>
            </a:r>
            <a:endParaRPr lang="en-US" sz="5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879" y="4149080"/>
            <a:ext cx="7593745" cy="830997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THANK YOU FOR YOUR ATTENTION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5292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549841"/>
            <a:ext cx="4932104" cy="430887"/>
          </a:xfrm>
        </p:spPr>
        <p:txBody>
          <a:bodyPr/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980729"/>
            <a:ext cx="7992000" cy="787683"/>
          </a:xfrm>
        </p:spPr>
        <p:txBody>
          <a:bodyPr/>
          <a:lstStyle/>
          <a:p>
            <a:pPr marL="0" indent="0" algn="just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recurrent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shocks such as droughts and floods affect agriculture and food security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484021" y="6233641"/>
            <a:ext cx="4083979" cy="404131"/>
          </a:xfrm>
        </p:spPr>
        <p:txBody>
          <a:bodyPr/>
          <a:lstStyle/>
          <a:p>
            <a:pPr algn="ctr"/>
            <a:r>
              <a:rPr lang="en-GB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6000" y="6341362"/>
            <a:ext cx="4758000" cy="215444"/>
          </a:xfrm>
        </p:spPr>
        <p:txBody>
          <a:bodyPr/>
          <a:lstStyle/>
          <a:p>
            <a:r>
              <a:rPr lang="en-GB" sz="14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 Katengeza</a:t>
            </a:r>
            <a:endParaRPr lang="en-GB" sz="1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.dailymail.co.uk/i/pix/2015/01/17/article-ffadef7d-8dbe-470d-8a8b-09116fb6757c-6VeRreHfl-HSK1-270_634x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00" y="3430808"/>
            <a:ext cx="4114800" cy="27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/>
          <p:cNvSpPr/>
          <p:nvPr/>
        </p:nvSpPr>
        <p:spPr>
          <a:xfrm>
            <a:off x="4701888" y="1919769"/>
            <a:ext cx="3866112" cy="1302085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Maize field affected by droughts in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Balaka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district, Malawi</a:t>
            </a:r>
            <a:endParaRPr lang="en-GB" sz="2000" dirty="0"/>
          </a:p>
        </p:txBody>
      </p:sp>
      <p:sp>
        <p:nvSpPr>
          <p:cNvPr id="9" name="Right Arrow 8"/>
          <p:cNvSpPr/>
          <p:nvPr/>
        </p:nvSpPr>
        <p:spPr>
          <a:xfrm>
            <a:off x="587087" y="4388592"/>
            <a:ext cx="3896933" cy="129139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Crop field washed away by 2015 floods in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Nsanje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district </a:t>
            </a:r>
            <a:endParaRPr lang="en-GB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8" y="1882251"/>
            <a:ext cx="4114800" cy="23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549841"/>
            <a:ext cx="4932104" cy="430887"/>
          </a:xfrm>
        </p:spPr>
        <p:txBody>
          <a:bodyPr/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980728"/>
            <a:ext cx="7992000" cy="5295381"/>
          </a:xfrm>
        </p:spPr>
        <p:txBody>
          <a:bodyPr/>
          <a:lstStyle/>
          <a:p>
            <a:pPr marL="0" indent="0" algn="just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grinding impacts requires significant transformation in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nb-N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Drought tolerant (DT) maize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potential technology that has the capacity to help smallholder farmers adapt to drought risks. 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of Malawi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thus promoting DT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maize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farm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subsidy programme (FISP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7" name="Plassholder for dato 3"/>
          <p:cNvSpPr txBox="1">
            <a:spLocks/>
          </p:cNvSpPr>
          <p:nvPr/>
        </p:nvSpPr>
        <p:spPr>
          <a:xfrm>
            <a:off x="4484021" y="6276109"/>
            <a:ext cx="4083979" cy="4041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000" b="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sz="1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76000" y="6341362"/>
            <a:ext cx="4758000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000" b="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 Katengeza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549841"/>
            <a:ext cx="4932104" cy="430887"/>
          </a:xfrm>
        </p:spPr>
        <p:txBody>
          <a:bodyPr/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980728"/>
            <a:ext cx="7992000" cy="5295381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On-farm trials show DT maize being superior to other improved hybrids under rainfall stress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353200" y="6372140"/>
            <a:ext cx="2891208" cy="153888"/>
          </a:xfrm>
        </p:spPr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6000" y="6372140"/>
            <a:ext cx="4758000" cy="153888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Katengeza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3" y="2705058"/>
            <a:ext cx="4114800" cy="2311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18" y="2686060"/>
            <a:ext cx="2011680" cy="35812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6000" y="2297632"/>
            <a:ext cx="4114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DT-Maize under rainfall stress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0152" y="2297633"/>
            <a:ext cx="294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improved maize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7624" y="5281087"/>
            <a:ext cx="5436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plots in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Balaka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Malawi under on-Farm Trials by CIMMYT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549841"/>
            <a:ext cx="4932104" cy="430887"/>
          </a:xfrm>
        </p:spPr>
        <p:txBody>
          <a:bodyPr/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980728"/>
            <a:ext cx="7992000" cy="5295381"/>
          </a:xfrm>
        </p:spPr>
        <p:txBody>
          <a:bodyPr/>
          <a:lstStyle/>
          <a:p>
            <a:pPr marL="0" indent="0" algn="just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however growing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for hard evidence on impacts and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adoption.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rigorous studies create knowledge market distortions which in turn affect policy formulation and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implementation.</a:t>
            </a:r>
          </a:p>
          <a:p>
            <a:pPr marL="0" indent="0" algn="just">
              <a:buNone/>
            </a:pPr>
            <a:endParaRPr lang="nb-N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the current question </a:t>
            </a:r>
            <a:r>
              <a:rPr lang="nb-N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is: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Are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farmers responding to weather shocks by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adopting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risk minimising technologies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such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maize</a:t>
            </a:r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89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549841"/>
            <a:ext cx="4932104" cy="430887"/>
          </a:xfrm>
        </p:spPr>
        <p:txBody>
          <a:bodyPr/>
          <a:lstStyle/>
          <a:p>
            <a:pPr algn="just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Earlier Studies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980728"/>
            <a:ext cx="7992000" cy="5295381"/>
          </a:xfrm>
        </p:spPr>
        <p:txBody>
          <a:bodyPr/>
          <a:lstStyle/>
          <a:p>
            <a:pPr marL="0" indent="0" algn="just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Fisher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(2015) used cross sectional data from six countries in Africa including Malawi.</a:t>
            </a:r>
          </a:p>
          <a:p>
            <a:pPr marL="0" indent="0" algn="just">
              <a:buNone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Holden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Fisher (2015) used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3-year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 data (2006, 2009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2012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Malawi.</a:t>
            </a:r>
          </a:p>
          <a:p>
            <a:pPr marL="0" indent="0" algn="just">
              <a:buNone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looked at general adoption of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 maize. </a:t>
            </a:r>
          </a:p>
          <a:p>
            <a:pPr marL="0" indent="0" algn="just">
              <a:buNone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Fisher et al. (2015)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unavailability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improved seed, inadequate information, lack of resources,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high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 as major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adoption.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549841"/>
            <a:ext cx="4932104" cy="430887"/>
          </a:xfrm>
        </p:spPr>
        <p:txBody>
          <a:bodyPr/>
          <a:lstStyle/>
          <a:p>
            <a:pPr algn="just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Earlier Studies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980728"/>
            <a:ext cx="7992000" cy="5295381"/>
          </a:xfrm>
        </p:spPr>
        <p:txBody>
          <a:bodyPr/>
          <a:lstStyle/>
          <a:p>
            <a:pPr marL="0" indent="0" algn="just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Holden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Fisher (2015)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FISP as a major driver of adoption. Also reported are recent droughts and farmer risk aversion.</a:t>
            </a:r>
          </a:p>
          <a:p>
            <a:pPr marL="0" indent="0" algn="just">
              <a:buNone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on these two studies using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4-year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 data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(2006, 2009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2015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Malawi to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adoption of DT maize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rainfall stress conditions. 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focus more on how early and late droughts affect adoption.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47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549841"/>
            <a:ext cx="7380376" cy="430887"/>
          </a:xfrm>
        </p:spPr>
        <p:txBody>
          <a:bodyPr/>
          <a:lstStyle/>
          <a:p>
            <a:pPr algn="just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Specification and Estimation Strategy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>
              <a:xfrm>
                <a:off x="576000" y="980728"/>
                <a:ext cx="7992000" cy="5295381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Farmers’ adoption decision of DT maize is modelled as follows:</a:t>
                </a:r>
              </a:p>
              <a:p>
                <a:pPr marL="0" indent="0" algn="just">
                  <a:buNone/>
                </a:pP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DT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ipt</m:t>
                          </m:r>
                        </m:sub>
                      </m:sSub>
                      <m:r>
                        <a:rPr lang="en-GB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GB" sz="22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2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GB" sz="2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dt</m:t>
                          </m:r>
                        </m:sub>
                      </m:sSub>
                      <m:r>
                        <a:rPr lang="en-GB" sz="220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nb-NO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ipt</m:t>
                          </m:r>
                        </m:sub>
                      </m:sSub>
                      <m:r>
                        <a:rPr lang="en-GB" sz="220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nb-NO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it</m:t>
                          </m:r>
                        </m:sub>
                      </m:sSub>
                      <m:r>
                        <a:rPr lang="en-GB" sz="220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nb-NO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ipt</m:t>
                          </m:r>
                        </m:sub>
                      </m:sSub>
                      <m:r>
                        <a:rPr lang="en-GB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nb-NO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Ds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it</m:t>
                          </m:r>
                        </m:sub>
                      </m:sSub>
                      <m:r>
                        <a:rPr lang="en-GB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GB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ipt</m:t>
                          </m:r>
                        </m:sub>
                      </m:sSub>
                    </m:oMath>
                  </m:oMathPara>
                </a14:m>
                <a:endParaRPr lang="en-GB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GB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DT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ipt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dependent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(1:0)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dt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 of variables capturing rainfall stress 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ipt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dummy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access to subsidized inputs </a:t>
                </a:r>
                <a:endParaRPr lang="nb-NO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it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household characteristics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ipt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observable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farm plot characteristics </a:t>
                </a:r>
                <a:endParaRPr lang="nb-NO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Ds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location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 (survey districts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captures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unobservable time-invariant characteristics 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ipt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normally distributed error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980728"/>
                <a:ext cx="7992000" cy="5295381"/>
              </a:xfrm>
              <a:blipFill rotWithShape="0">
                <a:blip r:embed="rId2"/>
                <a:stretch>
                  <a:fillRect l="-2287" t="-1841" b="-1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AAAE 5</a:t>
            </a:r>
            <a:r>
              <a:rPr lang="en-GB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 Ethiopia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Sam Katengeza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98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MBU_PPT_Engelsk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NMBU_PPT_Engelsk</Template>
  <TotalTime>5077</TotalTime>
  <Words>1912</Words>
  <Application>Microsoft Office PowerPoint</Application>
  <PresentationFormat>On-screen Show (4:3)</PresentationFormat>
  <Paragraphs>646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Arabic Typesetting</vt:lpstr>
      <vt:lpstr>Arial</vt:lpstr>
      <vt:lpstr>Calibri</vt:lpstr>
      <vt:lpstr>Cambria Math</vt:lpstr>
      <vt:lpstr>Times New Roman</vt:lpstr>
      <vt:lpstr>Wingdings</vt:lpstr>
      <vt:lpstr>NMBU_PPT_Engelsk</vt:lpstr>
      <vt:lpstr>Adoption of Drought Tolerant Maize Varieties under Rainfall Stress in Malawi</vt:lpstr>
      <vt:lpstr>Introduction </vt:lpstr>
      <vt:lpstr>Introduction </vt:lpstr>
      <vt:lpstr>Introduction </vt:lpstr>
      <vt:lpstr>Introduction </vt:lpstr>
      <vt:lpstr>Introduction </vt:lpstr>
      <vt:lpstr>Earlier Studies</vt:lpstr>
      <vt:lpstr>Earlier Studies</vt:lpstr>
      <vt:lpstr>Model Specification and Estimation Strategy </vt:lpstr>
      <vt:lpstr>Model Specification and Estimation Strategy </vt:lpstr>
      <vt:lpstr>Study Areas, Data and Sampling Procedure</vt:lpstr>
      <vt:lpstr>Results </vt:lpstr>
      <vt:lpstr>Descriptive Statistics:  Dependent and Explanatory Variables</vt:lpstr>
      <vt:lpstr>Descriptive Statistics:  Dependent and Explanatory Variables</vt:lpstr>
      <vt:lpstr>Descriptive Statistics:  Dependent and Explanatory Variables</vt:lpstr>
      <vt:lpstr>Descriptive Statistics:  Dependent and Explanatory Variables</vt:lpstr>
      <vt:lpstr>Descriptive Statistics:  Dependent and Explanatory Variables</vt:lpstr>
      <vt:lpstr>Models without household characteristics </vt:lpstr>
      <vt:lpstr>Models without household characteristics </vt:lpstr>
      <vt:lpstr>Models with household characteristics </vt:lpstr>
      <vt:lpstr>Discussion of results </vt:lpstr>
      <vt:lpstr>Discussion of results </vt:lpstr>
      <vt:lpstr>Conclusion </vt:lpstr>
      <vt:lpstr>Key Messages </vt:lpstr>
      <vt:lpstr>Next?</vt:lpstr>
      <vt:lpstr>PowerPoint Presentation</vt:lpstr>
    </vt:vector>
  </TitlesOfParts>
  <Company>UMB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Knut Einar Rosendahl</dc:creator>
  <dc:description>template by addpoint.no</dc:description>
  <cp:lastModifiedBy>Kateryna Krutskykh</cp:lastModifiedBy>
  <cp:revision>252</cp:revision>
  <cp:lastPrinted>2014-02-14T09:57:44Z</cp:lastPrinted>
  <dcterms:created xsi:type="dcterms:W3CDTF">2014-01-24T14:13:48Z</dcterms:created>
  <dcterms:modified xsi:type="dcterms:W3CDTF">2016-09-28T08:06:04Z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